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6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19" autoAdjust="0"/>
  </p:normalViewPr>
  <p:slideViewPr>
    <p:cSldViewPr snapToGrid="0">
      <p:cViewPr varScale="1">
        <p:scale>
          <a:sx n="39" d="100"/>
          <a:sy n="39" d="100"/>
        </p:scale>
        <p:origin x="10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F32098-5B94-4BF9-B2D7-666C815D5083}" type="doc">
      <dgm:prSet loTypeId="urn:microsoft.com/office/officeart/2005/8/layout/process1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ID"/>
        </a:p>
      </dgm:t>
    </dgm:pt>
    <dgm:pt modelId="{C515D818-8CE3-4596-B395-F41BF19F2339}">
      <dgm:prSet/>
      <dgm:spPr/>
      <dgm:t>
        <a:bodyPr/>
        <a:lstStyle/>
        <a:p>
          <a:r>
            <a:rPr lang="en-US" b="1"/>
            <a:t>Pertemuan 2</a:t>
          </a:r>
          <a:endParaRPr lang="en-ID"/>
        </a:p>
      </dgm:t>
    </dgm:pt>
    <dgm:pt modelId="{E4B09992-F67B-4CE3-B615-31ED819E32CD}" type="parTrans" cxnId="{D3700669-4A94-4756-84D7-A968720168E1}">
      <dgm:prSet/>
      <dgm:spPr/>
      <dgm:t>
        <a:bodyPr/>
        <a:lstStyle/>
        <a:p>
          <a:endParaRPr lang="en-ID"/>
        </a:p>
      </dgm:t>
    </dgm:pt>
    <dgm:pt modelId="{E21F7FFA-5E4A-45EF-BE24-B2EDACA562F7}" type="sibTrans" cxnId="{D3700669-4A94-4756-84D7-A968720168E1}">
      <dgm:prSet/>
      <dgm:spPr/>
      <dgm:t>
        <a:bodyPr/>
        <a:lstStyle/>
        <a:p>
          <a:endParaRPr lang="en-ID"/>
        </a:p>
      </dgm:t>
    </dgm:pt>
    <dgm:pt modelId="{B8989A58-B168-434F-8EE4-9D0758BB12F9}">
      <dgm:prSet/>
      <dgm:spPr/>
      <dgm:t>
        <a:bodyPr/>
        <a:lstStyle/>
        <a:p>
          <a:r>
            <a:rPr lang="en-US" b="1"/>
            <a:t>Paradigma Penelitian: Kuantitatif, Kualitatif, dan Mixed Methods   </a:t>
          </a:r>
          <a:endParaRPr lang="en-ID"/>
        </a:p>
      </dgm:t>
    </dgm:pt>
    <dgm:pt modelId="{83204656-88CD-4937-9DF0-5A04C6B31C94}" type="parTrans" cxnId="{7415238A-3022-498A-B884-D86F820E32C7}">
      <dgm:prSet/>
      <dgm:spPr/>
      <dgm:t>
        <a:bodyPr/>
        <a:lstStyle/>
        <a:p>
          <a:endParaRPr lang="en-ID"/>
        </a:p>
      </dgm:t>
    </dgm:pt>
    <dgm:pt modelId="{348AD53F-BEA3-426E-887F-37F8EFED3074}" type="sibTrans" cxnId="{7415238A-3022-498A-B884-D86F820E32C7}">
      <dgm:prSet/>
      <dgm:spPr/>
      <dgm:t>
        <a:bodyPr/>
        <a:lstStyle/>
        <a:p>
          <a:endParaRPr lang="en-ID"/>
        </a:p>
      </dgm:t>
    </dgm:pt>
    <dgm:pt modelId="{63B2822D-638F-443D-B5DC-CC5222AC778A}" type="pres">
      <dgm:prSet presAssocID="{0EF32098-5B94-4BF9-B2D7-666C815D5083}" presName="Name0" presStyleCnt="0">
        <dgm:presLayoutVars>
          <dgm:dir/>
          <dgm:resizeHandles val="exact"/>
        </dgm:presLayoutVars>
      </dgm:prSet>
      <dgm:spPr/>
    </dgm:pt>
    <dgm:pt modelId="{2D0B683D-680C-4A84-B1A3-B25F69C0F73C}" type="pres">
      <dgm:prSet presAssocID="{C515D818-8CE3-4596-B395-F41BF19F2339}" presName="node" presStyleLbl="node1" presStyleIdx="0" presStyleCnt="2">
        <dgm:presLayoutVars>
          <dgm:bulletEnabled val="1"/>
        </dgm:presLayoutVars>
      </dgm:prSet>
      <dgm:spPr/>
    </dgm:pt>
    <dgm:pt modelId="{553DBCF9-4587-40A3-9131-CD5378C922FB}" type="pres">
      <dgm:prSet presAssocID="{E21F7FFA-5E4A-45EF-BE24-B2EDACA562F7}" presName="sibTrans" presStyleLbl="sibTrans2D1" presStyleIdx="0" presStyleCnt="1"/>
      <dgm:spPr/>
    </dgm:pt>
    <dgm:pt modelId="{79DFC356-817A-4408-89B1-525A4A985FED}" type="pres">
      <dgm:prSet presAssocID="{E21F7FFA-5E4A-45EF-BE24-B2EDACA562F7}" presName="connectorText" presStyleLbl="sibTrans2D1" presStyleIdx="0" presStyleCnt="1"/>
      <dgm:spPr/>
    </dgm:pt>
    <dgm:pt modelId="{F9D381CF-95C5-42F3-8402-10FB4D3076E0}" type="pres">
      <dgm:prSet presAssocID="{B8989A58-B168-434F-8EE4-9D0758BB12F9}" presName="node" presStyleLbl="node1" presStyleIdx="1" presStyleCnt="2" custScaleY="135778">
        <dgm:presLayoutVars>
          <dgm:bulletEnabled val="1"/>
        </dgm:presLayoutVars>
      </dgm:prSet>
      <dgm:spPr/>
    </dgm:pt>
  </dgm:ptLst>
  <dgm:cxnLst>
    <dgm:cxn modelId="{D735D51C-33D9-47A0-9046-94A3BFE46137}" type="presOf" srcId="{E21F7FFA-5E4A-45EF-BE24-B2EDACA562F7}" destId="{79DFC356-817A-4408-89B1-525A4A985FED}" srcOrd="1" destOrd="0" presId="urn:microsoft.com/office/officeart/2005/8/layout/process1"/>
    <dgm:cxn modelId="{D3700669-4A94-4756-84D7-A968720168E1}" srcId="{0EF32098-5B94-4BF9-B2D7-666C815D5083}" destId="{C515D818-8CE3-4596-B395-F41BF19F2339}" srcOrd="0" destOrd="0" parTransId="{E4B09992-F67B-4CE3-B615-31ED819E32CD}" sibTransId="{E21F7FFA-5E4A-45EF-BE24-B2EDACA562F7}"/>
    <dgm:cxn modelId="{6852CE6C-8077-491D-A817-CBA2471793AF}" type="presOf" srcId="{0EF32098-5B94-4BF9-B2D7-666C815D5083}" destId="{63B2822D-638F-443D-B5DC-CC5222AC778A}" srcOrd="0" destOrd="0" presId="urn:microsoft.com/office/officeart/2005/8/layout/process1"/>
    <dgm:cxn modelId="{F0294A57-F7F9-45FC-BECF-5D126E2B3098}" type="presOf" srcId="{C515D818-8CE3-4596-B395-F41BF19F2339}" destId="{2D0B683D-680C-4A84-B1A3-B25F69C0F73C}" srcOrd="0" destOrd="0" presId="urn:microsoft.com/office/officeart/2005/8/layout/process1"/>
    <dgm:cxn modelId="{7415238A-3022-498A-B884-D86F820E32C7}" srcId="{0EF32098-5B94-4BF9-B2D7-666C815D5083}" destId="{B8989A58-B168-434F-8EE4-9D0758BB12F9}" srcOrd="1" destOrd="0" parTransId="{83204656-88CD-4937-9DF0-5A04C6B31C94}" sibTransId="{348AD53F-BEA3-426E-887F-37F8EFED3074}"/>
    <dgm:cxn modelId="{E5F96FD5-75E9-4B45-A28A-54CF4EE83CB9}" type="presOf" srcId="{B8989A58-B168-434F-8EE4-9D0758BB12F9}" destId="{F9D381CF-95C5-42F3-8402-10FB4D3076E0}" srcOrd="0" destOrd="0" presId="urn:microsoft.com/office/officeart/2005/8/layout/process1"/>
    <dgm:cxn modelId="{9AFB75F6-51EE-444A-B973-898D4B9FB32D}" type="presOf" srcId="{E21F7FFA-5E4A-45EF-BE24-B2EDACA562F7}" destId="{553DBCF9-4587-40A3-9131-CD5378C922FB}" srcOrd="0" destOrd="0" presId="urn:microsoft.com/office/officeart/2005/8/layout/process1"/>
    <dgm:cxn modelId="{4822542F-2F14-4DEC-ACE9-CD98B0D4DB5D}" type="presParOf" srcId="{63B2822D-638F-443D-B5DC-CC5222AC778A}" destId="{2D0B683D-680C-4A84-B1A3-B25F69C0F73C}" srcOrd="0" destOrd="0" presId="urn:microsoft.com/office/officeart/2005/8/layout/process1"/>
    <dgm:cxn modelId="{A3E35256-C719-481C-80DC-6C5F4D286CAC}" type="presParOf" srcId="{63B2822D-638F-443D-B5DC-CC5222AC778A}" destId="{553DBCF9-4587-40A3-9131-CD5378C922FB}" srcOrd="1" destOrd="0" presId="urn:microsoft.com/office/officeart/2005/8/layout/process1"/>
    <dgm:cxn modelId="{E706C58F-C0BE-475C-8BA6-972FAE37ED2D}" type="presParOf" srcId="{553DBCF9-4587-40A3-9131-CD5378C922FB}" destId="{79DFC356-817A-4408-89B1-525A4A985FED}" srcOrd="0" destOrd="0" presId="urn:microsoft.com/office/officeart/2005/8/layout/process1"/>
    <dgm:cxn modelId="{B46337EB-9ABB-4CE2-B81C-EE75722621BB}" type="presParOf" srcId="{63B2822D-638F-443D-B5DC-CC5222AC778A}" destId="{F9D381CF-95C5-42F3-8402-10FB4D3076E0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9519D8-4A89-4926-B23C-27496AB8064F}" type="doc">
      <dgm:prSet loTypeId="urn:microsoft.com/office/officeart/2005/8/layout/cycle3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A80214CD-3E37-4216-B41C-83EC0A05AC02}">
      <dgm:prSet/>
      <dgm:spPr/>
      <dgm:t>
        <a:bodyPr/>
        <a:lstStyle/>
        <a:p>
          <a:r>
            <a:rPr lang="en-ID" b="1"/>
            <a:t>Pengertian Paradigma </a:t>
          </a:r>
          <a:endParaRPr lang="en-ID"/>
        </a:p>
      </dgm:t>
    </dgm:pt>
    <dgm:pt modelId="{53184793-410D-4A79-9EFA-F02525A518BC}" type="parTrans" cxnId="{BF5070C1-DC51-4E74-ABCF-C5DCEE35EEA8}">
      <dgm:prSet/>
      <dgm:spPr/>
      <dgm:t>
        <a:bodyPr/>
        <a:lstStyle/>
        <a:p>
          <a:endParaRPr lang="en-ID"/>
        </a:p>
      </dgm:t>
    </dgm:pt>
    <dgm:pt modelId="{9F4AB044-9CFD-4B45-AE62-C543B0B7613E}" type="sibTrans" cxnId="{BF5070C1-DC51-4E74-ABCF-C5DCEE35EEA8}">
      <dgm:prSet/>
      <dgm:spPr/>
      <dgm:t>
        <a:bodyPr/>
        <a:lstStyle/>
        <a:p>
          <a:endParaRPr lang="en-ID"/>
        </a:p>
      </dgm:t>
    </dgm:pt>
    <dgm:pt modelId="{88E64A7A-3464-49DC-A3EB-8860E2994A55}">
      <dgm:prSet/>
      <dgm:spPr/>
      <dgm:t>
        <a:bodyPr/>
        <a:lstStyle/>
        <a:p>
          <a:r>
            <a:rPr lang="en-ID" b="1"/>
            <a:t>Paradigma Penelitian Sosial </a:t>
          </a:r>
          <a:endParaRPr lang="en-ID"/>
        </a:p>
      </dgm:t>
    </dgm:pt>
    <dgm:pt modelId="{C053DC68-106B-4906-87DD-E1E59E0EEFA1}" type="parTrans" cxnId="{DE865EB4-8C50-43AA-AF16-BD79C7C10D23}">
      <dgm:prSet/>
      <dgm:spPr/>
      <dgm:t>
        <a:bodyPr/>
        <a:lstStyle/>
        <a:p>
          <a:endParaRPr lang="en-ID"/>
        </a:p>
      </dgm:t>
    </dgm:pt>
    <dgm:pt modelId="{BCDC3560-4EC2-4732-8FBB-A831C9218482}" type="sibTrans" cxnId="{DE865EB4-8C50-43AA-AF16-BD79C7C10D23}">
      <dgm:prSet/>
      <dgm:spPr/>
      <dgm:t>
        <a:bodyPr/>
        <a:lstStyle/>
        <a:p>
          <a:endParaRPr lang="en-ID"/>
        </a:p>
      </dgm:t>
    </dgm:pt>
    <dgm:pt modelId="{EAA67BB8-020A-42B7-A445-B45F76DE38FA}">
      <dgm:prSet/>
      <dgm:spPr/>
      <dgm:t>
        <a:bodyPr/>
        <a:lstStyle/>
        <a:p>
          <a:r>
            <a:rPr lang="en-ID" b="1" dirty="0" err="1"/>
            <a:t>Paradigma</a:t>
          </a:r>
          <a:r>
            <a:rPr lang="en-ID" b="1" dirty="0"/>
            <a:t> </a:t>
          </a:r>
          <a:r>
            <a:rPr lang="en-ID" b="1" dirty="0" err="1"/>
            <a:t>Perpaduan</a:t>
          </a:r>
          <a:r>
            <a:rPr lang="en-ID" b="1" dirty="0"/>
            <a:t> </a:t>
          </a:r>
          <a:r>
            <a:rPr lang="en-ID" b="1" dirty="0" err="1"/>
            <a:t>Metode</a:t>
          </a:r>
          <a:r>
            <a:rPr lang="en-ID" b="1" dirty="0"/>
            <a:t> </a:t>
          </a:r>
          <a:r>
            <a:rPr lang="en-ID" b="1" dirty="0" err="1"/>
            <a:t>Kualitatif</a:t>
          </a:r>
          <a:r>
            <a:rPr lang="en-ID" b="1" dirty="0"/>
            <a:t>, </a:t>
          </a:r>
          <a:r>
            <a:rPr lang="en-ID" b="1" dirty="0" err="1"/>
            <a:t>Kuantitatif</a:t>
          </a:r>
          <a:r>
            <a:rPr lang="en-ID" b="1" dirty="0"/>
            <a:t>, dan Mix Methods </a:t>
          </a:r>
          <a:endParaRPr lang="en-ID" dirty="0"/>
        </a:p>
      </dgm:t>
    </dgm:pt>
    <dgm:pt modelId="{A9B49748-4460-44A2-A64B-4CF46E2F59E8}" type="parTrans" cxnId="{92A855B1-D076-4893-8743-034DD6E34093}">
      <dgm:prSet/>
      <dgm:spPr/>
      <dgm:t>
        <a:bodyPr/>
        <a:lstStyle/>
        <a:p>
          <a:endParaRPr lang="en-ID"/>
        </a:p>
      </dgm:t>
    </dgm:pt>
    <dgm:pt modelId="{E330C24E-D560-43DB-A928-6E3BDABC2097}" type="sibTrans" cxnId="{92A855B1-D076-4893-8743-034DD6E34093}">
      <dgm:prSet/>
      <dgm:spPr/>
      <dgm:t>
        <a:bodyPr/>
        <a:lstStyle/>
        <a:p>
          <a:endParaRPr lang="en-ID"/>
        </a:p>
      </dgm:t>
    </dgm:pt>
    <dgm:pt modelId="{2A2D7BB0-3E5E-4DEC-986F-57A31728A06C}">
      <dgm:prSet/>
      <dgm:spPr/>
      <dgm:t>
        <a:bodyPr/>
        <a:lstStyle/>
        <a:p>
          <a:r>
            <a:rPr lang="en-ID" b="1"/>
            <a:t>Paradigma Administrasi Publik</a:t>
          </a:r>
          <a:endParaRPr lang="en-ID"/>
        </a:p>
      </dgm:t>
    </dgm:pt>
    <dgm:pt modelId="{00E9B8DC-62D6-433B-A37F-B0D1CD194522}" type="parTrans" cxnId="{EF820210-7E3C-44AC-B0C2-3166AB319B67}">
      <dgm:prSet/>
      <dgm:spPr/>
      <dgm:t>
        <a:bodyPr/>
        <a:lstStyle/>
        <a:p>
          <a:endParaRPr lang="en-ID"/>
        </a:p>
      </dgm:t>
    </dgm:pt>
    <dgm:pt modelId="{0AFEB732-5D56-4BAD-9395-F0C9201A94DE}" type="sibTrans" cxnId="{EF820210-7E3C-44AC-B0C2-3166AB319B67}">
      <dgm:prSet/>
      <dgm:spPr/>
      <dgm:t>
        <a:bodyPr/>
        <a:lstStyle/>
        <a:p>
          <a:endParaRPr lang="en-ID"/>
        </a:p>
      </dgm:t>
    </dgm:pt>
    <dgm:pt modelId="{67D4B753-6863-4C3D-BE3A-A69876EAD58F}" type="pres">
      <dgm:prSet presAssocID="{979519D8-4A89-4926-B23C-27496AB8064F}" presName="Name0" presStyleCnt="0">
        <dgm:presLayoutVars>
          <dgm:dir/>
          <dgm:resizeHandles val="exact"/>
        </dgm:presLayoutVars>
      </dgm:prSet>
      <dgm:spPr/>
    </dgm:pt>
    <dgm:pt modelId="{A87A55C3-C7D6-4BF2-B5F4-189B16F30EA1}" type="pres">
      <dgm:prSet presAssocID="{979519D8-4A89-4926-B23C-27496AB8064F}" presName="cycle" presStyleCnt="0"/>
      <dgm:spPr/>
    </dgm:pt>
    <dgm:pt modelId="{3888965C-781B-4DCE-AB53-49E9C29615FC}" type="pres">
      <dgm:prSet presAssocID="{A80214CD-3E37-4216-B41C-83EC0A05AC02}" presName="nodeFirstNode" presStyleLbl="node1" presStyleIdx="0" presStyleCnt="4">
        <dgm:presLayoutVars>
          <dgm:bulletEnabled val="1"/>
        </dgm:presLayoutVars>
      </dgm:prSet>
      <dgm:spPr/>
    </dgm:pt>
    <dgm:pt modelId="{2211181B-2090-4E3F-B74E-976358A92433}" type="pres">
      <dgm:prSet presAssocID="{9F4AB044-9CFD-4B45-AE62-C543B0B7613E}" presName="sibTransFirstNode" presStyleLbl="bgShp" presStyleIdx="0" presStyleCnt="1"/>
      <dgm:spPr/>
    </dgm:pt>
    <dgm:pt modelId="{C7583179-B109-47FA-8006-8B59D5E78B90}" type="pres">
      <dgm:prSet presAssocID="{88E64A7A-3464-49DC-A3EB-8860E2994A55}" presName="nodeFollowingNodes" presStyleLbl="node1" presStyleIdx="1" presStyleCnt="4">
        <dgm:presLayoutVars>
          <dgm:bulletEnabled val="1"/>
        </dgm:presLayoutVars>
      </dgm:prSet>
      <dgm:spPr/>
    </dgm:pt>
    <dgm:pt modelId="{778F8F6E-690C-4A3B-BE01-BD02A00D06E7}" type="pres">
      <dgm:prSet presAssocID="{EAA67BB8-020A-42B7-A445-B45F76DE38FA}" presName="nodeFollowingNodes" presStyleLbl="node1" presStyleIdx="2" presStyleCnt="4">
        <dgm:presLayoutVars>
          <dgm:bulletEnabled val="1"/>
        </dgm:presLayoutVars>
      </dgm:prSet>
      <dgm:spPr/>
    </dgm:pt>
    <dgm:pt modelId="{D6AEAE07-FAE7-463B-996C-C55BC41B4ED4}" type="pres">
      <dgm:prSet presAssocID="{2A2D7BB0-3E5E-4DEC-986F-57A31728A06C}" presName="nodeFollowingNodes" presStyleLbl="node1" presStyleIdx="3" presStyleCnt="4">
        <dgm:presLayoutVars>
          <dgm:bulletEnabled val="1"/>
        </dgm:presLayoutVars>
      </dgm:prSet>
      <dgm:spPr/>
    </dgm:pt>
  </dgm:ptLst>
  <dgm:cxnLst>
    <dgm:cxn modelId="{EF820210-7E3C-44AC-B0C2-3166AB319B67}" srcId="{979519D8-4A89-4926-B23C-27496AB8064F}" destId="{2A2D7BB0-3E5E-4DEC-986F-57A31728A06C}" srcOrd="3" destOrd="0" parTransId="{00E9B8DC-62D6-433B-A37F-B0D1CD194522}" sibTransId="{0AFEB732-5D56-4BAD-9395-F0C9201A94DE}"/>
    <dgm:cxn modelId="{5311892B-6B11-41B9-BDD9-377C9D74CF83}" type="presOf" srcId="{88E64A7A-3464-49DC-A3EB-8860E2994A55}" destId="{C7583179-B109-47FA-8006-8B59D5E78B90}" srcOrd="0" destOrd="0" presId="urn:microsoft.com/office/officeart/2005/8/layout/cycle3"/>
    <dgm:cxn modelId="{A7990872-AC03-4882-AFF2-76B6517B9465}" type="presOf" srcId="{9F4AB044-9CFD-4B45-AE62-C543B0B7613E}" destId="{2211181B-2090-4E3F-B74E-976358A92433}" srcOrd="0" destOrd="0" presId="urn:microsoft.com/office/officeart/2005/8/layout/cycle3"/>
    <dgm:cxn modelId="{5CB9DF98-F0A8-461D-8981-ADF0C53EDAC1}" type="presOf" srcId="{EAA67BB8-020A-42B7-A445-B45F76DE38FA}" destId="{778F8F6E-690C-4A3B-BE01-BD02A00D06E7}" srcOrd="0" destOrd="0" presId="urn:microsoft.com/office/officeart/2005/8/layout/cycle3"/>
    <dgm:cxn modelId="{9E6B71A5-4075-42BF-9BF0-DF4366182E37}" type="presOf" srcId="{2A2D7BB0-3E5E-4DEC-986F-57A31728A06C}" destId="{D6AEAE07-FAE7-463B-996C-C55BC41B4ED4}" srcOrd="0" destOrd="0" presId="urn:microsoft.com/office/officeart/2005/8/layout/cycle3"/>
    <dgm:cxn modelId="{92A855B1-D076-4893-8743-034DD6E34093}" srcId="{979519D8-4A89-4926-B23C-27496AB8064F}" destId="{EAA67BB8-020A-42B7-A445-B45F76DE38FA}" srcOrd="2" destOrd="0" parTransId="{A9B49748-4460-44A2-A64B-4CF46E2F59E8}" sibTransId="{E330C24E-D560-43DB-A928-6E3BDABC2097}"/>
    <dgm:cxn modelId="{DE865EB4-8C50-43AA-AF16-BD79C7C10D23}" srcId="{979519D8-4A89-4926-B23C-27496AB8064F}" destId="{88E64A7A-3464-49DC-A3EB-8860E2994A55}" srcOrd="1" destOrd="0" parTransId="{C053DC68-106B-4906-87DD-E1E59E0EEFA1}" sibTransId="{BCDC3560-4EC2-4732-8FBB-A831C9218482}"/>
    <dgm:cxn modelId="{BF5070C1-DC51-4E74-ABCF-C5DCEE35EEA8}" srcId="{979519D8-4A89-4926-B23C-27496AB8064F}" destId="{A80214CD-3E37-4216-B41C-83EC0A05AC02}" srcOrd="0" destOrd="0" parTransId="{53184793-410D-4A79-9EFA-F02525A518BC}" sibTransId="{9F4AB044-9CFD-4B45-AE62-C543B0B7613E}"/>
    <dgm:cxn modelId="{A05528CD-73C0-44A2-977F-B71EC6EEB397}" type="presOf" srcId="{A80214CD-3E37-4216-B41C-83EC0A05AC02}" destId="{3888965C-781B-4DCE-AB53-49E9C29615FC}" srcOrd="0" destOrd="0" presId="urn:microsoft.com/office/officeart/2005/8/layout/cycle3"/>
    <dgm:cxn modelId="{1F391DD0-6905-4435-998F-31C53BECC6AC}" type="presOf" srcId="{979519D8-4A89-4926-B23C-27496AB8064F}" destId="{67D4B753-6863-4C3D-BE3A-A69876EAD58F}" srcOrd="0" destOrd="0" presId="urn:microsoft.com/office/officeart/2005/8/layout/cycle3"/>
    <dgm:cxn modelId="{6D400516-E148-4BA7-A5F8-2E2E0FFFC4AA}" type="presParOf" srcId="{67D4B753-6863-4C3D-BE3A-A69876EAD58F}" destId="{A87A55C3-C7D6-4BF2-B5F4-189B16F30EA1}" srcOrd="0" destOrd="0" presId="urn:microsoft.com/office/officeart/2005/8/layout/cycle3"/>
    <dgm:cxn modelId="{16513618-54C6-4FD2-84F2-4C25247C0FC2}" type="presParOf" srcId="{A87A55C3-C7D6-4BF2-B5F4-189B16F30EA1}" destId="{3888965C-781B-4DCE-AB53-49E9C29615FC}" srcOrd="0" destOrd="0" presId="urn:microsoft.com/office/officeart/2005/8/layout/cycle3"/>
    <dgm:cxn modelId="{C0FF11A2-523B-42FC-A109-7027AD64F88C}" type="presParOf" srcId="{A87A55C3-C7D6-4BF2-B5F4-189B16F30EA1}" destId="{2211181B-2090-4E3F-B74E-976358A92433}" srcOrd="1" destOrd="0" presId="urn:microsoft.com/office/officeart/2005/8/layout/cycle3"/>
    <dgm:cxn modelId="{441BFA3C-968B-443B-98E2-1D938C908C25}" type="presParOf" srcId="{A87A55C3-C7D6-4BF2-B5F4-189B16F30EA1}" destId="{C7583179-B109-47FA-8006-8B59D5E78B90}" srcOrd="2" destOrd="0" presId="urn:microsoft.com/office/officeart/2005/8/layout/cycle3"/>
    <dgm:cxn modelId="{6174A900-A2F1-4083-B964-DFAA4D72F1C8}" type="presParOf" srcId="{A87A55C3-C7D6-4BF2-B5F4-189B16F30EA1}" destId="{778F8F6E-690C-4A3B-BE01-BD02A00D06E7}" srcOrd="3" destOrd="0" presId="urn:microsoft.com/office/officeart/2005/8/layout/cycle3"/>
    <dgm:cxn modelId="{83CB3CF7-8BA0-4E43-9442-68120F35529D}" type="presParOf" srcId="{A87A55C3-C7D6-4BF2-B5F4-189B16F30EA1}" destId="{D6AEAE07-FAE7-463B-996C-C55BC41B4ED4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A61DBB-883B-4490-84E1-F2E491721D6F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ID"/>
        </a:p>
      </dgm:t>
    </dgm:pt>
    <dgm:pt modelId="{A675420A-AA32-4132-9A49-0B7BD34B5106}">
      <dgm:prSet/>
      <dgm:spPr/>
      <dgm:t>
        <a:bodyPr/>
        <a:lstStyle/>
        <a:p>
          <a:r>
            <a:rPr lang="en-ID"/>
            <a:t>Dari pengertian di atas, dapat ditarik suatu kesimpulan bahwa </a:t>
          </a:r>
          <a:r>
            <a:rPr lang="en-ID" b="1"/>
            <a:t>“paradigma adalah pandangan atau kerangka pemikiran sebagai dasar dalam menelaah dan atau mengkaji sesuatu permasalahan”. </a:t>
          </a:r>
          <a:endParaRPr lang="en-ID"/>
        </a:p>
      </dgm:t>
    </dgm:pt>
    <dgm:pt modelId="{8BC5D852-00AA-4283-8A30-DB550BA0AED3}" type="parTrans" cxnId="{B5B716E2-1EFC-469A-88AC-773C3B0A0162}">
      <dgm:prSet/>
      <dgm:spPr/>
      <dgm:t>
        <a:bodyPr/>
        <a:lstStyle/>
        <a:p>
          <a:endParaRPr lang="en-ID"/>
        </a:p>
      </dgm:t>
    </dgm:pt>
    <dgm:pt modelId="{140F4731-6541-4A94-A329-4805B2931D42}" type="sibTrans" cxnId="{B5B716E2-1EFC-469A-88AC-773C3B0A0162}">
      <dgm:prSet/>
      <dgm:spPr/>
      <dgm:t>
        <a:bodyPr/>
        <a:lstStyle/>
        <a:p>
          <a:endParaRPr lang="en-ID"/>
        </a:p>
      </dgm:t>
    </dgm:pt>
    <dgm:pt modelId="{68DF8CA0-0498-46D8-AD37-E3C411F52764}">
      <dgm:prSet/>
      <dgm:spPr/>
      <dgm:t>
        <a:bodyPr/>
        <a:lstStyle/>
        <a:p>
          <a:r>
            <a:rPr lang="en-ID"/>
            <a:t>Pandangan atau kerangka pemikiran tersebut, memberikan petunjuk bagaimana persoalan itu sebaiknya ditelaah dan dipecahkan sekalipun belum merupakan suatu pemecahan. </a:t>
          </a:r>
        </a:p>
      </dgm:t>
    </dgm:pt>
    <dgm:pt modelId="{459FF90A-E63C-4B8A-98CD-9F0A2F39CB22}" type="parTrans" cxnId="{68F69D18-0307-4E55-A841-D21B5EE235F3}">
      <dgm:prSet/>
      <dgm:spPr/>
      <dgm:t>
        <a:bodyPr/>
        <a:lstStyle/>
        <a:p>
          <a:endParaRPr lang="en-ID"/>
        </a:p>
      </dgm:t>
    </dgm:pt>
    <dgm:pt modelId="{98B3819D-F1CB-4755-A497-18EEA2D71100}" type="sibTrans" cxnId="{68F69D18-0307-4E55-A841-D21B5EE235F3}">
      <dgm:prSet/>
      <dgm:spPr/>
      <dgm:t>
        <a:bodyPr/>
        <a:lstStyle/>
        <a:p>
          <a:endParaRPr lang="en-ID"/>
        </a:p>
      </dgm:t>
    </dgm:pt>
    <dgm:pt modelId="{288450FD-09B7-4783-9C3E-779725710539}">
      <dgm:prSet/>
      <dgm:spPr/>
      <dgm:t>
        <a:bodyPr/>
        <a:lstStyle/>
        <a:p>
          <a:r>
            <a:rPr lang="en-ID"/>
            <a:t>Paradigma penelitian </a:t>
          </a:r>
          <a:r>
            <a:rPr lang="en-ID" b="1"/>
            <a:t>berarti cara pandang atau kerangka pemikiran suatu penelitian. </a:t>
          </a:r>
          <a:r>
            <a:rPr lang="en-ID"/>
            <a:t>Dengan kata lain, </a:t>
          </a:r>
          <a:r>
            <a:rPr lang="en-ID" b="1"/>
            <a:t>paradigma penelitian akan memberikan petunjuk cara penelitian itu dilakukan. </a:t>
          </a:r>
          <a:endParaRPr lang="en-ID"/>
        </a:p>
      </dgm:t>
    </dgm:pt>
    <dgm:pt modelId="{25521E37-5827-403B-BAD7-731DB996E191}" type="parTrans" cxnId="{752DCE31-CA2C-4D77-AE31-CBC3F8D90A3D}">
      <dgm:prSet/>
      <dgm:spPr/>
      <dgm:t>
        <a:bodyPr/>
        <a:lstStyle/>
        <a:p>
          <a:endParaRPr lang="en-ID"/>
        </a:p>
      </dgm:t>
    </dgm:pt>
    <dgm:pt modelId="{223825C4-4706-49CD-8C0C-BF23980D0F82}" type="sibTrans" cxnId="{752DCE31-CA2C-4D77-AE31-CBC3F8D90A3D}">
      <dgm:prSet/>
      <dgm:spPr/>
      <dgm:t>
        <a:bodyPr/>
        <a:lstStyle/>
        <a:p>
          <a:endParaRPr lang="en-ID"/>
        </a:p>
      </dgm:t>
    </dgm:pt>
    <dgm:pt modelId="{69FEB9A2-A768-4E33-B57C-A9F94F04D404}" type="pres">
      <dgm:prSet presAssocID="{1FA61DBB-883B-4490-84E1-F2E491721D6F}" presName="Name0" presStyleCnt="0">
        <dgm:presLayoutVars>
          <dgm:dir/>
          <dgm:resizeHandles val="exact"/>
        </dgm:presLayoutVars>
      </dgm:prSet>
      <dgm:spPr/>
    </dgm:pt>
    <dgm:pt modelId="{5FAE0CCC-B9F4-42BB-A351-25C7A6DE6C50}" type="pres">
      <dgm:prSet presAssocID="{A675420A-AA32-4132-9A49-0B7BD34B5106}" presName="node" presStyleLbl="node1" presStyleIdx="0" presStyleCnt="3">
        <dgm:presLayoutVars>
          <dgm:bulletEnabled val="1"/>
        </dgm:presLayoutVars>
      </dgm:prSet>
      <dgm:spPr/>
    </dgm:pt>
    <dgm:pt modelId="{9A49D21E-34C4-4BF6-8817-D5E73501B93B}" type="pres">
      <dgm:prSet presAssocID="{140F4731-6541-4A94-A329-4805B2931D42}" presName="sibTrans" presStyleLbl="sibTrans2D1" presStyleIdx="0" presStyleCnt="2"/>
      <dgm:spPr/>
    </dgm:pt>
    <dgm:pt modelId="{13715E26-69EC-4C5A-967F-A916B9102993}" type="pres">
      <dgm:prSet presAssocID="{140F4731-6541-4A94-A329-4805B2931D42}" presName="connectorText" presStyleLbl="sibTrans2D1" presStyleIdx="0" presStyleCnt="2"/>
      <dgm:spPr/>
    </dgm:pt>
    <dgm:pt modelId="{068F474D-FC06-4F15-ABEF-36BCDA22F957}" type="pres">
      <dgm:prSet presAssocID="{68DF8CA0-0498-46D8-AD37-E3C411F52764}" presName="node" presStyleLbl="node1" presStyleIdx="1" presStyleCnt="3">
        <dgm:presLayoutVars>
          <dgm:bulletEnabled val="1"/>
        </dgm:presLayoutVars>
      </dgm:prSet>
      <dgm:spPr/>
    </dgm:pt>
    <dgm:pt modelId="{C0F520DC-6719-4292-B94D-3031271422AB}" type="pres">
      <dgm:prSet presAssocID="{98B3819D-F1CB-4755-A497-18EEA2D71100}" presName="sibTrans" presStyleLbl="sibTrans2D1" presStyleIdx="1" presStyleCnt="2"/>
      <dgm:spPr/>
    </dgm:pt>
    <dgm:pt modelId="{7C2CDA1F-BFD5-4031-BF04-23237F37B92B}" type="pres">
      <dgm:prSet presAssocID="{98B3819D-F1CB-4755-A497-18EEA2D71100}" presName="connectorText" presStyleLbl="sibTrans2D1" presStyleIdx="1" presStyleCnt="2"/>
      <dgm:spPr/>
    </dgm:pt>
    <dgm:pt modelId="{DCD6E9BF-6044-4864-9470-D7AC8350BC51}" type="pres">
      <dgm:prSet presAssocID="{288450FD-09B7-4783-9C3E-779725710539}" presName="node" presStyleLbl="node1" presStyleIdx="2" presStyleCnt="3">
        <dgm:presLayoutVars>
          <dgm:bulletEnabled val="1"/>
        </dgm:presLayoutVars>
      </dgm:prSet>
      <dgm:spPr/>
    </dgm:pt>
  </dgm:ptLst>
  <dgm:cxnLst>
    <dgm:cxn modelId="{A9F34716-1667-4727-A5E7-E9CA1F3F97BD}" type="presOf" srcId="{68DF8CA0-0498-46D8-AD37-E3C411F52764}" destId="{068F474D-FC06-4F15-ABEF-36BCDA22F957}" srcOrd="0" destOrd="0" presId="urn:microsoft.com/office/officeart/2005/8/layout/process1"/>
    <dgm:cxn modelId="{68F69D18-0307-4E55-A841-D21B5EE235F3}" srcId="{1FA61DBB-883B-4490-84E1-F2E491721D6F}" destId="{68DF8CA0-0498-46D8-AD37-E3C411F52764}" srcOrd="1" destOrd="0" parTransId="{459FF90A-E63C-4B8A-98CD-9F0A2F39CB22}" sibTransId="{98B3819D-F1CB-4755-A497-18EEA2D71100}"/>
    <dgm:cxn modelId="{752DCE31-CA2C-4D77-AE31-CBC3F8D90A3D}" srcId="{1FA61DBB-883B-4490-84E1-F2E491721D6F}" destId="{288450FD-09B7-4783-9C3E-779725710539}" srcOrd="2" destOrd="0" parTransId="{25521E37-5827-403B-BAD7-731DB996E191}" sibTransId="{223825C4-4706-49CD-8C0C-BF23980D0F82}"/>
    <dgm:cxn modelId="{D4700B37-85CE-4060-9F43-85FE9B84E7B8}" type="presOf" srcId="{288450FD-09B7-4783-9C3E-779725710539}" destId="{DCD6E9BF-6044-4864-9470-D7AC8350BC51}" srcOrd="0" destOrd="0" presId="urn:microsoft.com/office/officeart/2005/8/layout/process1"/>
    <dgm:cxn modelId="{6C9D9B76-6C7D-44DA-ACCB-2D9287DF3B4C}" type="presOf" srcId="{140F4731-6541-4A94-A329-4805B2931D42}" destId="{9A49D21E-34C4-4BF6-8817-D5E73501B93B}" srcOrd="0" destOrd="0" presId="urn:microsoft.com/office/officeart/2005/8/layout/process1"/>
    <dgm:cxn modelId="{43E41F84-33BB-46E2-A973-975886C940A9}" type="presOf" srcId="{A675420A-AA32-4132-9A49-0B7BD34B5106}" destId="{5FAE0CCC-B9F4-42BB-A351-25C7A6DE6C50}" srcOrd="0" destOrd="0" presId="urn:microsoft.com/office/officeart/2005/8/layout/process1"/>
    <dgm:cxn modelId="{FEF68095-2FC2-45B5-A08D-6D91EAAEBAEB}" type="presOf" srcId="{1FA61DBB-883B-4490-84E1-F2E491721D6F}" destId="{69FEB9A2-A768-4E33-B57C-A9F94F04D404}" srcOrd="0" destOrd="0" presId="urn:microsoft.com/office/officeart/2005/8/layout/process1"/>
    <dgm:cxn modelId="{41D2B8B3-E656-425F-A159-02D93BBAAFC2}" type="presOf" srcId="{98B3819D-F1CB-4755-A497-18EEA2D71100}" destId="{7C2CDA1F-BFD5-4031-BF04-23237F37B92B}" srcOrd="1" destOrd="0" presId="urn:microsoft.com/office/officeart/2005/8/layout/process1"/>
    <dgm:cxn modelId="{3295D5C6-A4A5-4502-995F-7585B06B887E}" type="presOf" srcId="{140F4731-6541-4A94-A329-4805B2931D42}" destId="{13715E26-69EC-4C5A-967F-A916B9102993}" srcOrd="1" destOrd="0" presId="urn:microsoft.com/office/officeart/2005/8/layout/process1"/>
    <dgm:cxn modelId="{B5B716E2-1EFC-469A-88AC-773C3B0A0162}" srcId="{1FA61DBB-883B-4490-84E1-F2E491721D6F}" destId="{A675420A-AA32-4132-9A49-0B7BD34B5106}" srcOrd="0" destOrd="0" parTransId="{8BC5D852-00AA-4283-8A30-DB550BA0AED3}" sibTransId="{140F4731-6541-4A94-A329-4805B2931D42}"/>
    <dgm:cxn modelId="{01B7FEFA-1B14-4C93-8F69-C7B2D00EE600}" type="presOf" srcId="{98B3819D-F1CB-4755-A497-18EEA2D71100}" destId="{C0F520DC-6719-4292-B94D-3031271422AB}" srcOrd="0" destOrd="0" presId="urn:microsoft.com/office/officeart/2005/8/layout/process1"/>
    <dgm:cxn modelId="{5FBD9C88-70C4-4277-BF2B-84E9307D61DD}" type="presParOf" srcId="{69FEB9A2-A768-4E33-B57C-A9F94F04D404}" destId="{5FAE0CCC-B9F4-42BB-A351-25C7A6DE6C50}" srcOrd="0" destOrd="0" presId="urn:microsoft.com/office/officeart/2005/8/layout/process1"/>
    <dgm:cxn modelId="{45226669-E0C4-49A6-B193-530B3B288897}" type="presParOf" srcId="{69FEB9A2-A768-4E33-B57C-A9F94F04D404}" destId="{9A49D21E-34C4-4BF6-8817-D5E73501B93B}" srcOrd="1" destOrd="0" presId="urn:microsoft.com/office/officeart/2005/8/layout/process1"/>
    <dgm:cxn modelId="{726A137E-11F7-41D4-9F20-C051E07CBA74}" type="presParOf" srcId="{9A49D21E-34C4-4BF6-8817-D5E73501B93B}" destId="{13715E26-69EC-4C5A-967F-A916B9102993}" srcOrd="0" destOrd="0" presId="urn:microsoft.com/office/officeart/2005/8/layout/process1"/>
    <dgm:cxn modelId="{822B1072-94A4-4047-BAF0-8B70D3BEFB32}" type="presParOf" srcId="{69FEB9A2-A768-4E33-B57C-A9F94F04D404}" destId="{068F474D-FC06-4F15-ABEF-36BCDA22F957}" srcOrd="2" destOrd="0" presId="urn:microsoft.com/office/officeart/2005/8/layout/process1"/>
    <dgm:cxn modelId="{5F772908-FE33-4428-9063-AA4FE6E065DA}" type="presParOf" srcId="{69FEB9A2-A768-4E33-B57C-A9F94F04D404}" destId="{C0F520DC-6719-4292-B94D-3031271422AB}" srcOrd="3" destOrd="0" presId="urn:microsoft.com/office/officeart/2005/8/layout/process1"/>
    <dgm:cxn modelId="{D788C81C-4541-4FF1-854D-FED8B6932CF3}" type="presParOf" srcId="{C0F520DC-6719-4292-B94D-3031271422AB}" destId="{7C2CDA1F-BFD5-4031-BF04-23237F37B92B}" srcOrd="0" destOrd="0" presId="urn:microsoft.com/office/officeart/2005/8/layout/process1"/>
    <dgm:cxn modelId="{4CE9F91C-9A91-4278-BD72-22A17D4A9B8C}" type="presParOf" srcId="{69FEB9A2-A768-4E33-B57C-A9F94F04D404}" destId="{DCD6E9BF-6044-4864-9470-D7AC8350BC5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3A59CE1-559A-492A-8145-B6FB4840861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DA452490-D104-4E94-A451-35545683CC1A}">
      <dgm:prSet/>
      <dgm:spPr/>
      <dgm:t>
        <a:bodyPr/>
        <a:lstStyle/>
        <a:p>
          <a:r>
            <a:rPr lang="en-ID"/>
            <a:t>Pada dasarnya paradigma dapat dibagi tiga elemen yaitu </a:t>
          </a:r>
          <a:r>
            <a:rPr lang="en-ID" b="1"/>
            <a:t>epistemologi, ontologi, dan metodologi</a:t>
          </a:r>
          <a:r>
            <a:rPr lang="en-ID"/>
            <a:t>. </a:t>
          </a:r>
        </a:p>
      </dgm:t>
    </dgm:pt>
    <dgm:pt modelId="{A90F69BA-7A16-4F34-9E7E-28CA9CAA4562}" type="parTrans" cxnId="{300E4692-F38E-44C1-97AB-5A667729EF0E}">
      <dgm:prSet/>
      <dgm:spPr/>
      <dgm:t>
        <a:bodyPr/>
        <a:lstStyle/>
        <a:p>
          <a:endParaRPr lang="en-ID"/>
        </a:p>
      </dgm:t>
    </dgm:pt>
    <dgm:pt modelId="{6E8934B5-5DD2-43BD-88DC-C32BE9ECCF92}" type="sibTrans" cxnId="{300E4692-F38E-44C1-97AB-5A667729EF0E}">
      <dgm:prSet/>
      <dgm:spPr/>
      <dgm:t>
        <a:bodyPr/>
        <a:lstStyle/>
        <a:p>
          <a:endParaRPr lang="en-ID"/>
        </a:p>
      </dgm:t>
    </dgm:pt>
    <dgm:pt modelId="{9DCD6AAD-8FCD-4767-A8C3-E0D0DF213D7E}">
      <dgm:prSet/>
      <dgm:spPr/>
      <dgm:t>
        <a:bodyPr/>
        <a:lstStyle/>
        <a:p>
          <a:pPr marL="360363" indent="-360363">
            <a:buFont typeface="+mj-lt"/>
            <a:buAutoNum type="arabicPeriod"/>
          </a:pPr>
          <a:r>
            <a:rPr lang="en-ID" b="1" dirty="0" err="1"/>
            <a:t>Epistemologi</a:t>
          </a:r>
          <a:r>
            <a:rPr lang="en-ID" b="1" dirty="0"/>
            <a:t> </a:t>
          </a:r>
          <a:r>
            <a:rPr lang="en-ID" dirty="0" err="1"/>
            <a:t>mempertanyakan</a:t>
          </a:r>
          <a:r>
            <a:rPr lang="en-ID" dirty="0"/>
            <a:t> </a:t>
          </a:r>
          <a:r>
            <a:rPr lang="en-ID" dirty="0" err="1"/>
            <a:t>tentang</a:t>
          </a:r>
          <a:r>
            <a:rPr lang="en-ID" dirty="0"/>
            <a:t> </a:t>
          </a:r>
          <a:r>
            <a:rPr lang="en-ID" dirty="0" err="1"/>
            <a:t>bagaimana</a:t>
          </a:r>
          <a:r>
            <a:rPr lang="en-ID" dirty="0"/>
            <a:t> </a:t>
          </a:r>
          <a:r>
            <a:rPr lang="en-ID" dirty="0" err="1"/>
            <a:t>cara</a:t>
          </a:r>
          <a:r>
            <a:rPr lang="en-ID" dirty="0"/>
            <a:t> </a:t>
          </a:r>
          <a:r>
            <a:rPr lang="en-ID" dirty="0" err="1"/>
            <a:t>kita</a:t>
          </a:r>
          <a:r>
            <a:rPr lang="en-ID" dirty="0"/>
            <a:t> </a:t>
          </a:r>
          <a:r>
            <a:rPr lang="en-ID" dirty="0" err="1"/>
            <a:t>mengetahui</a:t>
          </a:r>
          <a:r>
            <a:rPr lang="en-ID" dirty="0"/>
            <a:t> </a:t>
          </a:r>
          <a:r>
            <a:rPr lang="en-ID" dirty="0" err="1"/>
            <a:t>sesuatu</a:t>
          </a:r>
          <a:r>
            <a:rPr lang="en-ID" dirty="0"/>
            <a:t>, dan </a:t>
          </a:r>
          <a:r>
            <a:rPr lang="en-ID" dirty="0" err="1"/>
            <a:t>apa</a:t>
          </a:r>
          <a:r>
            <a:rPr lang="en-ID" dirty="0"/>
            <a:t> </a:t>
          </a:r>
          <a:r>
            <a:rPr lang="en-ID" dirty="0" err="1"/>
            <a:t>hubungan</a:t>
          </a:r>
          <a:r>
            <a:rPr lang="en-ID" dirty="0"/>
            <a:t> </a:t>
          </a:r>
          <a:r>
            <a:rPr lang="en-ID" dirty="0" err="1"/>
            <a:t>antara</a:t>
          </a:r>
          <a:r>
            <a:rPr lang="en-ID" dirty="0"/>
            <a:t> </a:t>
          </a:r>
          <a:r>
            <a:rPr lang="en-ID" dirty="0" err="1"/>
            <a:t>peneliti</a:t>
          </a:r>
          <a:r>
            <a:rPr lang="en-ID" dirty="0"/>
            <a:t> </a:t>
          </a:r>
          <a:r>
            <a:rPr lang="en-ID" dirty="0" err="1"/>
            <a:t>dengan</a:t>
          </a:r>
          <a:r>
            <a:rPr lang="en-ID" dirty="0"/>
            <a:t> </a:t>
          </a:r>
          <a:r>
            <a:rPr lang="en-ID" dirty="0" err="1"/>
            <a:t>pengetahuan</a:t>
          </a:r>
          <a:r>
            <a:rPr lang="en-ID" dirty="0"/>
            <a:t>. </a:t>
          </a:r>
        </a:p>
      </dgm:t>
    </dgm:pt>
    <dgm:pt modelId="{7E83528B-4542-4132-92F2-12DB337D842F}" type="parTrans" cxnId="{7A22FB34-79F2-49BC-8714-D7199F5C1C10}">
      <dgm:prSet/>
      <dgm:spPr/>
      <dgm:t>
        <a:bodyPr/>
        <a:lstStyle/>
        <a:p>
          <a:endParaRPr lang="en-ID"/>
        </a:p>
      </dgm:t>
    </dgm:pt>
    <dgm:pt modelId="{C37953F3-42E5-42B6-B898-F81FEE28A889}" type="sibTrans" cxnId="{7A22FB34-79F2-49BC-8714-D7199F5C1C10}">
      <dgm:prSet/>
      <dgm:spPr/>
      <dgm:t>
        <a:bodyPr/>
        <a:lstStyle/>
        <a:p>
          <a:endParaRPr lang="en-ID"/>
        </a:p>
      </dgm:t>
    </dgm:pt>
    <dgm:pt modelId="{8E5294D7-2C00-4794-8ABF-D6B16526D5BF}">
      <dgm:prSet/>
      <dgm:spPr/>
      <dgm:t>
        <a:bodyPr/>
        <a:lstStyle/>
        <a:p>
          <a:pPr marL="360363" indent="-360363">
            <a:buFont typeface="+mj-lt"/>
            <a:buAutoNum type="arabicPeriod"/>
          </a:pPr>
          <a:r>
            <a:rPr lang="en-ID" b="1" dirty="0" err="1"/>
            <a:t>Ontologi</a:t>
          </a:r>
          <a:r>
            <a:rPr lang="en-ID" b="1" dirty="0"/>
            <a:t> </a:t>
          </a:r>
          <a:r>
            <a:rPr lang="en-ID" dirty="0" err="1"/>
            <a:t>berkaitan</a:t>
          </a:r>
          <a:r>
            <a:rPr lang="en-ID" dirty="0"/>
            <a:t> </a:t>
          </a:r>
          <a:r>
            <a:rPr lang="en-ID" dirty="0" err="1"/>
            <a:t>dengan</a:t>
          </a:r>
          <a:r>
            <a:rPr lang="en-ID" dirty="0"/>
            <a:t> </a:t>
          </a:r>
          <a:r>
            <a:rPr lang="en-ID" dirty="0" err="1"/>
            <a:t>pertanyaan</a:t>
          </a:r>
          <a:r>
            <a:rPr lang="en-ID" dirty="0"/>
            <a:t> </a:t>
          </a:r>
          <a:r>
            <a:rPr lang="en-ID" dirty="0" err="1"/>
            <a:t>dasar</a:t>
          </a:r>
          <a:r>
            <a:rPr lang="en-ID" dirty="0"/>
            <a:t> </a:t>
          </a:r>
          <a:r>
            <a:rPr lang="en-ID" dirty="0" err="1"/>
            <a:t>tentang</a:t>
          </a:r>
          <a:r>
            <a:rPr lang="en-ID" dirty="0"/>
            <a:t> </a:t>
          </a:r>
          <a:r>
            <a:rPr lang="en-ID" dirty="0" err="1"/>
            <a:t>hakikat</a:t>
          </a:r>
          <a:r>
            <a:rPr lang="en-ID" dirty="0"/>
            <a:t> </a:t>
          </a:r>
          <a:r>
            <a:rPr lang="en-ID" dirty="0" err="1"/>
            <a:t>realitas</a:t>
          </a:r>
          <a:r>
            <a:rPr lang="en-ID" dirty="0"/>
            <a:t>. </a:t>
          </a:r>
        </a:p>
      </dgm:t>
    </dgm:pt>
    <dgm:pt modelId="{43FA03A7-69E2-4D5C-AE77-FE5DE3E29B43}" type="parTrans" cxnId="{40835829-3F63-4981-BA7C-D73E76F48697}">
      <dgm:prSet/>
      <dgm:spPr/>
      <dgm:t>
        <a:bodyPr/>
        <a:lstStyle/>
        <a:p>
          <a:endParaRPr lang="en-ID"/>
        </a:p>
      </dgm:t>
    </dgm:pt>
    <dgm:pt modelId="{36F6BE6F-9C6B-4A90-8279-4E737AF22183}" type="sibTrans" cxnId="{40835829-3F63-4981-BA7C-D73E76F48697}">
      <dgm:prSet/>
      <dgm:spPr/>
      <dgm:t>
        <a:bodyPr/>
        <a:lstStyle/>
        <a:p>
          <a:endParaRPr lang="en-ID"/>
        </a:p>
      </dgm:t>
    </dgm:pt>
    <dgm:pt modelId="{7385938F-74F7-4A1A-8B0A-D60429B80854}">
      <dgm:prSet/>
      <dgm:spPr/>
      <dgm:t>
        <a:bodyPr/>
        <a:lstStyle/>
        <a:p>
          <a:pPr marL="360363" indent="-360363">
            <a:buFont typeface="+mj-lt"/>
            <a:buAutoNum type="arabicPeriod"/>
          </a:pPr>
          <a:r>
            <a:rPr lang="en-ID" b="1" dirty="0" err="1"/>
            <a:t>Metodologi</a:t>
          </a:r>
          <a:r>
            <a:rPr lang="en-ID" b="1" dirty="0"/>
            <a:t> </a:t>
          </a:r>
          <a:r>
            <a:rPr lang="en-ID" dirty="0" err="1"/>
            <a:t>memfokuskan</a:t>
          </a:r>
          <a:r>
            <a:rPr lang="en-ID" dirty="0"/>
            <a:t> pada </a:t>
          </a:r>
          <a:r>
            <a:rPr lang="en-ID" dirty="0" err="1"/>
            <a:t>bagaimana</a:t>
          </a:r>
          <a:r>
            <a:rPr lang="en-ID" dirty="0"/>
            <a:t> </a:t>
          </a:r>
          <a:r>
            <a:rPr lang="en-ID" dirty="0" err="1"/>
            <a:t>cara</a:t>
          </a:r>
          <a:r>
            <a:rPr lang="en-ID" dirty="0"/>
            <a:t> </a:t>
          </a:r>
          <a:r>
            <a:rPr lang="en-ID" dirty="0" err="1"/>
            <a:t>kita</a:t>
          </a:r>
          <a:r>
            <a:rPr lang="en-ID" dirty="0"/>
            <a:t> </a:t>
          </a:r>
          <a:r>
            <a:rPr lang="en-ID" dirty="0" err="1"/>
            <a:t>memperoleh</a:t>
          </a:r>
          <a:r>
            <a:rPr lang="en-ID" dirty="0"/>
            <a:t> </a:t>
          </a:r>
          <a:r>
            <a:rPr lang="en-ID" dirty="0" err="1"/>
            <a:t>pengetahuan</a:t>
          </a:r>
          <a:r>
            <a:rPr lang="en-ID" dirty="0"/>
            <a:t> (</a:t>
          </a:r>
          <a:r>
            <a:rPr lang="en-ID" dirty="0" err="1"/>
            <a:t>Pasolang</a:t>
          </a:r>
          <a:r>
            <a:rPr lang="en-ID" dirty="0"/>
            <a:t>, 2020:26) </a:t>
          </a:r>
        </a:p>
      </dgm:t>
    </dgm:pt>
    <dgm:pt modelId="{CA7671DA-F317-48D7-A201-22846CD6A49D}" type="parTrans" cxnId="{B11C8CA8-1E4E-47A6-B2DD-D3594C33A29E}">
      <dgm:prSet/>
      <dgm:spPr/>
      <dgm:t>
        <a:bodyPr/>
        <a:lstStyle/>
        <a:p>
          <a:endParaRPr lang="en-ID"/>
        </a:p>
      </dgm:t>
    </dgm:pt>
    <dgm:pt modelId="{370C9809-1DFA-47E8-8B31-0EE526971608}" type="sibTrans" cxnId="{B11C8CA8-1E4E-47A6-B2DD-D3594C33A29E}">
      <dgm:prSet/>
      <dgm:spPr/>
      <dgm:t>
        <a:bodyPr/>
        <a:lstStyle/>
        <a:p>
          <a:endParaRPr lang="en-ID"/>
        </a:p>
      </dgm:t>
    </dgm:pt>
    <dgm:pt modelId="{8F5E0412-66EA-4B04-BBCA-19AABE4C964F}" type="pres">
      <dgm:prSet presAssocID="{B3A59CE1-559A-492A-8145-B6FB4840861D}" presName="linear" presStyleCnt="0">
        <dgm:presLayoutVars>
          <dgm:animLvl val="lvl"/>
          <dgm:resizeHandles val="exact"/>
        </dgm:presLayoutVars>
      </dgm:prSet>
      <dgm:spPr/>
    </dgm:pt>
    <dgm:pt modelId="{296245F2-F0C5-474A-A9B2-A33095021F27}" type="pres">
      <dgm:prSet presAssocID="{DA452490-D104-4E94-A451-35545683CC1A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5AACE2D4-7510-439B-8C30-4B41CCADED4A}" type="pres">
      <dgm:prSet presAssocID="{DA452490-D104-4E94-A451-35545683CC1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0835829-3F63-4981-BA7C-D73E76F48697}" srcId="{DA452490-D104-4E94-A451-35545683CC1A}" destId="{8E5294D7-2C00-4794-8ABF-D6B16526D5BF}" srcOrd="1" destOrd="0" parTransId="{43FA03A7-69E2-4D5C-AE77-FE5DE3E29B43}" sibTransId="{36F6BE6F-9C6B-4A90-8279-4E737AF22183}"/>
    <dgm:cxn modelId="{7A22FB34-79F2-49BC-8714-D7199F5C1C10}" srcId="{DA452490-D104-4E94-A451-35545683CC1A}" destId="{9DCD6AAD-8FCD-4767-A8C3-E0D0DF213D7E}" srcOrd="0" destOrd="0" parTransId="{7E83528B-4542-4132-92F2-12DB337D842F}" sibTransId="{C37953F3-42E5-42B6-B898-F81FEE28A889}"/>
    <dgm:cxn modelId="{E8349352-96E1-4DBA-8E85-CC214B7B0A2A}" type="presOf" srcId="{8E5294D7-2C00-4794-8ABF-D6B16526D5BF}" destId="{5AACE2D4-7510-439B-8C30-4B41CCADED4A}" srcOrd="0" destOrd="1" presId="urn:microsoft.com/office/officeart/2005/8/layout/vList2"/>
    <dgm:cxn modelId="{3870FD85-2FE7-4B76-B8DC-CADC620BE88D}" type="presOf" srcId="{B3A59CE1-559A-492A-8145-B6FB4840861D}" destId="{8F5E0412-66EA-4B04-BBCA-19AABE4C964F}" srcOrd="0" destOrd="0" presId="urn:microsoft.com/office/officeart/2005/8/layout/vList2"/>
    <dgm:cxn modelId="{300E4692-F38E-44C1-97AB-5A667729EF0E}" srcId="{B3A59CE1-559A-492A-8145-B6FB4840861D}" destId="{DA452490-D104-4E94-A451-35545683CC1A}" srcOrd="0" destOrd="0" parTransId="{A90F69BA-7A16-4F34-9E7E-28CA9CAA4562}" sibTransId="{6E8934B5-5DD2-43BD-88DC-C32BE9ECCF92}"/>
    <dgm:cxn modelId="{B11C8CA8-1E4E-47A6-B2DD-D3594C33A29E}" srcId="{DA452490-D104-4E94-A451-35545683CC1A}" destId="{7385938F-74F7-4A1A-8B0A-D60429B80854}" srcOrd="2" destOrd="0" parTransId="{CA7671DA-F317-48D7-A201-22846CD6A49D}" sibTransId="{370C9809-1DFA-47E8-8B31-0EE526971608}"/>
    <dgm:cxn modelId="{95EEE1C2-6438-4C72-AC86-E92187A2AA0E}" type="presOf" srcId="{9DCD6AAD-8FCD-4767-A8C3-E0D0DF213D7E}" destId="{5AACE2D4-7510-439B-8C30-4B41CCADED4A}" srcOrd="0" destOrd="0" presId="urn:microsoft.com/office/officeart/2005/8/layout/vList2"/>
    <dgm:cxn modelId="{46A514CE-BCF0-4536-BC35-E49B69017E4A}" type="presOf" srcId="{DA452490-D104-4E94-A451-35545683CC1A}" destId="{296245F2-F0C5-474A-A9B2-A33095021F27}" srcOrd="0" destOrd="0" presId="urn:microsoft.com/office/officeart/2005/8/layout/vList2"/>
    <dgm:cxn modelId="{EA71B8E2-BFB7-4416-B881-DBD0C05C5543}" type="presOf" srcId="{7385938F-74F7-4A1A-8B0A-D60429B80854}" destId="{5AACE2D4-7510-439B-8C30-4B41CCADED4A}" srcOrd="0" destOrd="2" presId="urn:microsoft.com/office/officeart/2005/8/layout/vList2"/>
    <dgm:cxn modelId="{6FA7BBBB-B412-4360-967D-617DE66DD104}" type="presParOf" srcId="{8F5E0412-66EA-4B04-BBCA-19AABE4C964F}" destId="{296245F2-F0C5-474A-A9B2-A33095021F27}" srcOrd="0" destOrd="0" presId="urn:microsoft.com/office/officeart/2005/8/layout/vList2"/>
    <dgm:cxn modelId="{3E0B45A3-E976-44CE-A5A7-03793D25EA0B}" type="presParOf" srcId="{8F5E0412-66EA-4B04-BBCA-19AABE4C964F}" destId="{5AACE2D4-7510-439B-8C30-4B41CCADED4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BF7B179-765D-453D-AF91-038FBF0848B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D22267BA-7B1D-4D52-B79F-8DF5D4281891}">
      <dgm:prSet/>
      <dgm:spPr/>
      <dgm:t>
        <a:bodyPr/>
        <a:lstStyle/>
        <a:p>
          <a:r>
            <a:rPr lang="en-ID" dirty="0" err="1"/>
            <a:t>Posisi</a:t>
          </a:r>
          <a:r>
            <a:rPr lang="en-ID" dirty="0"/>
            <a:t> </a:t>
          </a:r>
          <a:r>
            <a:rPr lang="en-ID" dirty="0" err="1"/>
            <a:t>paradigma</a:t>
          </a:r>
          <a:r>
            <a:rPr lang="en-ID" dirty="0"/>
            <a:t> </a:t>
          </a:r>
          <a:r>
            <a:rPr lang="en-ID" dirty="0" err="1"/>
            <a:t>sebagai</a:t>
          </a:r>
          <a:r>
            <a:rPr lang="en-ID" dirty="0"/>
            <a:t> </a:t>
          </a:r>
          <a:r>
            <a:rPr lang="en-ID" dirty="0" err="1"/>
            <a:t>alat</a:t>
          </a:r>
          <a:r>
            <a:rPr lang="en-ID" dirty="0"/>
            <a:t> </a:t>
          </a:r>
          <a:r>
            <a:rPr lang="en-ID" dirty="0" err="1"/>
            <a:t>bantu</a:t>
          </a:r>
          <a:r>
            <a:rPr lang="en-ID" dirty="0"/>
            <a:t> </a:t>
          </a:r>
          <a:r>
            <a:rPr lang="en-ID" dirty="0" err="1"/>
            <a:t>bagi</a:t>
          </a:r>
          <a:r>
            <a:rPr lang="en-ID" dirty="0"/>
            <a:t> </a:t>
          </a:r>
          <a:r>
            <a:rPr lang="en-ID" dirty="0" err="1"/>
            <a:t>ilmuwan</a:t>
          </a:r>
          <a:r>
            <a:rPr lang="en-ID" dirty="0"/>
            <a:t> </a:t>
          </a:r>
          <a:r>
            <a:rPr lang="en-ID" dirty="0" err="1"/>
            <a:t>untuk</a:t>
          </a:r>
          <a:r>
            <a:rPr lang="en-ID" dirty="0"/>
            <a:t> </a:t>
          </a:r>
          <a:r>
            <a:rPr lang="en-ID" dirty="0" err="1"/>
            <a:t>merumuskan</a:t>
          </a:r>
          <a:r>
            <a:rPr lang="en-ID" dirty="0"/>
            <a:t> </a:t>
          </a:r>
          <a:r>
            <a:rPr lang="en-ID" dirty="0" err="1"/>
            <a:t>berbagai</a:t>
          </a:r>
          <a:r>
            <a:rPr lang="en-ID" dirty="0"/>
            <a:t> </a:t>
          </a:r>
          <a:r>
            <a:rPr lang="en-ID" dirty="0" err="1"/>
            <a:t>hal</a:t>
          </a:r>
          <a:r>
            <a:rPr lang="en-ID" dirty="0"/>
            <a:t> yang </a:t>
          </a:r>
          <a:r>
            <a:rPr lang="en-ID" dirty="0" err="1"/>
            <a:t>berkaitan</a:t>
          </a:r>
          <a:r>
            <a:rPr lang="en-ID" dirty="0"/>
            <a:t> </a:t>
          </a:r>
          <a:r>
            <a:rPr lang="en-ID" dirty="0" err="1"/>
            <a:t>dengan</a:t>
          </a:r>
          <a:r>
            <a:rPr lang="en-ID" dirty="0"/>
            <a:t>; </a:t>
          </a:r>
        </a:p>
      </dgm:t>
    </dgm:pt>
    <dgm:pt modelId="{4CA703A9-6A9F-4978-8726-A08B4BCF988D}" type="parTrans" cxnId="{4ECC2EC2-F642-4C08-B1E4-992D77CFE068}">
      <dgm:prSet/>
      <dgm:spPr/>
      <dgm:t>
        <a:bodyPr/>
        <a:lstStyle/>
        <a:p>
          <a:endParaRPr lang="en-ID"/>
        </a:p>
      </dgm:t>
    </dgm:pt>
    <dgm:pt modelId="{9B59BC86-B1FE-4EA9-939A-E82E11A6F851}" type="sibTrans" cxnId="{4ECC2EC2-F642-4C08-B1E4-992D77CFE068}">
      <dgm:prSet/>
      <dgm:spPr/>
      <dgm:t>
        <a:bodyPr/>
        <a:lstStyle/>
        <a:p>
          <a:endParaRPr lang="en-ID"/>
        </a:p>
      </dgm:t>
    </dgm:pt>
    <dgm:pt modelId="{3B99F1EC-DCC1-4F1B-9B13-1BF10BD8EEF0}">
      <dgm:prSet/>
      <dgm:spPr/>
      <dgm:t>
        <a:bodyPr/>
        <a:lstStyle/>
        <a:p>
          <a:r>
            <a:rPr lang="en-ID"/>
            <a:t>Apa yang harus dipelajari; </a:t>
          </a:r>
        </a:p>
      </dgm:t>
    </dgm:pt>
    <dgm:pt modelId="{847A1FBB-1FEB-4C9A-885E-B1248741375A}" type="parTrans" cxnId="{9641D0EB-9536-46D4-8413-55CACC033ACC}">
      <dgm:prSet/>
      <dgm:spPr/>
      <dgm:t>
        <a:bodyPr/>
        <a:lstStyle/>
        <a:p>
          <a:endParaRPr lang="en-ID"/>
        </a:p>
      </dgm:t>
    </dgm:pt>
    <dgm:pt modelId="{461D40C7-E190-4441-9296-B995DA6EFED1}" type="sibTrans" cxnId="{9641D0EB-9536-46D4-8413-55CACC033ACC}">
      <dgm:prSet/>
      <dgm:spPr/>
      <dgm:t>
        <a:bodyPr/>
        <a:lstStyle/>
        <a:p>
          <a:endParaRPr lang="en-ID"/>
        </a:p>
      </dgm:t>
    </dgm:pt>
    <dgm:pt modelId="{68AAA670-38E7-47D5-A241-7E8CF0574E86}">
      <dgm:prSet/>
      <dgm:spPr/>
      <dgm:t>
        <a:bodyPr/>
        <a:lstStyle/>
        <a:p>
          <a:r>
            <a:rPr lang="en-ID" dirty="0" err="1"/>
            <a:t>Persoalan-persoalan</a:t>
          </a:r>
          <a:r>
            <a:rPr lang="en-ID" dirty="0"/>
            <a:t> </a:t>
          </a:r>
          <a:r>
            <a:rPr lang="en-ID" dirty="0" err="1"/>
            <a:t>apa</a:t>
          </a:r>
          <a:r>
            <a:rPr lang="en-ID" dirty="0"/>
            <a:t> yang </a:t>
          </a:r>
          <a:r>
            <a:rPr lang="en-ID" dirty="0" err="1"/>
            <a:t>harus</a:t>
          </a:r>
          <a:r>
            <a:rPr lang="en-ID" dirty="0"/>
            <a:t> </a:t>
          </a:r>
          <a:r>
            <a:rPr lang="en-ID" dirty="0" err="1"/>
            <a:t>dijawab</a:t>
          </a:r>
          <a:r>
            <a:rPr lang="en-ID" dirty="0"/>
            <a:t>; </a:t>
          </a:r>
        </a:p>
      </dgm:t>
    </dgm:pt>
    <dgm:pt modelId="{1CB5678F-FE1F-408A-8010-EA1EB58042FC}" type="parTrans" cxnId="{D2CBACDA-F1A8-400C-9ED0-F3B52E18A604}">
      <dgm:prSet/>
      <dgm:spPr/>
      <dgm:t>
        <a:bodyPr/>
        <a:lstStyle/>
        <a:p>
          <a:endParaRPr lang="en-ID"/>
        </a:p>
      </dgm:t>
    </dgm:pt>
    <dgm:pt modelId="{03AC2160-70D6-439B-8934-7E5E5705362E}" type="sibTrans" cxnId="{D2CBACDA-F1A8-400C-9ED0-F3B52E18A604}">
      <dgm:prSet/>
      <dgm:spPr/>
      <dgm:t>
        <a:bodyPr/>
        <a:lstStyle/>
        <a:p>
          <a:endParaRPr lang="en-ID"/>
        </a:p>
      </dgm:t>
    </dgm:pt>
    <dgm:pt modelId="{B65E830E-64BD-420C-83D7-E02257F309CE}">
      <dgm:prSet/>
      <dgm:spPr/>
      <dgm:t>
        <a:bodyPr/>
        <a:lstStyle/>
        <a:p>
          <a:r>
            <a:rPr lang="en-ID" dirty="0" err="1"/>
            <a:t>Bagaimana</a:t>
          </a:r>
          <a:r>
            <a:rPr lang="en-ID" dirty="0"/>
            <a:t> </a:t>
          </a:r>
          <a:r>
            <a:rPr lang="en-ID" dirty="0" err="1"/>
            <a:t>metode</a:t>
          </a:r>
          <a:r>
            <a:rPr lang="en-ID" dirty="0"/>
            <a:t> </a:t>
          </a:r>
          <a:r>
            <a:rPr lang="en-ID" dirty="0" err="1"/>
            <a:t>untuk</a:t>
          </a:r>
          <a:r>
            <a:rPr lang="en-ID" dirty="0"/>
            <a:t> </a:t>
          </a:r>
          <a:r>
            <a:rPr lang="en-ID" dirty="0" err="1"/>
            <a:t>menjawabnya</a:t>
          </a:r>
          <a:r>
            <a:rPr lang="en-ID" dirty="0"/>
            <a:t>; dan </a:t>
          </a:r>
        </a:p>
      </dgm:t>
    </dgm:pt>
    <dgm:pt modelId="{78FFF4EB-6BF6-41A3-A9CF-321DEB838BD8}" type="parTrans" cxnId="{3ACE3993-F8BB-4943-89C8-21FD0A959D13}">
      <dgm:prSet/>
      <dgm:spPr/>
      <dgm:t>
        <a:bodyPr/>
        <a:lstStyle/>
        <a:p>
          <a:endParaRPr lang="en-ID"/>
        </a:p>
      </dgm:t>
    </dgm:pt>
    <dgm:pt modelId="{8C2E85C3-EAFE-428C-A2A2-34011D7AA9A7}" type="sibTrans" cxnId="{3ACE3993-F8BB-4943-89C8-21FD0A959D13}">
      <dgm:prSet/>
      <dgm:spPr/>
      <dgm:t>
        <a:bodyPr/>
        <a:lstStyle/>
        <a:p>
          <a:endParaRPr lang="en-ID"/>
        </a:p>
      </dgm:t>
    </dgm:pt>
    <dgm:pt modelId="{CD806AFC-70CE-42C2-96BB-0A3A69D5FD6B}">
      <dgm:prSet/>
      <dgm:spPr/>
      <dgm:t>
        <a:bodyPr/>
        <a:lstStyle/>
        <a:p>
          <a:r>
            <a:rPr lang="en-ID" dirty="0" err="1"/>
            <a:t>Aturan-aturan</a:t>
          </a:r>
          <a:r>
            <a:rPr lang="en-ID" dirty="0"/>
            <a:t> </a:t>
          </a:r>
          <a:r>
            <a:rPr lang="en-ID" dirty="0" err="1"/>
            <a:t>apa</a:t>
          </a:r>
          <a:r>
            <a:rPr lang="en-ID" dirty="0"/>
            <a:t> yang </a:t>
          </a:r>
          <a:r>
            <a:rPr lang="en-ID" dirty="0" err="1"/>
            <a:t>harus</a:t>
          </a:r>
          <a:r>
            <a:rPr lang="en-ID" dirty="0"/>
            <a:t> </a:t>
          </a:r>
          <a:r>
            <a:rPr lang="en-ID" dirty="0" err="1"/>
            <a:t>diikuti</a:t>
          </a:r>
          <a:r>
            <a:rPr lang="en-ID" dirty="0"/>
            <a:t> </a:t>
          </a:r>
          <a:r>
            <a:rPr lang="en-ID" dirty="0" err="1"/>
            <a:t>dalam</a:t>
          </a:r>
          <a:r>
            <a:rPr lang="en-ID" dirty="0"/>
            <a:t> </a:t>
          </a:r>
          <a:r>
            <a:rPr lang="en-ID" dirty="0" err="1"/>
            <a:t>menginterpretasikan</a:t>
          </a:r>
          <a:r>
            <a:rPr lang="en-ID" dirty="0"/>
            <a:t> </a:t>
          </a:r>
          <a:r>
            <a:rPr lang="en-ID" dirty="0" err="1"/>
            <a:t>informasi</a:t>
          </a:r>
          <a:r>
            <a:rPr lang="en-ID" dirty="0"/>
            <a:t> yang </a:t>
          </a:r>
          <a:r>
            <a:rPr lang="en-ID" dirty="0" err="1"/>
            <a:t>diperoleh</a:t>
          </a:r>
          <a:r>
            <a:rPr lang="en-ID" dirty="0"/>
            <a:t> (</a:t>
          </a:r>
          <a:r>
            <a:rPr lang="en-ID" dirty="0" err="1"/>
            <a:t>Pasolang</a:t>
          </a:r>
          <a:r>
            <a:rPr lang="en-ID" dirty="0"/>
            <a:t>, 2020:26-27)</a:t>
          </a:r>
        </a:p>
      </dgm:t>
    </dgm:pt>
    <dgm:pt modelId="{B3EA65C3-BFE2-4955-BEBA-43DC36A21FFB}" type="parTrans" cxnId="{FF656B4F-D99C-433B-8E00-83252B23762A}">
      <dgm:prSet/>
      <dgm:spPr/>
      <dgm:t>
        <a:bodyPr/>
        <a:lstStyle/>
        <a:p>
          <a:endParaRPr lang="en-ID"/>
        </a:p>
      </dgm:t>
    </dgm:pt>
    <dgm:pt modelId="{3AF6C64B-6F4F-4FF5-874D-A91D3DE8664F}" type="sibTrans" cxnId="{FF656B4F-D99C-433B-8E00-83252B23762A}">
      <dgm:prSet/>
      <dgm:spPr/>
      <dgm:t>
        <a:bodyPr/>
        <a:lstStyle/>
        <a:p>
          <a:endParaRPr lang="en-ID"/>
        </a:p>
      </dgm:t>
    </dgm:pt>
    <dgm:pt modelId="{F4136F5B-52CC-43FE-A9D2-8B820B57BABC}" type="pres">
      <dgm:prSet presAssocID="{7BF7B179-765D-453D-AF91-038FBF0848B7}" presName="Name0" presStyleCnt="0">
        <dgm:presLayoutVars>
          <dgm:dir/>
          <dgm:animLvl val="lvl"/>
          <dgm:resizeHandles val="exact"/>
        </dgm:presLayoutVars>
      </dgm:prSet>
      <dgm:spPr/>
    </dgm:pt>
    <dgm:pt modelId="{5298FE3C-61B7-4E36-A950-D6DFD892804E}" type="pres">
      <dgm:prSet presAssocID="{D22267BA-7B1D-4D52-B79F-8DF5D4281891}" presName="linNode" presStyleCnt="0"/>
      <dgm:spPr/>
    </dgm:pt>
    <dgm:pt modelId="{13864373-2911-49D0-95A8-700F523ED9E3}" type="pres">
      <dgm:prSet presAssocID="{D22267BA-7B1D-4D52-B79F-8DF5D4281891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45F21DC0-7803-4FC3-93DF-87337EF3B4B4}" type="pres">
      <dgm:prSet presAssocID="{D22267BA-7B1D-4D52-B79F-8DF5D4281891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D648610B-30D8-4712-9944-5C55678D25D9}" type="presOf" srcId="{3B99F1EC-DCC1-4F1B-9B13-1BF10BD8EEF0}" destId="{45F21DC0-7803-4FC3-93DF-87337EF3B4B4}" srcOrd="0" destOrd="0" presId="urn:microsoft.com/office/officeart/2005/8/layout/vList5"/>
    <dgm:cxn modelId="{99113D38-BB9D-472C-ACE0-6662C49CDD05}" type="presOf" srcId="{D22267BA-7B1D-4D52-B79F-8DF5D4281891}" destId="{13864373-2911-49D0-95A8-700F523ED9E3}" srcOrd="0" destOrd="0" presId="urn:microsoft.com/office/officeart/2005/8/layout/vList5"/>
    <dgm:cxn modelId="{7336BC67-B783-4DF8-B653-38B9A6C76867}" type="presOf" srcId="{B65E830E-64BD-420C-83D7-E02257F309CE}" destId="{45F21DC0-7803-4FC3-93DF-87337EF3B4B4}" srcOrd="0" destOrd="2" presId="urn:microsoft.com/office/officeart/2005/8/layout/vList5"/>
    <dgm:cxn modelId="{4771B56D-EF5B-4900-AF7F-8320603EBFBD}" type="presOf" srcId="{68AAA670-38E7-47D5-A241-7E8CF0574E86}" destId="{45F21DC0-7803-4FC3-93DF-87337EF3B4B4}" srcOrd="0" destOrd="1" presId="urn:microsoft.com/office/officeart/2005/8/layout/vList5"/>
    <dgm:cxn modelId="{96F2496F-E08F-4A68-8BD1-CA49A4F9DE6C}" type="presOf" srcId="{7BF7B179-765D-453D-AF91-038FBF0848B7}" destId="{F4136F5B-52CC-43FE-A9D2-8B820B57BABC}" srcOrd="0" destOrd="0" presId="urn:microsoft.com/office/officeart/2005/8/layout/vList5"/>
    <dgm:cxn modelId="{FF656B4F-D99C-433B-8E00-83252B23762A}" srcId="{D22267BA-7B1D-4D52-B79F-8DF5D4281891}" destId="{CD806AFC-70CE-42C2-96BB-0A3A69D5FD6B}" srcOrd="3" destOrd="0" parTransId="{B3EA65C3-BFE2-4955-BEBA-43DC36A21FFB}" sibTransId="{3AF6C64B-6F4F-4FF5-874D-A91D3DE8664F}"/>
    <dgm:cxn modelId="{636F8D7A-D3A6-4A80-B465-FC029C3186E9}" type="presOf" srcId="{CD806AFC-70CE-42C2-96BB-0A3A69D5FD6B}" destId="{45F21DC0-7803-4FC3-93DF-87337EF3B4B4}" srcOrd="0" destOrd="3" presId="urn:microsoft.com/office/officeart/2005/8/layout/vList5"/>
    <dgm:cxn modelId="{3ACE3993-F8BB-4943-89C8-21FD0A959D13}" srcId="{D22267BA-7B1D-4D52-B79F-8DF5D4281891}" destId="{B65E830E-64BD-420C-83D7-E02257F309CE}" srcOrd="2" destOrd="0" parTransId="{78FFF4EB-6BF6-41A3-A9CF-321DEB838BD8}" sibTransId="{8C2E85C3-EAFE-428C-A2A2-34011D7AA9A7}"/>
    <dgm:cxn modelId="{4ECC2EC2-F642-4C08-B1E4-992D77CFE068}" srcId="{7BF7B179-765D-453D-AF91-038FBF0848B7}" destId="{D22267BA-7B1D-4D52-B79F-8DF5D4281891}" srcOrd="0" destOrd="0" parTransId="{4CA703A9-6A9F-4978-8726-A08B4BCF988D}" sibTransId="{9B59BC86-B1FE-4EA9-939A-E82E11A6F851}"/>
    <dgm:cxn modelId="{D2CBACDA-F1A8-400C-9ED0-F3B52E18A604}" srcId="{D22267BA-7B1D-4D52-B79F-8DF5D4281891}" destId="{68AAA670-38E7-47D5-A241-7E8CF0574E86}" srcOrd="1" destOrd="0" parTransId="{1CB5678F-FE1F-408A-8010-EA1EB58042FC}" sibTransId="{03AC2160-70D6-439B-8934-7E5E5705362E}"/>
    <dgm:cxn modelId="{9641D0EB-9536-46D4-8413-55CACC033ACC}" srcId="{D22267BA-7B1D-4D52-B79F-8DF5D4281891}" destId="{3B99F1EC-DCC1-4F1B-9B13-1BF10BD8EEF0}" srcOrd="0" destOrd="0" parTransId="{847A1FBB-1FEB-4C9A-885E-B1248741375A}" sibTransId="{461D40C7-E190-4441-9296-B995DA6EFED1}"/>
    <dgm:cxn modelId="{7008A230-BE42-4244-A5D1-8184190B5896}" type="presParOf" srcId="{F4136F5B-52CC-43FE-A9D2-8B820B57BABC}" destId="{5298FE3C-61B7-4E36-A950-D6DFD892804E}" srcOrd="0" destOrd="0" presId="urn:microsoft.com/office/officeart/2005/8/layout/vList5"/>
    <dgm:cxn modelId="{CA65D9BF-8646-48B3-8A8E-7C34845E951F}" type="presParOf" srcId="{5298FE3C-61B7-4E36-A950-D6DFD892804E}" destId="{13864373-2911-49D0-95A8-700F523ED9E3}" srcOrd="0" destOrd="0" presId="urn:microsoft.com/office/officeart/2005/8/layout/vList5"/>
    <dgm:cxn modelId="{A2FD1F74-A892-4EFF-B8CB-E7A496892D4E}" type="presParOf" srcId="{5298FE3C-61B7-4E36-A950-D6DFD892804E}" destId="{45F21DC0-7803-4FC3-93DF-87337EF3B4B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87F2589-BFB0-45D5-BF17-EA931E5CF541}" type="doc">
      <dgm:prSet loTypeId="urn:microsoft.com/office/officeart/2005/8/layout/process4" loCatId="list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n-ID"/>
        </a:p>
      </dgm:t>
    </dgm:pt>
    <dgm:pt modelId="{E0732D7A-4258-473F-AD4C-D569624D5AD0}">
      <dgm:prSet/>
      <dgm:spPr/>
      <dgm:t>
        <a:bodyPr/>
        <a:lstStyle/>
        <a:p>
          <a:r>
            <a:rPr lang="en-ID"/>
            <a:t>Paradigma kuantitatif merupakan satu pendekatan penelitian yang dibangun berdasarkan </a:t>
          </a:r>
          <a:r>
            <a:rPr lang="en-ID" b="1"/>
            <a:t>filsafat positivisme</a:t>
          </a:r>
          <a:r>
            <a:rPr lang="en-ID"/>
            <a:t>. </a:t>
          </a:r>
        </a:p>
      </dgm:t>
    </dgm:pt>
    <dgm:pt modelId="{A4E55632-CDA9-49D2-9152-846B3A90539C}" type="parTrans" cxnId="{F513E12A-B83A-4E3A-893C-87013B63FAAD}">
      <dgm:prSet/>
      <dgm:spPr/>
      <dgm:t>
        <a:bodyPr/>
        <a:lstStyle/>
        <a:p>
          <a:endParaRPr lang="en-ID"/>
        </a:p>
      </dgm:t>
    </dgm:pt>
    <dgm:pt modelId="{5BE10843-9DC9-4DCA-A816-21606DE09898}" type="sibTrans" cxnId="{F513E12A-B83A-4E3A-893C-87013B63FAAD}">
      <dgm:prSet/>
      <dgm:spPr/>
      <dgm:t>
        <a:bodyPr/>
        <a:lstStyle/>
        <a:p>
          <a:endParaRPr lang="en-ID"/>
        </a:p>
      </dgm:t>
    </dgm:pt>
    <dgm:pt modelId="{6EF6D435-91C8-4628-A3D2-E84998BF6E97}">
      <dgm:prSet/>
      <dgm:spPr/>
      <dgm:t>
        <a:bodyPr/>
        <a:lstStyle/>
        <a:p>
          <a:r>
            <a:rPr lang="en-ID"/>
            <a:t>Positivisme adalah satu aliran filsafat yang menolak unsur </a:t>
          </a:r>
          <a:r>
            <a:rPr lang="en-ID" b="1"/>
            <a:t>metafisik dan teologik </a:t>
          </a:r>
          <a:r>
            <a:rPr lang="en-ID"/>
            <a:t>dari realitas sosial. </a:t>
          </a:r>
        </a:p>
      </dgm:t>
    </dgm:pt>
    <dgm:pt modelId="{3D99D6AE-944C-4566-8BF0-3A58D08BC9AB}" type="parTrans" cxnId="{9BB6EB44-9D4A-4637-877A-0847C0F89650}">
      <dgm:prSet/>
      <dgm:spPr/>
      <dgm:t>
        <a:bodyPr/>
        <a:lstStyle/>
        <a:p>
          <a:endParaRPr lang="en-ID"/>
        </a:p>
      </dgm:t>
    </dgm:pt>
    <dgm:pt modelId="{C970ED3A-17B1-4A5B-B867-D850D872CBC0}" type="sibTrans" cxnId="{9BB6EB44-9D4A-4637-877A-0847C0F89650}">
      <dgm:prSet/>
      <dgm:spPr/>
      <dgm:t>
        <a:bodyPr/>
        <a:lstStyle/>
        <a:p>
          <a:endParaRPr lang="en-ID"/>
        </a:p>
      </dgm:t>
    </dgm:pt>
    <dgm:pt modelId="{762B0161-DE16-4A41-940F-41F71DF9B6FB}">
      <dgm:prSet/>
      <dgm:spPr/>
      <dgm:t>
        <a:bodyPr/>
        <a:lstStyle/>
        <a:p>
          <a:r>
            <a:rPr lang="en-ID"/>
            <a:t>Karena penolakannya terhadap unsur metafisis dan teologis, positivisme kadang-kadang dianggap sebagai sebuah varian dari Materialisme (bila yang terakhir ini dikontraskan dengan Idealisme) dalam Pasolang (2020; 29-30)</a:t>
          </a:r>
        </a:p>
      </dgm:t>
    </dgm:pt>
    <dgm:pt modelId="{78373D78-40BB-4C52-AFD8-4E00DDB6053C}" type="parTrans" cxnId="{0BA7AD7F-0094-41E9-A8C9-351235F5E2E4}">
      <dgm:prSet/>
      <dgm:spPr/>
      <dgm:t>
        <a:bodyPr/>
        <a:lstStyle/>
        <a:p>
          <a:endParaRPr lang="en-ID"/>
        </a:p>
      </dgm:t>
    </dgm:pt>
    <dgm:pt modelId="{DCFBAA0B-6643-4C40-9681-FCF8C8DB8211}" type="sibTrans" cxnId="{0BA7AD7F-0094-41E9-A8C9-351235F5E2E4}">
      <dgm:prSet/>
      <dgm:spPr/>
      <dgm:t>
        <a:bodyPr/>
        <a:lstStyle/>
        <a:p>
          <a:endParaRPr lang="en-ID"/>
        </a:p>
      </dgm:t>
    </dgm:pt>
    <dgm:pt modelId="{9C857084-6029-4F9E-8336-81CD0A4EA387}" type="pres">
      <dgm:prSet presAssocID="{587F2589-BFB0-45D5-BF17-EA931E5CF541}" presName="Name0" presStyleCnt="0">
        <dgm:presLayoutVars>
          <dgm:dir/>
          <dgm:animLvl val="lvl"/>
          <dgm:resizeHandles val="exact"/>
        </dgm:presLayoutVars>
      </dgm:prSet>
      <dgm:spPr/>
    </dgm:pt>
    <dgm:pt modelId="{6BCC4794-1D9B-4263-91C7-7FA471CDDD21}" type="pres">
      <dgm:prSet presAssocID="{762B0161-DE16-4A41-940F-41F71DF9B6FB}" presName="boxAndChildren" presStyleCnt="0"/>
      <dgm:spPr/>
    </dgm:pt>
    <dgm:pt modelId="{1D4C90B1-7B57-4227-93A9-7C9688B50CA1}" type="pres">
      <dgm:prSet presAssocID="{762B0161-DE16-4A41-940F-41F71DF9B6FB}" presName="parentTextBox" presStyleLbl="node1" presStyleIdx="0" presStyleCnt="3"/>
      <dgm:spPr/>
    </dgm:pt>
    <dgm:pt modelId="{7499F129-711F-4D62-9FD8-283A8B0B0D35}" type="pres">
      <dgm:prSet presAssocID="{C970ED3A-17B1-4A5B-B867-D850D872CBC0}" presName="sp" presStyleCnt="0"/>
      <dgm:spPr/>
    </dgm:pt>
    <dgm:pt modelId="{E25D0972-E9DB-435B-BFF7-9B29430E5E27}" type="pres">
      <dgm:prSet presAssocID="{6EF6D435-91C8-4628-A3D2-E84998BF6E97}" presName="arrowAndChildren" presStyleCnt="0"/>
      <dgm:spPr/>
    </dgm:pt>
    <dgm:pt modelId="{3675C4B9-54E5-41DE-BB4F-984145384D3E}" type="pres">
      <dgm:prSet presAssocID="{6EF6D435-91C8-4628-A3D2-E84998BF6E97}" presName="parentTextArrow" presStyleLbl="node1" presStyleIdx="1" presStyleCnt="3"/>
      <dgm:spPr/>
    </dgm:pt>
    <dgm:pt modelId="{0F742B82-0D8F-4C4D-9C9A-21C28A9A15E9}" type="pres">
      <dgm:prSet presAssocID="{5BE10843-9DC9-4DCA-A816-21606DE09898}" presName="sp" presStyleCnt="0"/>
      <dgm:spPr/>
    </dgm:pt>
    <dgm:pt modelId="{7CE57EE2-6E3F-4F29-B3C4-700C6B4337D4}" type="pres">
      <dgm:prSet presAssocID="{E0732D7A-4258-473F-AD4C-D569624D5AD0}" presName="arrowAndChildren" presStyleCnt="0"/>
      <dgm:spPr/>
    </dgm:pt>
    <dgm:pt modelId="{EE6D7A49-5F01-4D80-81A9-F0F5236CECC8}" type="pres">
      <dgm:prSet presAssocID="{E0732D7A-4258-473F-AD4C-D569624D5AD0}" presName="parentTextArrow" presStyleLbl="node1" presStyleIdx="2" presStyleCnt="3"/>
      <dgm:spPr/>
    </dgm:pt>
  </dgm:ptLst>
  <dgm:cxnLst>
    <dgm:cxn modelId="{F513E12A-B83A-4E3A-893C-87013B63FAAD}" srcId="{587F2589-BFB0-45D5-BF17-EA931E5CF541}" destId="{E0732D7A-4258-473F-AD4C-D569624D5AD0}" srcOrd="0" destOrd="0" parTransId="{A4E55632-CDA9-49D2-9152-846B3A90539C}" sibTransId="{5BE10843-9DC9-4DCA-A816-21606DE09898}"/>
    <dgm:cxn modelId="{63A24E2C-857D-4D6B-96D3-7E2B315AFCE1}" type="presOf" srcId="{6EF6D435-91C8-4628-A3D2-E84998BF6E97}" destId="{3675C4B9-54E5-41DE-BB4F-984145384D3E}" srcOrd="0" destOrd="0" presId="urn:microsoft.com/office/officeart/2005/8/layout/process4"/>
    <dgm:cxn modelId="{9BB6EB44-9D4A-4637-877A-0847C0F89650}" srcId="{587F2589-BFB0-45D5-BF17-EA931E5CF541}" destId="{6EF6D435-91C8-4628-A3D2-E84998BF6E97}" srcOrd="1" destOrd="0" parTransId="{3D99D6AE-944C-4566-8BF0-3A58D08BC9AB}" sibTransId="{C970ED3A-17B1-4A5B-B867-D850D872CBC0}"/>
    <dgm:cxn modelId="{8642F14F-362C-47DE-958E-36BEDA64855D}" type="presOf" srcId="{587F2589-BFB0-45D5-BF17-EA931E5CF541}" destId="{9C857084-6029-4F9E-8336-81CD0A4EA387}" srcOrd="0" destOrd="0" presId="urn:microsoft.com/office/officeart/2005/8/layout/process4"/>
    <dgm:cxn modelId="{0BA7AD7F-0094-41E9-A8C9-351235F5E2E4}" srcId="{587F2589-BFB0-45D5-BF17-EA931E5CF541}" destId="{762B0161-DE16-4A41-940F-41F71DF9B6FB}" srcOrd="2" destOrd="0" parTransId="{78373D78-40BB-4C52-AFD8-4E00DDB6053C}" sibTransId="{DCFBAA0B-6643-4C40-9681-FCF8C8DB8211}"/>
    <dgm:cxn modelId="{70708B9A-C23D-415C-AF63-656A9BD62628}" type="presOf" srcId="{762B0161-DE16-4A41-940F-41F71DF9B6FB}" destId="{1D4C90B1-7B57-4227-93A9-7C9688B50CA1}" srcOrd="0" destOrd="0" presId="urn:microsoft.com/office/officeart/2005/8/layout/process4"/>
    <dgm:cxn modelId="{1301F7EC-0DA9-4784-A0C0-A1914EBF2D6E}" type="presOf" srcId="{E0732D7A-4258-473F-AD4C-D569624D5AD0}" destId="{EE6D7A49-5F01-4D80-81A9-F0F5236CECC8}" srcOrd="0" destOrd="0" presId="urn:microsoft.com/office/officeart/2005/8/layout/process4"/>
    <dgm:cxn modelId="{DF31C5F6-DF7E-47AE-9E4D-534FD9A9A9AC}" type="presParOf" srcId="{9C857084-6029-4F9E-8336-81CD0A4EA387}" destId="{6BCC4794-1D9B-4263-91C7-7FA471CDDD21}" srcOrd="0" destOrd="0" presId="urn:microsoft.com/office/officeart/2005/8/layout/process4"/>
    <dgm:cxn modelId="{027A062B-4EFD-4771-B05E-5155E5353020}" type="presParOf" srcId="{6BCC4794-1D9B-4263-91C7-7FA471CDDD21}" destId="{1D4C90B1-7B57-4227-93A9-7C9688B50CA1}" srcOrd="0" destOrd="0" presId="urn:microsoft.com/office/officeart/2005/8/layout/process4"/>
    <dgm:cxn modelId="{94E7920B-EF05-4DA2-BB31-C2D3444EAC2E}" type="presParOf" srcId="{9C857084-6029-4F9E-8336-81CD0A4EA387}" destId="{7499F129-711F-4D62-9FD8-283A8B0B0D35}" srcOrd="1" destOrd="0" presId="urn:microsoft.com/office/officeart/2005/8/layout/process4"/>
    <dgm:cxn modelId="{14CD2777-9392-4F0A-AE79-DACFE85F2085}" type="presParOf" srcId="{9C857084-6029-4F9E-8336-81CD0A4EA387}" destId="{E25D0972-E9DB-435B-BFF7-9B29430E5E27}" srcOrd="2" destOrd="0" presId="urn:microsoft.com/office/officeart/2005/8/layout/process4"/>
    <dgm:cxn modelId="{FC090377-3BA6-4270-997E-22634FB00A4E}" type="presParOf" srcId="{E25D0972-E9DB-435B-BFF7-9B29430E5E27}" destId="{3675C4B9-54E5-41DE-BB4F-984145384D3E}" srcOrd="0" destOrd="0" presId="urn:microsoft.com/office/officeart/2005/8/layout/process4"/>
    <dgm:cxn modelId="{5021EFB5-BF7C-4DC3-AE65-917A48F8D445}" type="presParOf" srcId="{9C857084-6029-4F9E-8336-81CD0A4EA387}" destId="{0F742B82-0D8F-4C4D-9C9A-21C28A9A15E9}" srcOrd="3" destOrd="0" presId="urn:microsoft.com/office/officeart/2005/8/layout/process4"/>
    <dgm:cxn modelId="{1E198B94-4867-4DE5-8E17-5299EF807669}" type="presParOf" srcId="{9C857084-6029-4F9E-8336-81CD0A4EA387}" destId="{7CE57EE2-6E3F-4F29-B3C4-700C6B4337D4}" srcOrd="4" destOrd="0" presId="urn:microsoft.com/office/officeart/2005/8/layout/process4"/>
    <dgm:cxn modelId="{3EEF373F-3239-498A-A2CF-0656C75F8FF4}" type="presParOf" srcId="{7CE57EE2-6E3F-4F29-B3C4-700C6B4337D4}" destId="{EE6D7A49-5F01-4D80-81A9-F0F5236CECC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22A43A1-4CC2-4003-8B11-7203B02C09B7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ID"/>
        </a:p>
      </dgm:t>
    </dgm:pt>
    <dgm:pt modelId="{1F8239C9-254E-4937-9AEC-543706C62D51}">
      <dgm:prSet/>
      <dgm:spPr/>
      <dgm:t>
        <a:bodyPr/>
        <a:lstStyle/>
        <a:p>
          <a:r>
            <a:rPr lang="en-ID" dirty="0" err="1"/>
            <a:t>Dalam</a:t>
          </a:r>
          <a:r>
            <a:rPr lang="en-ID" dirty="0"/>
            <a:t> </a:t>
          </a:r>
          <a:r>
            <a:rPr lang="en-ID" dirty="0" err="1"/>
            <a:t>penelitian</a:t>
          </a:r>
          <a:r>
            <a:rPr lang="en-ID" dirty="0"/>
            <a:t> </a:t>
          </a:r>
          <a:r>
            <a:rPr lang="en-ID" dirty="0" err="1"/>
            <a:t>kuantitatif</a:t>
          </a:r>
          <a:r>
            <a:rPr lang="en-ID" dirty="0"/>
            <a:t> </a:t>
          </a:r>
          <a:r>
            <a:rPr lang="en-ID" dirty="0" err="1"/>
            <a:t>diyakini</a:t>
          </a:r>
          <a:r>
            <a:rPr lang="en-ID" dirty="0"/>
            <a:t>, </a:t>
          </a:r>
          <a:r>
            <a:rPr lang="en-ID" dirty="0" err="1"/>
            <a:t>bahwa</a:t>
          </a:r>
          <a:r>
            <a:rPr lang="en-ID" dirty="0"/>
            <a:t> </a:t>
          </a:r>
          <a:r>
            <a:rPr lang="en-ID" dirty="0" err="1"/>
            <a:t>satu-satunya</a:t>
          </a:r>
          <a:r>
            <a:rPr lang="en-ID" dirty="0"/>
            <a:t> </a:t>
          </a:r>
          <a:r>
            <a:rPr lang="en-ID" dirty="0" err="1"/>
            <a:t>pengetahuan</a:t>
          </a:r>
          <a:r>
            <a:rPr lang="en-ID" dirty="0"/>
            <a:t> (knowledge) yang valid </a:t>
          </a:r>
          <a:r>
            <a:rPr lang="en-ID" dirty="0" err="1"/>
            <a:t>adalah</a:t>
          </a:r>
          <a:r>
            <a:rPr lang="en-ID" dirty="0"/>
            <a:t> </a:t>
          </a:r>
          <a:r>
            <a:rPr lang="en-ID" dirty="0" err="1"/>
            <a:t>ilmu</a:t>
          </a:r>
          <a:r>
            <a:rPr lang="en-ID" dirty="0"/>
            <a:t> </a:t>
          </a:r>
          <a:r>
            <a:rPr lang="en-ID" dirty="0" err="1"/>
            <a:t>pengetahuan</a:t>
          </a:r>
          <a:r>
            <a:rPr lang="en-ID" dirty="0"/>
            <a:t> (science), </a:t>
          </a:r>
          <a:r>
            <a:rPr lang="en-ID" dirty="0" err="1"/>
            <a:t>yaitu</a:t>
          </a:r>
          <a:r>
            <a:rPr lang="en-ID" dirty="0"/>
            <a:t> </a:t>
          </a:r>
          <a:r>
            <a:rPr lang="en-ID" dirty="0" err="1"/>
            <a:t>pengetahuan</a:t>
          </a:r>
          <a:r>
            <a:rPr lang="en-ID" dirty="0"/>
            <a:t> yang </a:t>
          </a:r>
          <a:r>
            <a:rPr lang="en-ID" dirty="0" err="1"/>
            <a:t>berawal</a:t>
          </a:r>
          <a:r>
            <a:rPr lang="en-ID" dirty="0"/>
            <a:t> dan </a:t>
          </a:r>
          <a:r>
            <a:rPr lang="en-ID" dirty="0" err="1"/>
            <a:t>didasarkan</a:t>
          </a:r>
          <a:r>
            <a:rPr lang="en-ID" dirty="0"/>
            <a:t> pada </a:t>
          </a:r>
          <a:r>
            <a:rPr lang="en-ID" dirty="0" err="1"/>
            <a:t>pengalaman</a:t>
          </a:r>
          <a:r>
            <a:rPr lang="en-ID" dirty="0"/>
            <a:t> (experience) yang </a:t>
          </a:r>
          <a:r>
            <a:rPr lang="en-ID" dirty="0" err="1"/>
            <a:t>tertangkap</a:t>
          </a:r>
          <a:r>
            <a:rPr lang="en-ID" dirty="0"/>
            <a:t> </a:t>
          </a:r>
          <a:r>
            <a:rPr lang="en-ID" dirty="0" err="1"/>
            <a:t>lewat</a:t>
          </a:r>
          <a:r>
            <a:rPr lang="en-ID" dirty="0"/>
            <a:t> </a:t>
          </a:r>
          <a:r>
            <a:rPr lang="en-ID" dirty="0" err="1"/>
            <a:t>pancaindera</a:t>
          </a:r>
          <a:r>
            <a:rPr lang="en-ID" dirty="0"/>
            <a:t> </a:t>
          </a:r>
          <a:r>
            <a:rPr lang="en-ID" dirty="0" err="1"/>
            <a:t>untuk</a:t>
          </a:r>
          <a:r>
            <a:rPr lang="en-ID" dirty="0"/>
            <a:t> </a:t>
          </a:r>
          <a:r>
            <a:rPr lang="en-ID" dirty="0" err="1"/>
            <a:t>kemudian</a:t>
          </a:r>
          <a:r>
            <a:rPr lang="en-ID" dirty="0"/>
            <a:t> </a:t>
          </a:r>
          <a:r>
            <a:rPr lang="en-ID" dirty="0" err="1"/>
            <a:t>diolah</a:t>
          </a:r>
          <a:r>
            <a:rPr lang="en-ID" dirty="0"/>
            <a:t> oleh </a:t>
          </a:r>
          <a:r>
            <a:rPr lang="en-ID" dirty="0" err="1"/>
            <a:t>nalar</a:t>
          </a:r>
          <a:r>
            <a:rPr lang="en-ID" dirty="0"/>
            <a:t> (reason). </a:t>
          </a:r>
        </a:p>
      </dgm:t>
    </dgm:pt>
    <dgm:pt modelId="{537826C4-147C-4EE2-AF0C-5A1E676878A7}" type="parTrans" cxnId="{BCF9527B-4644-46BE-9731-3E8BF9F80874}">
      <dgm:prSet/>
      <dgm:spPr/>
      <dgm:t>
        <a:bodyPr/>
        <a:lstStyle/>
        <a:p>
          <a:endParaRPr lang="en-ID"/>
        </a:p>
      </dgm:t>
    </dgm:pt>
    <dgm:pt modelId="{79F36BB7-16D0-4DD1-8244-776BAC7C2ED1}" type="sibTrans" cxnId="{BCF9527B-4644-46BE-9731-3E8BF9F80874}">
      <dgm:prSet/>
      <dgm:spPr/>
      <dgm:t>
        <a:bodyPr/>
        <a:lstStyle/>
        <a:p>
          <a:endParaRPr lang="en-ID"/>
        </a:p>
      </dgm:t>
    </dgm:pt>
    <dgm:pt modelId="{27D75306-8247-44D3-842B-B4DDDE5880A8}">
      <dgm:prSet/>
      <dgm:spPr/>
      <dgm:t>
        <a:bodyPr/>
        <a:lstStyle/>
        <a:p>
          <a:r>
            <a:rPr lang="en-ID"/>
            <a:t>Dalam penelitian kuantitatif diyakini sejumlah asumsi sebagai dasar otologisnya dalam melihat fakta atau gejala. Asumsi-asumsi dimaksud adalah; </a:t>
          </a:r>
        </a:p>
      </dgm:t>
    </dgm:pt>
    <dgm:pt modelId="{C2BBE68E-8547-4ED7-8D77-69F3061FD3EE}" type="parTrans" cxnId="{B8BEF3FD-790D-479C-868E-6849C37EC05E}">
      <dgm:prSet/>
      <dgm:spPr/>
      <dgm:t>
        <a:bodyPr/>
        <a:lstStyle/>
        <a:p>
          <a:endParaRPr lang="en-ID"/>
        </a:p>
      </dgm:t>
    </dgm:pt>
    <dgm:pt modelId="{6699B92F-C61A-44DA-AE62-DB998F20873E}" type="sibTrans" cxnId="{B8BEF3FD-790D-479C-868E-6849C37EC05E}">
      <dgm:prSet/>
      <dgm:spPr/>
      <dgm:t>
        <a:bodyPr/>
        <a:lstStyle/>
        <a:p>
          <a:endParaRPr lang="en-ID"/>
        </a:p>
      </dgm:t>
    </dgm:pt>
    <dgm:pt modelId="{D029174E-2323-48C4-AB9C-C0A6C18AD186}">
      <dgm:prSet custT="1"/>
      <dgm:spPr/>
      <dgm:t>
        <a:bodyPr/>
        <a:lstStyle/>
        <a:p>
          <a:r>
            <a:rPr lang="en-ID" sz="2000"/>
            <a:t>Obyek-obyek tertentu mempunyai keserupaan satu sama lain, baik bentuk, struktur, sifat maupun dimensi lainnya; </a:t>
          </a:r>
        </a:p>
      </dgm:t>
    </dgm:pt>
    <dgm:pt modelId="{0BFCE07D-F662-4C15-8236-B54119211643}" type="parTrans" cxnId="{9C1CBF05-52FD-45CE-AF96-58CA1CBAF916}">
      <dgm:prSet/>
      <dgm:spPr/>
      <dgm:t>
        <a:bodyPr/>
        <a:lstStyle/>
        <a:p>
          <a:endParaRPr lang="en-ID"/>
        </a:p>
      </dgm:t>
    </dgm:pt>
    <dgm:pt modelId="{734B91A9-8E1C-4D6E-B1D6-65703C8F1A9E}" type="sibTrans" cxnId="{9C1CBF05-52FD-45CE-AF96-58CA1CBAF916}">
      <dgm:prSet/>
      <dgm:spPr/>
      <dgm:t>
        <a:bodyPr/>
        <a:lstStyle/>
        <a:p>
          <a:endParaRPr lang="en-ID"/>
        </a:p>
      </dgm:t>
    </dgm:pt>
    <dgm:pt modelId="{FCECFA9F-EF10-4BDD-98AE-0A6B27F8A84F}">
      <dgm:prSet custT="1"/>
      <dgm:spPr/>
      <dgm:t>
        <a:bodyPr/>
        <a:lstStyle/>
        <a:p>
          <a:r>
            <a:rPr lang="en-ID" sz="2000" dirty="0" err="1"/>
            <a:t>Suatu</a:t>
          </a:r>
          <a:r>
            <a:rPr lang="en-ID" sz="2000" dirty="0"/>
            <a:t> </a:t>
          </a:r>
          <a:r>
            <a:rPr lang="en-ID" sz="2000" dirty="0" err="1"/>
            <a:t>benda</a:t>
          </a:r>
          <a:r>
            <a:rPr lang="en-ID" sz="2000" dirty="0"/>
            <a:t> </a:t>
          </a:r>
          <a:r>
            <a:rPr lang="en-ID" sz="2000" dirty="0" err="1"/>
            <a:t>atau</a:t>
          </a:r>
          <a:r>
            <a:rPr lang="en-ID" sz="2000" dirty="0"/>
            <a:t> </a:t>
          </a:r>
          <a:r>
            <a:rPr lang="en-ID" sz="2000" dirty="0" err="1"/>
            <a:t>keadaan</a:t>
          </a:r>
          <a:r>
            <a:rPr lang="en-ID" sz="2000" dirty="0"/>
            <a:t> </a:t>
          </a:r>
          <a:r>
            <a:rPr lang="en-ID" sz="2000" dirty="0" err="1"/>
            <a:t>tidak</a:t>
          </a:r>
          <a:r>
            <a:rPr lang="en-ID" sz="2000" dirty="0"/>
            <a:t> </a:t>
          </a:r>
          <a:r>
            <a:rPr lang="en-ID" sz="2000" dirty="0" err="1"/>
            <a:t>mengalami</a:t>
          </a:r>
          <a:r>
            <a:rPr lang="en-ID" sz="2000" dirty="0"/>
            <a:t> </a:t>
          </a:r>
          <a:r>
            <a:rPr lang="en-ID" sz="2000" dirty="0" err="1"/>
            <a:t>perubahan</a:t>
          </a:r>
          <a:r>
            <a:rPr lang="en-ID" sz="2000" dirty="0"/>
            <a:t> </a:t>
          </a:r>
          <a:r>
            <a:rPr lang="en-ID" sz="2000" dirty="0" err="1"/>
            <a:t>dalam</a:t>
          </a:r>
          <a:r>
            <a:rPr lang="en-ID" sz="2000" dirty="0"/>
            <a:t> </a:t>
          </a:r>
          <a:r>
            <a:rPr lang="en-ID" sz="2000" dirty="0" err="1"/>
            <a:t>jangka</a:t>
          </a:r>
          <a:r>
            <a:rPr lang="en-ID" sz="2000" dirty="0"/>
            <a:t> </a:t>
          </a:r>
          <a:r>
            <a:rPr lang="en-ID" sz="2000" dirty="0" err="1"/>
            <a:t>waktu</a:t>
          </a:r>
          <a:r>
            <a:rPr lang="en-ID" sz="2000" dirty="0"/>
            <a:t> </a:t>
          </a:r>
          <a:r>
            <a:rPr lang="en-ID" sz="2000" dirty="0" err="1"/>
            <a:t>tertentu</a:t>
          </a:r>
          <a:r>
            <a:rPr lang="en-ID" sz="2000" dirty="0"/>
            <a:t>; dan </a:t>
          </a:r>
        </a:p>
      </dgm:t>
    </dgm:pt>
    <dgm:pt modelId="{174B0E0B-9C30-4ED0-98EF-9A4C38253C98}" type="parTrans" cxnId="{C557B21E-F7A3-48DE-9ACE-B8FCE0073991}">
      <dgm:prSet/>
      <dgm:spPr/>
      <dgm:t>
        <a:bodyPr/>
        <a:lstStyle/>
        <a:p>
          <a:endParaRPr lang="en-ID"/>
        </a:p>
      </dgm:t>
    </dgm:pt>
    <dgm:pt modelId="{E3485A01-B362-4BE8-BA74-682B67F69812}" type="sibTrans" cxnId="{C557B21E-F7A3-48DE-9ACE-B8FCE0073991}">
      <dgm:prSet/>
      <dgm:spPr/>
      <dgm:t>
        <a:bodyPr/>
        <a:lstStyle/>
        <a:p>
          <a:endParaRPr lang="en-ID"/>
        </a:p>
      </dgm:t>
    </dgm:pt>
    <dgm:pt modelId="{C506EF7B-03B6-4D7D-BC07-5204B1728C48}">
      <dgm:prSet custT="1"/>
      <dgm:spPr/>
      <dgm:t>
        <a:bodyPr/>
        <a:lstStyle/>
        <a:p>
          <a:r>
            <a:rPr lang="en-ID" sz="2000" dirty="0" err="1"/>
            <a:t>Suatu</a:t>
          </a:r>
          <a:r>
            <a:rPr lang="en-ID" sz="2000" dirty="0"/>
            <a:t> </a:t>
          </a:r>
          <a:r>
            <a:rPr lang="en-ID" sz="2000" dirty="0" err="1"/>
            <a:t>gejala</a:t>
          </a:r>
          <a:r>
            <a:rPr lang="en-ID" sz="2000" dirty="0"/>
            <a:t> </a:t>
          </a:r>
          <a:r>
            <a:rPr lang="en-ID" sz="2000" dirty="0" err="1"/>
            <a:t>bukan</a:t>
          </a:r>
          <a:r>
            <a:rPr lang="en-ID" sz="2000" dirty="0"/>
            <a:t> </a:t>
          </a:r>
          <a:r>
            <a:rPr lang="en-ID" sz="2000" dirty="0" err="1"/>
            <a:t>merupakan</a:t>
          </a:r>
          <a:r>
            <a:rPr lang="en-ID" sz="2000" dirty="0"/>
            <a:t> </a:t>
          </a:r>
          <a:r>
            <a:rPr lang="en-ID" sz="2000" dirty="0" err="1"/>
            <a:t>suatu</a:t>
          </a:r>
          <a:r>
            <a:rPr lang="en-ID" sz="2000" dirty="0"/>
            <a:t> </a:t>
          </a:r>
          <a:r>
            <a:rPr lang="en-ID" sz="2000" dirty="0" err="1"/>
            <a:t>kejadian</a:t>
          </a:r>
          <a:r>
            <a:rPr lang="en-ID" sz="2000" dirty="0"/>
            <a:t> yang </a:t>
          </a:r>
          <a:r>
            <a:rPr lang="en-ID" sz="2000" dirty="0" err="1"/>
            <a:t>bersifat</a:t>
          </a:r>
          <a:r>
            <a:rPr lang="en-ID" sz="2000" dirty="0"/>
            <a:t> </a:t>
          </a:r>
          <a:r>
            <a:rPr lang="en-ID" sz="2000" dirty="0" err="1"/>
            <a:t>kebetulan</a:t>
          </a:r>
          <a:r>
            <a:rPr lang="en-ID" sz="2000" dirty="0"/>
            <a:t>, </a:t>
          </a:r>
          <a:r>
            <a:rPr lang="en-ID" sz="2000" dirty="0" err="1"/>
            <a:t>melainkan</a:t>
          </a:r>
          <a:r>
            <a:rPr lang="en-ID" sz="2000" dirty="0"/>
            <a:t> </a:t>
          </a:r>
          <a:r>
            <a:rPr lang="en-ID" sz="2000" dirty="0" err="1"/>
            <a:t>merupakan</a:t>
          </a:r>
          <a:r>
            <a:rPr lang="en-ID" sz="2000" dirty="0"/>
            <a:t> </a:t>
          </a:r>
          <a:r>
            <a:rPr lang="en-ID" sz="2000" dirty="0" err="1"/>
            <a:t>akibat</a:t>
          </a:r>
          <a:r>
            <a:rPr lang="en-ID" sz="2000" dirty="0"/>
            <a:t> </a:t>
          </a:r>
          <a:r>
            <a:rPr lang="en-ID" sz="2000" dirty="0" err="1"/>
            <a:t>dari</a:t>
          </a:r>
          <a:r>
            <a:rPr lang="en-ID" sz="2000" dirty="0"/>
            <a:t> </a:t>
          </a:r>
          <a:r>
            <a:rPr lang="en-ID" sz="2000" dirty="0" err="1"/>
            <a:t>faktor-faktor</a:t>
          </a:r>
          <a:r>
            <a:rPr lang="en-ID" sz="2000" dirty="0"/>
            <a:t> yang </a:t>
          </a:r>
          <a:r>
            <a:rPr lang="en-ID" sz="2000" dirty="0" err="1"/>
            <a:t>mempengaruhinya</a:t>
          </a:r>
          <a:r>
            <a:rPr lang="en-ID" sz="2000" dirty="0"/>
            <a:t>.</a:t>
          </a:r>
        </a:p>
      </dgm:t>
    </dgm:pt>
    <dgm:pt modelId="{40D5DC04-CD26-44C3-8E80-5B271CC137C5}" type="parTrans" cxnId="{0FEA1DD5-CE65-4E0F-B461-6A745D9CDDE6}">
      <dgm:prSet/>
      <dgm:spPr/>
      <dgm:t>
        <a:bodyPr/>
        <a:lstStyle/>
        <a:p>
          <a:endParaRPr lang="en-ID"/>
        </a:p>
      </dgm:t>
    </dgm:pt>
    <dgm:pt modelId="{87AC2BBA-C84E-4933-AA0C-7F8522C8749C}" type="sibTrans" cxnId="{0FEA1DD5-CE65-4E0F-B461-6A745D9CDDE6}">
      <dgm:prSet/>
      <dgm:spPr/>
      <dgm:t>
        <a:bodyPr/>
        <a:lstStyle/>
        <a:p>
          <a:endParaRPr lang="en-ID"/>
        </a:p>
      </dgm:t>
    </dgm:pt>
    <dgm:pt modelId="{4541DDDD-8F7C-45E4-BA81-35119AE5271B}" type="pres">
      <dgm:prSet presAssocID="{222A43A1-4CC2-4003-8B11-7203B02C09B7}" presName="linear" presStyleCnt="0">
        <dgm:presLayoutVars>
          <dgm:animLvl val="lvl"/>
          <dgm:resizeHandles val="exact"/>
        </dgm:presLayoutVars>
      </dgm:prSet>
      <dgm:spPr/>
    </dgm:pt>
    <dgm:pt modelId="{A8146CC2-82FC-4F48-B77F-025A511DACA1}" type="pres">
      <dgm:prSet presAssocID="{1F8239C9-254E-4937-9AEC-543706C62D5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554035F-6C9A-4A86-B01A-037A18A6E976}" type="pres">
      <dgm:prSet presAssocID="{79F36BB7-16D0-4DD1-8244-776BAC7C2ED1}" presName="spacer" presStyleCnt="0"/>
      <dgm:spPr/>
    </dgm:pt>
    <dgm:pt modelId="{D322618F-EDD5-4B58-A025-75D327D672C5}" type="pres">
      <dgm:prSet presAssocID="{27D75306-8247-44D3-842B-B4DDDE5880A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8BA95E1-8268-41DD-AC63-6997F1693BB0}" type="pres">
      <dgm:prSet presAssocID="{27D75306-8247-44D3-842B-B4DDDE5880A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C1CBF05-52FD-45CE-AF96-58CA1CBAF916}" srcId="{27D75306-8247-44D3-842B-B4DDDE5880A8}" destId="{D029174E-2323-48C4-AB9C-C0A6C18AD186}" srcOrd="0" destOrd="0" parTransId="{0BFCE07D-F662-4C15-8236-B54119211643}" sibTransId="{734B91A9-8E1C-4D6E-B1D6-65703C8F1A9E}"/>
    <dgm:cxn modelId="{F0946B17-4D02-4B1D-8582-3CFDA993619A}" type="presOf" srcId="{D029174E-2323-48C4-AB9C-C0A6C18AD186}" destId="{78BA95E1-8268-41DD-AC63-6997F1693BB0}" srcOrd="0" destOrd="0" presId="urn:microsoft.com/office/officeart/2005/8/layout/vList2"/>
    <dgm:cxn modelId="{C557B21E-F7A3-48DE-9ACE-B8FCE0073991}" srcId="{27D75306-8247-44D3-842B-B4DDDE5880A8}" destId="{FCECFA9F-EF10-4BDD-98AE-0A6B27F8A84F}" srcOrd="1" destOrd="0" parTransId="{174B0E0B-9C30-4ED0-98EF-9A4C38253C98}" sibTransId="{E3485A01-B362-4BE8-BA74-682B67F69812}"/>
    <dgm:cxn modelId="{E3EB5438-6446-455A-AF94-7A986F8F5ADD}" type="presOf" srcId="{222A43A1-4CC2-4003-8B11-7203B02C09B7}" destId="{4541DDDD-8F7C-45E4-BA81-35119AE5271B}" srcOrd="0" destOrd="0" presId="urn:microsoft.com/office/officeart/2005/8/layout/vList2"/>
    <dgm:cxn modelId="{6BC6633E-E955-4D20-BECC-98006565C7D9}" type="presOf" srcId="{FCECFA9F-EF10-4BDD-98AE-0A6B27F8A84F}" destId="{78BA95E1-8268-41DD-AC63-6997F1693BB0}" srcOrd="0" destOrd="1" presId="urn:microsoft.com/office/officeart/2005/8/layout/vList2"/>
    <dgm:cxn modelId="{BCF9527B-4644-46BE-9731-3E8BF9F80874}" srcId="{222A43A1-4CC2-4003-8B11-7203B02C09B7}" destId="{1F8239C9-254E-4937-9AEC-543706C62D51}" srcOrd="0" destOrd="0" parTransId="{537826C4-147C-4EE2-AF0C-5A1E676878A7}" sibTransId="{79F36BB7-16D0-4DD1-8244-776BAC7C2ED1}"/>
    <dgm:cxn modelId="{CDBB749D-B974-48B9-8497-26F49D2CEEF0}" type="presOf" srcId="{C506EF7B-03B6-4D7D-BC07-5204B1728C48}" destId="{78BA95E1-8268-41DD-AC63-6997F1693BB0}" srcOrd="0" destOrd="2" presId="urn:microsoft.com/office/officeart/2005/8/layout/vList2"/>
    <dgm:cxn modelId="{116198BB-DDB7-4EFE-A3A4-1585D71BD253}" type="presOf" srcId="{1F8239C9-254E-4937-9AEC-543706C62D51}" destId="{A8146CC2-82FC-4F48-B77F-025A511DACA1}" srcOrd="0" destOrd="0" presId="urn:microsoft.com/office/officeart/2005/8/layout/vList2"/>
    <dgm:cxn modelId="{0FEA1DD5-CE65-4E0F-B461-6A745D9CDDE6}" srcId="{27D75306-8247-44D3-842B-B4DDDE5880A8}" destId="{C506EF7B-03B6-4D7D-BC07-5204B1728C48}" srcOrd="2" destOrd="0" parTransId="{40D5DC04-CD26-44C3-8E80-5B271CC137C5}" sibTransId="{87AC2BBA-C84E-4933-AA0C-7F8522C8749C}"/>
    <dgm:cxn modelId="{9622D6E9-3C00-4B2F-9CF4-57BBA1AB0A89}" type="presOf" srcId="{27D75306-8247-44D3-842B-B4DDDE5880A8}" destId="{D322618F-EDD5-4B58-A025-75D327D672C5}" srcOrd="0" destOrd="0" presId="urn:microsoft.com/office/officeart/2005/8/layout/vList2"/>
    <dgm:cxn modelId="{B8BEF3FD-790D-479C-868E-6849C37EC05E}" srcId="{222A43A1-4CC2-4003-8B11-7203B02C09B7}" destId="{27D75306-8247-44D3-842B-B4DDDE5880A8}" srcOrd="1" destOrd="0" parTransId="{C2BBE68E-8547-4ED7-8D77-69F3061FD3EE}" sibTransId="{6699B92F-C61A-44DA-AE62-DB998F20873E}"/>
    <dgm:cxn modelId="{5E7FD8A0-DF75-4216-95CB-50FC29A0A8D2}" type="presParOf" srcId="{4541DDDD-8F7C-45E4-BA81-35119AE5271B}" destId="{A8146CC2-82FC-4F48-B77F-025A511DACA1}" srcOrd="0" destOrd="0" presId="urn:microsoft.com/office/officeart/2005/8/layout/vList2"/>
    <dgm:cxn modelId="{D5CD850E-E919-4BB0-A8D8-B2BE3064D5EC}" type="presParOf" srcId="{4541DDDD-8F7C-45E4-BA81-35119AE5271B}" destId="{5554035F-6C9A-4A86-B01A-037A18A6E976}" srcOrd="1" destOrd="0" presId="urn:microsoft.com/office/officeart/2005/8/layout/vList2"/>
    <dgm:cxn modelId="{55F7AC69-41B1-47FF-8097-F4F548201DD9}" type="presParOf" srcId="{4541DDDD-8F7C-45E4-BA81-35119AE5271B}" destId="{D322618F-EDD5-4B58-A025-75D327D672C5}" srcOrd="2" destOrd="0" presId="urn:microsoft.com/office/officeart/2005/8/layout/vList2"/>
    <dgm:cxn modelId="{2D8DD356-A326-4F4A-8EB4-D84BE87AADCE}" type="presParOf" srcId="{4541DDDD-8F7C-45E4-BA81-35119AE5271B}" destId="{78BA95E1-8268-41DD-AC63-6997F1693BB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AF36EEC-C953-48A6-BEDD-E79B85B0AF05}" type="doc">
      <dgm:prSet loTypeId="urn:microsoft.com/office/officeart/2005/8/layout/process4" loCatId="list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n-ID"/>
        </a:p>
      </dgm:t>
    </dgm:pt>
    <dgm:pt modelId="{F7CB2A73-1D33-4E27-8EAE-896D6F86283D}">
      <dgm:prSet/>
      <dgm:spPr/>
      <dgm:t>
        <a:bodyPr/>
        <a:lstStyle/>
        <a:p>
          <a:r>
            <a:rPr lang="en-ID"/>
            <a:t>Penelitian kualitatif adalah satu model penelitian humanistik, yang menempatkan manusia sebagai </a:t>
          </a:r>
          <a:r>
            <a:rPr lang="en-ID" b="1"/>
            <a:t>subyek utama dalam peristiwa sosial/budaya</a:t>
          </a:r>
          <a:r>
            <a:rPr lang="en-ID"/>
            <a:t>. Jenis penelitian ini berlandaskan pada filsafat fenomenologis dari Edmund Husserl (1859-1928) dan kemudian dikembangkan oleh Max Weber (1864-1920) ke dalam sosiologi. </a:t>
          </a:r>
        </a:p>
      </dgm:t>
    </dgm:pt>
    <dgm:pt modelId="{444DF1F2-26D4-4867-A34B-4A02C6CFB363}" type="parTrans" cxnId="{5B9FF728-61EF-45A4-8927-627A2C6F87B9}">
      <dgm:prSet/>
      <dgm:spPr/>
      <dgm:t>
        <a:bodyPr/>
        <a:lstStyle/>
        <a:p>
          <a:endParaRPr lang="en-ID"/>
        </a:p>
      </dgm:t>
    </dgm:pt>
    <dgm:pt modelId="{60E34CAA-2A3D-42B2-9EE7-2E46CC85A1CA}" type="sibTrans" cxnId="{5B9FF728-61EF-45A4-8927-627A2C6F87B9}">
      <dgm:prSet/>
      <dgm:spPr/>
      <dgm:t>
        <a:bodyPr/>
        <a:lstStyle/>
        <a:p>
          <a:endParaRPr lang="en-ID"/>
        </a:p>
      </dgm:t>
    </dgm:pt>
    <dgm:pt modelId="{CA4E099F-C069-45D5-8A75-31525BF6C3E0}">
      <dgm:prSet/>
      <dgm:spPr/>
      <dgm:t>
        <a:bodyPr/>
        <a:lstStyle/>
        <a:p>
          <a:r>
            <a:rPr lang="en-ID"/>
            <a:t>Sifat humanis dari aliran pemikiran ini terlihat dari pandangan tentang </a:t>
          </a:r>
          <a:r>
            <a:rPr lang="en-ID" b="1"/>
            <a:t>posisi manusia sebagai penentu utama perilaku individu dan gejala sosial</a:t>
          </a:r>
          <a:r>
            <a:rPr lang="en-ID"/>
            <a:t>. Dalam pandangan Weber, tingkah laku manusia yang tampak merupakan konsekwensi-konsekwensi dari sejumlah pandangan atau doktrin yang hidup di kepala manusia pelakunya.</a:t>
          </a:r>
        </a:p>
      </dgm:t>
    </dgm:pt>
    <dgm:pt modelId="{93086293-B216-4468-98FD-7DCD8B4F49B4}" type="parTrans" cxnId="{63959B9B-08ED-40C6-B861-52EEDA1F08D3}">
      <dgm:prSet/>
      <dgm:spPr/>
      <dgm:t>
        <a:bodyPr/>
        <a:lstStyle/>
        <a:p>
          <a:endParaRPr lang="en-ID"/>
        </a:p>
      </dgm:t>
    </dgm:pt>
    <dgm:pt modelId="{D868842B-1143-4FF9-8519-0725DED6A417}" type="sibTrans" cxnId="{63959B9B-08ED-40C6-B861-52EEDA1F08D3}">
      <dgm:prSet/>
      <dgm:spPr/>
      <dgm:t>
        <a:bodyPr/>
        <a:lstStyle/>
        <a:p>
          <a:endParaRPr lang="en-ID"/>
        </a:p>
      </dgm:t>
    </dgm:pt>
    <dgm:pt modelId="{D728BD8D-8FD2-4075-9A23-E4277FC5C13E}">
      <dgm:prSet/>
      <dgm:spPr/>
      <dgm:t>
        <a:bodyPr/>
        <a:lstStyle/>
        <a:p>
          <a:r>
            <a:rPr lang="en-ID"/>
            <a:t>Jadi, ada sejumlah pengertian, batasan-batasan, atau kompleksitas makna yang hidup di kepala manusia pelaku, yang membentuk tingkah laku yang terekspresi secara eksplisit.</a:t>
          </a:r>
        </a:p>
      </dgm:t>
    </dgm:pt>
    <dgm:pt modelId="{ACB1B729-5996-4B14-9ABA-54389597638D}" type="parTrans" cxnId="{F2644322-22F6-42A3-AC9B-1D8B7BF028CE}">
      <dgm:prSet/>
      <dgm:spPr/>
      <dgm:t>
        <a:bodyPr/>
        <a:lstStyle/>
        <a:p>
          <a:endParaRPr lang="en-ID"/>
        </a:p>
      </dgm:t>
    </dgm:pt>
    <dgm:pt modelId="{804529C0-72C0-4637-9E20-15E5705F26BA}" type="sibTrans" cxnId="{F2644322-22F6-42A3-AC9B-1D8B7BF028CE}">
      <dgm:prSet/>
      <dgm:spPr/>
      <dgm:t>
        <a:bodyPr/>
        <a:lstStyle/>
        <a:p>
          <a:endParaRPr lang="en-ID"/>
        </a:p>
      </dgm:t>
    </dgm:pt>
    <dgm:pt modelId="{38361987-7FEE-4157-BCAB-730C547C4BA1}" type="pres">
      <dgm:prSet presAssocID="{BAF36EEC-C953-48A6-BEDD-E79B85B0AF05}" presName="Name0" presStyleCnt="0">
        <dgm:presLayoutVars>
          <dgm:dir/>
          <dgm:animLvl val="lvl"/>
          <dgm:resizeHandles val="exact"/>
        </dgm:presLayoutVars>
      </dgm:prSet>
      <dgm:spPr/>
    </dgm:pt>
    <dgm:pt modelId="{58108380-5E27-46FC-89FF-638D932F03B1}" type="pres">
      <dgm:prSet presAssocID="{D728BD8D-8FD2-4075-9A23-E4277FC5C13E}" presName="boxAndChildren" presStyleCnt="0"/>
      <dgm:spPr/>
    </dgm:pt>
    <dgm:pt modelId="{CB832B8E-E2C2-4E5A-B82D-0CCF872B7238}" type="pres">
      <dgm:prSet presAssocID="{D728BD8D-8FD2-4075-9A23-E4277FC5C13E}" presName="parentTextBox" presStyleLbl="node1" presStyleIdx="0" presStyleCnt="3"/>
      <dgm:spPr/>
    </dgm:pt>
    <dgm:pt modelId="{17DE509D-5574-4ADF-9EFD-199B9BE467A0}" type="pres">
      <dgm:prSet presAssocID="{D868842B-1143-4FF9-8519-0725DED6A417}" presName="sp" presStyleCnt="0"/>
      <dgm:spPr/>
    </dgm:pt>
    <dgm:pt modelId="{89FD4253-AC6A-442B-AF6E-3B99CF63C7C3}" type="pres">
      <dgm:prSet presAssocID="{CA4E099F-C069-45D5-8A75-31525BF6C3E0}" presName="arrowAndChildren" presStyleCnt="0"/>
      <dgm:spPr/>
    </dgm:pt>
    <dgm:pt modelId="{E923F9A6-8B01-47E3-8C95-549248FCB325}" type="pres">
      <dgm:prSet presAssocID="{CA4E099F-C069-45D5-8A75-31525BF6C3E0}" presName="parentTextArrow" presStyleLbl="node1" presStyleIdx="1" presStyleCnt="3"/>
      <dgm:spPr/>
    </dgm:pt>
    <dgm:pt modelId="{3C3E2335-632D-448A-8D2F-F974B9898AB1}" type="pres">
      <dgm:prSet presAssocID="{60E34CAA-2A3D-42B2-9EE7-2E46CC85A1CA}" presName="sp" presStyleCnt="0"/>
      <dgm:spPr/>
    </dgm:pt>
    <dgm:pt modelId="{84C305B1-F1AC-4BCF-B364-776BD1E6A300}" type="pres">
      <dgm:prSet presAssocID="{F7CB2A73-1D33-4E27-8EAE-896D6F86283D}" presName="arrowAndChildren" presStyleCnt="0"/>
      <dgm:spPr/>
    </dgm:pt>
    <dgm:pt modelId="{A3DD6D70-BE87-4643-B16C-DD9C43B1E91B}" type="pres">
      <dgm:prSet presAssocID="{F7CB2A73-1D33-4E27-8EAE-896D6F86283D}" presName="parentTextArrow" presStyleLbl="node1" presStyleIdx="2" presStyleCnt="3"/>
      <dgm:spPr/>
    </dgm:pt>
  </dgm:ptLst>
  <dgm:cxnLst>
    <dgm:cxn modelId="{F2644322-22F6-42A3-AC9B-1D8B7BF028CE}" srcId="{BAF36EEC-C953-48A6-BEDD-E79B85B0AF05}" destId="{D728BD8D-8FD2-4075-9A23-E4277FC5C13E}" srcOrd="2" destOrd="0" parTransId="{ACB1B729-5996-4B14-9ABA-54389597638D}" sibTransId="{804529C0-72C0-4637-9E20-15E5705F26BA}"/>
    <dgm:cxn modelId="{5B9FF728-61EF-45A4-8927-627A2C6F87B9}" srcId="{BAF36EEC-C953-48A6-BEDD-E79B85B0AF05}" destId="{F7CB2A73-1D33-4E27-8EAE-896D6F86283D}" srcOrd="0" destOrd="0" parTransId="{444DF1F2-26D4-4867-A34B-4A02C6CFB363}" sibTransId="{60E34CAA-2A3D-42B2-9EE7-2E46CC85A1CA}"/>
    <dgm:cxn modelId="{2AECA454-9468-41D7-A136-678B64ACF53F}" type="presOf" srcId="{F7CB2A73-1D33-4E27-8EAE-896D6F86283D}" destId="{A3DD6D70-BE87-4643-B16C-DD9C43B1E91B}" srcOrd="0" destOrd="0" presId="urn:microsoft.com/office/officeart/2005/8/layout/process4"/>
    <dgm:cxn modelId="{63959B9B-08ED-40C6-B861-52EEDA1F08D3}" srcId="{BAF36EEC-C953-48A6-BEDD-E79B85B0AF05}" destId="{CA4E099F-C069-45D5-8A75-31525BF6C3E0}" srcOrd="1" destOrd="0" parTransId="{93086293-B216-4468-98FD-7DCD8B4F49B4}" sibTransId="{D868842B-1143-4FF9-8519-0725DED6A417}"/>
    <dgm:cxn modelId="{6AFC61A0-8E4C-4F9A-83BE-FFB7D203DA91}" type="presOf" srcId="{BAF36EEC-C953-48A6-BEDD-E79B85B0AF05}" destId="{38361987-7FEE-4157-BCAB-730C547C4BA1}" srcOrd="0" destOrd="0" presId="urn:microsoft.com/office/officeart/2005/8/layout/process4"/>
    <dgm:cxn modelId="{82F3A0D6-3983-48D5-A61A-5C711DF61925}" type="presOf" srcId="{D728BD8D-8FD2-4075-9A23-E4277FC5C13E}" destId="{CB832B8E-E2C2-4E5A-B82D-0CCF872B7238}" srcOrd="0" destOrd="0" presId="urn:microsoft.com/office/officeart/2005/8/layout/process4"/>
    <dgm:cxn modelId="{1DE903E9-8D22-4FF5-B110-D8E24187D40D}" type="presOf" srcId="{CA4E099F-C069-45D5-8A75-31525BF6C3E0}" destId="{E923F9A6-8B01-47E3-8C95-549248FCB325}" srcOrd="0" destOrd="0" presId="urn:microsoft.com/office/officeart/2005/8/layout/process4"/>
    <dgm:cxn modelId="{BC550402-18F6-4608-86E0-97FEB0C2F1B0}" type="presParOf" srcId="{38361987-7FEE-4157-BCAB-730C547C4BA1}" destId="{58108380-5E27-46FC-89FF-638D932F03B1}" srcOrd="0" destOrd="0" presId="urn:microsoft.com/office/officeart/2005/8/layout/process4"/>
    <dgm:cxn modelId="{D5E86289-FA3B-4A51-82D1-0061B55DE1C0}" type="presParOf" srcId="{58108380-5E27-46FC-89FF-638D932F03B1}" destId="{CB832B8E-E2C2-4E5A-B82D-0CCF872B7238}" srcOrd="0" destOrd="0" presId="urn:microsoft.com/office/officeart/2005/8/layout/process4"/>
    <dgm:cxn modelId="{31F530FA-CE48-4CBA-A65A-4B783B5F70E2}" type="presParOf" srcId="{38361987-7FEE-4157-BCAB-730C547C4BA1}" destId="{17DE509D-5574-4ADF-9EFD-199B9BE467A0}" srcOrd="1" destOrd="0" presId="urn:microsoft.com/office/officeart/2005/8/layout/process4"/>
    <dgm:cxn modelId="{389A1B3F-7209-4A96-82E9-426EE1355ADA}" type="presParOf" srcId="{38361987-7FEE-4157-BCAB-730C547C4BA1}" destId="{89FD4253-AC6A-442B-AF6E-3B99CF63C7C3}" srcOrd="2" destOrd="0" presId="urn:microsoft.com/office/officeart/2005/8/layout/process4"/>
    <dgm:cxn modelId="{F52B221A-A466-4A0A-82DD-96ABAF3542B5}" type="presParOf" srcId="{89FD4253-AC6A-442B-AF6E-3B99CF63C7C3}" destId="{E923F9A6-8B01-47E3-8C95-549248FCB325}" srcOrd="0" destOrd="0" presId="urn:microsoft.com/office/officeart/2005/8/layout/process4"/>
    <dgm:cxn modelId="{722D3C96-6CB3-45B9-A5F0-F0FD01EFBB87}" type="presParOf" srcId="{38361987-7FEE-4157-BCAB-730C547C4BA1}" destId="{3C3E2335-632D-448A-8D2F-F974B9898AB1}" srcOrd="3" destOrd="0" presId="urn:microsoft.com/office/officeart/2005/8/layout/process4"/>
    <dgm:cxn modelId="{29A4C844-2246-4ACE-BD05-DB5F0CEE290B}" type="presParOf" srcId="{38361987-7FEE-4157-BCAB-730C547C4BA1}" destId="{84C305B1-F1AC-4BCF-B364-776BD1E6A300}" srcOrd="4" destOrd="0" presId="urn:microsoft.com/office/officeart/2005/8/layout/process4"/>
    <dgm:cxn modelId="{B8AE4DAB-CF0A-4F7B-9DF4-4BA68356889C}" type="presParOf" srcId="{84C305B1-F1AC-4BCF-B364-776BD1E6A300}" destId="{A3DD6D70-BE87-4643-B16C-DD9C43B1E91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0FC4FFE-8987-4A26-B7F4-8A516F18ADA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Lorem ipsum dolor sit amet, consectetuer adipiscing elit. </a:t>
          </a:r>
        </a:p>
      </dgm:t>
    </dgm:pt>
    <dgm:pt modelId="{CAD7EF86-FB23-41F6-BF42-040B36DEFDB1}" type="parTrans" cxnId="{C7AD8469-3C68-4AF9-AB82-79B0043AA120}">
      <dgm:prSet/>
      <dgm:spPr/>
      <dgm:t>
        <a:bodyPr/>
        <a:lstStyle/>
        <a:p>
          <a:endParaRPr lang="en-US"/>
        </a:p>
      </dgm:t>
    </dgm:pt>
    <dgm:pt modelId="{5B62599A-5C9B-48E7-896E-EA782AC60C8B}" type="sibTrans" cxnId="{C7AD8469-3C68-4AF9-AB82-79B0043AA120}">
      <dgm:prSet/>
      <dgm:spPr/>
      <dgm:t>
        <a:bodyPr/>
        <a:lstStyle/>
        <a:p>
          <a:endParaRPr lang="en-US"/>
        </a:p>
      </dgm:t>
    </dgm:pt>
    <dgm:pt modelId="{49225C73-1633-42F1-AB3B-7CB183E5F8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Nunc viverra imperdiet enim. Fusce est. Vivamus a tellus.</a:t>
          </a:r>
        </a:p>
      </dgm:t>
    </dgm:pt>
    <dgm:pt modelId="{1A0E2090-1D4F-438A-8766-B6030CE01ADD}" type="parTrans" cxnId="{A9154303-8225-4248-91DC-1B0156A35F07}">
      <dgm:prSet/>
      <dgm:spPr/>
      <dgm:t>
        <a:bodyPr/>
        <a:lstStyle/>
        <a:p>
          <a:endParaRPr lang="en-US"/>
        </a:p>
      </dgm:t>
    </dgm:pt>
    <dgm:pt modelId="{9646853A-8964-4519-A5B1-0B7D18B2983D}" type="sibTrans" cxnId="{A9154303-8225-4248-91DC-1B0156A35F07}">
      <dgm:prSet/>
      <dgm:spPr/>
      <dgm:t>
        <a:bodyPr/>
        <a:lstStyle/>
        <a:p>
          <a:endParaRPr lang="en-US"/>
        </a:p>
      </dgm:t>
    </dgm:pt>
    <dgm:pt modelId="{1C383F32-22E8-4F62-A3E0-BDC3D5F4899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Pellentesque habitant morbi tristique senectus et netus.</a:t>
          </a:r>
        </a:p>
      </dgm:t>
    </dgm:pt>
    <dgm:pt modelId="{A7920A2F-3244-4159-AF04-6A1D38B7B317}" type="parTrans" cxnId="{C4CCE57E-E871-46D6-BAD5-880252C95D22}">
      <dgm:prSet/>
      <dgm:spPr/>
      <dgm:t>
        <a:bodyPr/>
        <a:lstStyle/>
        <a:p>
          <a:endParaRPr lang="en-US"/>
        </a:p>
      </dgm:t>
    </dgm:pt>
    <dgm:pt modelId="{8500F72A-2C6D-4FDF-9C1D-CA691380EB0B}" type="sibTrans" cxnId="{C4CCE57E-E871-46D6-BAD5-880252C95D22}">
      <dgm:prSet/>
      <dgm:spPr/>
      <dgm:t>
        <a:bodyPr/>
        <a:lstStyle/>
        <a:p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DE9CE479-E4AE-4283-AEF1-10C1535B4324}" type="pres">
      <dgm:prSet presAssocID="{40FC4FFE-8987-4A26-B7F4-8A516F18ADAE}" presName="compNode" presStyleCnt="0"/>
      <dgm:spPr/>
    </dgm:pt>
    <dgm:pt modelId="{B59FCF02-CAD2-4D6F-9542-AD86711168CA}" type="pres">
      <dgm:prSet presAssocID="{40FC4FFE-8987-4A26-B7F4-8A516F18ADAE}" presName="iconBgRect" presStyleLbl="bgShp" presStyleIdx="0" presStyleCnt="3"/>
      <dgm:spPr/>
    </dgm:pt>
    <dgm:pt modelId="{7C175B98-93F4-4D7C-BB95-1514AB879CD5}" type="pres">
      <dgm:prSet presAssocID="{40FC4FFE-8987-4A26-B7F4-8A516F18ADA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677A3090-5F01-43FD-9FA6-C0420AD80FD6}" type="pres">
      <dgm:prSet presAssocID="{40FC4FFE-8987-4A26-B7F4-8A516F18ADAE}" presName="spaceRect" presStyleCnt="0"/>
      <dgm:spPr/>
    </dgm:pt>
    <dgm:pt modelId="{127117FB-F8A7-4A20-A8A7-EC686DDC76D0}" type="pres">
      <dgm:prSet presAssocID="{40FC4FFE-8987-4A26-B7F4-8A516F18ADAE}" presName="textRect" presStyleLbl="revTx" presStyleIdx="0" presStyleCnt="3">
        <dgm:presLayoutVars>
          <dgm:chMax val="1"/>
          <dgm:chPref val="1"/>
        </dgm:presLayoutVars>
      </dgm:prSet>
      <dgm:spPr/>
    </dgm:pt>
    <dgm:pt modelId="{FD1EED9C-83D3-41AD-A09B-D3B36354168F}" type="pres">
      <dgm:prSet presAssocID="{5B62599A-5C9B-48E7-896E-EA782AC60C8B}" presName="sibTrans" presStyleCnt="0"/>
      <dgm:spPr/>
    </dgm:pt>
    <dgm:pt modelId="{C998AB0A-577D-44AA-A068-F634DDE7BD47}" type="pres">
      <dgm:prSet presAssocID="{49225C73-1633-42F1-AB3B-7CB183E5F8B8}" presName="compNode" presStyleCnt="0"/>
      <dgm:spPr/>
    </dgm:pt>
    <dgm:pt modelId="{BCD8CDD9-0C56-4401-ADB1-8B48DAB2C96F}" type="pres">
      <dgm:prSet presAssocID="{49225C73-1633-42F1-AB3B-7CB183E5F8B8}" presName="iconBgRect" presStyleLbl="bgShp" presStyleIdx="1" presStyleCnt="3"/>
      <dgm:spPr/>
    </dgm:pt>
    <dgm:pt modelId="{DB4CA7C4-FCA1-4127-B20A-2A5C031A3CF4}" type="pres">
      <dgm:prSet presAssocID="{49225C73-1633-42F1-AB3B-7CB183E5F8B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bar chart"/>
        </a:ext>
      </dgm:extLst>
    </dgm:pt>
    <dgm:pt modelId="{9B0C8FBF-0BDD-48A5-967E-F3FE71659F6A}" type="pres">
      <dgm:prSet presAssocID="{49225C73-1633-42F1-AB3B-7CB183E5F8B8}" presName="spaceRect" presStyleCnt="0"/>
      <dgm:spPr/>
    </dgm:pt>
    <dgm:pt modelId="{7E6FE37A-5DB0-4899-9FCB-0CE39BC185F8}" type="pres">
      <dgm:prSet presAssocID="{49225C73-1633-42F1-AB3B-7CB183E5F8B8}" presName="textRect" presStyleLbl="revTx" presStyleIdx="1" presStyleCnt="3">
        <dgm:presLayoutVars>
          <dgm:chMax val="1"/>
          <dgm:chPref val="1"/>
        </dgm:presLayoutVars>
      </dgm:prSet>
      <dgm:spPr/>
    </dgm:pt>
    <dgm:pt modelId="{5A266296-0042-402F-92EF-D59AB148E92E}" type="pres">
      <dgm:prSet presAssocID="{9646853A-8964-4519-A5B1-0B7D18B2983D}" presName="sibTrans" presStyleCnt="0"/>
      <dgm:spPr/>
    </dgm:pt>
    <dgm:pt modelId="{ECFA770B-DE2C-4683-A038-58D0FE44BC27}" type="pres">
      <dgm:prSet presAssocID="{1C383F32-22E8-4F62-A3E0-BDC3D5F48992}" presName="compNode" presStyleCnt="0"/>
      <dgm:spPr/>
    </dgm:pt>
    <dgm:pt modelId="{FF93E135-77D6-48A0-8871-9BC93D705D06}" type="pres">
      <dgm:prSet presAssocID="{1C383F32-22E8-4F62-A3E0-BDC3D5F48992}" presName="iconBgRect" presStyleLbl="bgShp" presStyleIdx="2" presStyleCnt="3"/>
      <dgm:spPr/>
    </dgm:pt>
    <dgm:pt modelId="{39509775-983E-4110-B989-EE2CD6514BE0}" type="pres">
      <dgm:prSet presAssocID="{1C383F32-22E8-4F62-A3E0-BDC3D5F4899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493B43B2-705C-4AE5-8A77-D8DEEDA1B5CF}" type="pres">
      <dgm:prSet presAssocID="{1C383F32-22E8-4F62-A3E0-BDC3D5F48992}" presName="spaceRect" presStyleCnt="0"/>
      <dgm:spPr/>
    </dgm:pt>
    <dgm:pt modelId="{1AEDC777-00B3-41D7-9AE1-23D741E941C3}" type="pres">
      <dgm:prSet presAssocID="{1C383F32-22E8-4F62-A3E0-BDC3D5F4899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7A710F69-5154-4855-ACF5-BC7C1BF85A80}" type="presOf" srcId="{49225C73-1633-42F1-AB3B-7CB183E5F8B8}" destId="{7E6FE37A-5DB0-4899-9FCB-0CE39BC185F8}" srcOrd="0" destOrd="0" presId="urn:microsoft.com/office/officeart/2018/5/layout/IconCircle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1496FC70-DB8B-48D4-98DE-DD2856E389EE}" type="presOf" srcId="{1C383F32-22E8-4F62-A3E0-BDC3D5F48992}" destId="{1AEDC777-00B3-41D7-9AE1-23D741E941C3}" srcOrd="0" destOrd="0" presId="urn:microsoft.com/office/officeart/2018/5/layout/IconCircleLabelList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355227E3-55E0-4343-BC8D-FC0EB1694F48}" type="presOf" srcId="{40FC4FFE-8987-4A26-B7F4-8A516F18ADAE}" destId="{127117FB-F8A7-4A20-A8A7-EC686DDC76D0}" srcOrd="0" destOrd="0" presId="urn:microsoft.com/office/officeart/2018/5/layout/IconCircleLabelList"/>
    <dgm:cxn modelId="{555498CB-3ED1-404E-A25F-EB243EFC5FB1}" type="presParOf" srcId="{50B3CE7C-E10B-4E23-BD93-03664997C932}" destId="{DE9CE479-E4AE-4283-AEF1-10C1535B4324}" srcOrd="0" destOrd="0" presId="urn:microsoft.com/office/officeart/2018/5/layout/IconCircleLabelList"/>
    <dgm:cxn modelId="{11F12D49-CD08-4D50-BD13-3ECBC3A476A4}" type="presParOf" srcId="{DE9CE479-E4AE-4283-AEF1-10C1535B4324}" destId="{B59FCF02-CAD2-4D6F-9542-AD86711168CA}" srcOrd="0" destOrd="0" presId="urn:microsoft.com/office/officeart/2018/5/layout/IconCircleLabelList"/>
    <dgm:cxn modelId="{F443A659-540B-487B-97F9-49219CF60D6B}" type="presParOf" srcId="{DE9CE479-E4AE-4283-AEF1-10C1535B4324}" destId="{7C175B98-93F4-4D7C-BB95-1514AB879CD5}" srcOrd="1" destOrd="0" presId="urn:microsoft.com/office/officeart/2018/5/layout/IconCircleLabelList"/>
    <dgm:cxn modelId="{A503D7AB-7D64-4163-93B5-1CEEDAE81823}" type="presParOf" srcId="{DE9CE479-E4AE-4283-AEF1-10C1535B4324}" destId="{677A3090-5F01-43FD-9FA6-C0420AD80FD6}" srcOrd="2" destOrd="0" presId="urn:microsoft.com/office/officeart/2018/5/layout/IconCircleLabelList"/>
    <dgm:cxn modelId="{780188ED-7DCE-45BB-B6AF-91BE48969612}" type="presParOf" srcId="{DE9CE479-E4AE-4283-AEF1-10C1535B4324}" destId="{127117FB-F8A7-4A20-A8A7-EC686DDC76D0}" srcOrd="3" destOrd="0" presId="urn:microsoft.com/office/officeart/2018/5/layout/IconCircleLabelList"/>
    <dgm:cxn modelId="{155719F8-A89B-4E96-BC49-C48BC717F480}" type="presParOf" srcId="{50B3CE7C-E10B-4E23-BD93-03664997C932}" destId="{FD1EED9C-83D3-41AD-A09B-D3B36354168F}" srcOrd="1" destOrd="0" presId="urn:microsoft.com/office/officeart/2018/5/layout/IconCircleLabelList"/>
    <dgm:cxn modelId="{2772E199-56B0-4310-A55E-67D00CA3E59E}" type="presParOf" srcId="{50B3CE7C-E10B-4E23-BD93-03664997C932}" destId="{C998AB0A-577D-44AA-A068-F634DDE7BD47}" srcOrd="2" destOrd="0" presId="urn:microsoft.com/office/officeart/2018/5/layout/IconCircleLabelList"/>
    <dgm:cxn modelId="{4E351D18-D97F-4B92-A608-2E9600B91C28}" type="presParOf" srcId="{C998AB0A-577D-44AA-A068-F634DDE7BD47}" destId="{BCD8CDD9-0C56-4401-ADB1-8B48DAB2C96F}" srcOrd="0" destOrd="0" presId="urn:microsoft.com/office/officeart/2018/5/layout/IconCircleLabelList"/>
    <dgm:cxn modelId="{B3DC724C-4569-4E9D-BD5A-49E4CD991FD0}" type="presParOf" srcId="{C998AB0A-577D-44AA-A068-F634DDE7BD47}" destId="{DB4CA7C4-FCA1-4127-B20A-2A5C031A3CF4}" srcOrd="1" destOrd="0" presId="urn:microsoft.com/office/officeart/2018/5/layout/IconCircleLabelList"/>
    <dgm:cxn modelId="{AD1AB552-CCE0-4911-BB9E-5D4A60B21F4F}" type="presParOf" srcId="{C998AB0A-577D-44AA-A068-F634DDE7BD47}" destId="{9B0C8FBF-0BDD-48A5-967E-F3FE71659F6A}" srcOrd="2" destOrd="0" presId="urn:microsoft.com/office/officeart/2018/5/layout/IconCircleLabelList"/>
    <dgm:cxn modelId="{8558F796-2D01-40FE-A21A-7530EEBC3BC3}" type="presParOf" srcId="{C998AB0A-577D-44AA-A068-F634DDE7BD47}" destId="{7E6FE37A-5DB0-4899-9FCB-0CE39BC185F8}" srcOrd="3" destOrd="0" presId="urn:microsoft.com/office/officeart/2018/5/layout/IconCircleLabelList"/>
    <dgm:cxn modelId="{1532E2BE-82E9-40A4-A6F7-40B60FC879AE}" type="presParOf" srcId="{50B3CE7C-E10B-4E23-BD93-03664997C932}" destId="{5A266296-0042-402F-92EF-D59AB148E92E}" srcOrd="3" destOrd="0" presId="urn:microsoft.com/office/officeart/2018/5/layout/IconCircleLabelList"/>
    <dgm:cxn modelId="{3A7F4DB9-1469-4F58-B633-24B7EEE084D1}" type="presParOf" srcId="{50B3CE7C-E10B-4E23-BD93-03664997C932}" destId="{ECFA770B-DE2C-4683-A038-58D0FE44BC27}" srcOrd="4" destOrd="0" presId="urn:microsoft.com/office/officeart/2018/5/layout/IconCircleLabelList"/>
    <dgm:cxn modelId="{91311827-CDAC-4BA8-B4A3-117AFD1CEE2D}" type="presParOf" srcId="{ECFA770B-DE2C-4683-A038-58D0FE44BC27}" destId="{FF93E135-77D6-48A0-8871-9BC93D705D06}" srcOrd="0" destOrd="0" presId="urn:microsoft.com/office/officeart/2018/5/layout/IconCircleLabelList"/>
    <dgm:cxn modelId="{83B7CA40-11B7-4507-8422-A40F02D469B2}" type="presParOf" srcId="{ECFA770B-DE2C-4683-A038-58D0FE44BC27}" destId="{39509775-983E-4110-B989-EE2CD6514BE0}" srcOrd="1" destOrd="0" presId="urn:microsoft.com/office/officeart/2018/5/layout/IconCircleLabelList"/>
    <dgm:cxn modelId="{A44BB251-01EB-4DEF-A28C-6D495183E4DC}" type="presParOf" srcId="{ECFA770B-DE2C-4683-A038-58D0FE44BC27}" destId="{493B43B2-705C-4AE5-8A77-D8DEEDA1B5CF}" srcOrd="2" destOrd="0" presId="urn:microsoft.com/office/officeart/2018/5/layout/IconCircleLabelList"/>
    <dgm:cxn modelId="{1EFA52DF-3C80-4DAA-BED6-AFE2F81796B2}" type="presParOf" srcId="{ECFA770B-DE2C-4683-A038-58D0FE44BC27}" destId="{1AEDC777-00B3-41D7-9AE1-23D741E941C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0B683D-680C-4A84-B1A3-B25F69C0F73C}">
      <dsp:nvSpPr>
        <dsp:cNvPr id="0" name=""/>
        <dsp:cNvSpPr/>
      </dsp:nvSpPr>
      <dsp:spPr>
        <a:xfrm>
          <a:off x="2018" y="1019922"/>
          <a:ext cx="4304772" cy="25828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4200000"/>
          </a:lightRig>
        </a:scene3d>
        <a:sp3d prstMaterial="flat">
          <a:bevelT w="50800" h="6350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/>
            <a:t>Pertemuan 2</a:t>
          </a:r>
          <a:endParaRPr lang="en-ID" sz="3900" kern="1200"/>
        </a:p>
      </dsp:txBody>
      <dsp:txXfrm>
        <a:off x="77667" y="1095571"/>
        <a:ext cx="4153474" cy="2431565"/>
      </dsp:txXfrm>
    </dsp:sp>
    <dsp:sp modelId="{553DBCF9-4587-40A3-9131-CD5378C922FB}">
      <dsp:nvSpPr>
        <dsp:cNvPr id="0" name=""/>
        <dsp:cNvSpPr/>
      </dsp:nvSpPr>
      <dsp:spPr>
        <a:xfrm>
          <a:off x="4737268" y="1777562"/>
          <a:ext cx="912611" cy="106758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4200000"/>
          </a:lightRig>
        </a:scene3d>
        <a:sp3d prstMaterial="flat">
          <a:bevelT w="50800" h="6350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100" kern="1200"/>
        </a:p>
      </dsp:txBody>
      <dsp:txXfrm>
        <a:off x="4737268" y="1991079"/>
        <a:ext cx="638828" cy="640549"/>
      </dsp:txXfrm>
    </dsp:sp>
    <dsp:sp modelId="{F9D381CF-95C5-42F3-8402-10FB4D3076E0}">
      <dsp:nvSpPr>
        <dsp:cNvPr id="0" name=""/>
        <dsp:cNvSpPr/>
      </dsp:nvSpPr>
      <dsp:spPr>
        <a:xfrm>
          <a:off x="6028699" y="557873"/>
          <a:ext cx="4304772" cy="35069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4200000"/>
          </a:lightRig>
        </a:scene3d>
        <a:sp3d prstMaterial="flat">
          <a:bevelT w="50800" h="6350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/>
            <a:t>Paradigma Penelitian: Kuantitatif, Kualitatif, dan Mixed Methods   </a:t>
          </a:r>
          <a:endParaRPr lang="en-ID" sz="3900" kern="1200"/>
        </a:p>
      </dsp:txBody>
      <dsp:txXfrm>
        <a:off x="6131414" y="660588"/>
        <a:ext cx="4099342" cy="33015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11181B-2090-4E3F-B74E-976358A92433}">
      <dsp:nvSpPr>
        <dsp:cNvPr id="0" name=""/>
        <dsp:cNvSpPr/>
      </dsp:nvSpPr>
      <dsp:spPr>
        <a:xfrm>
          <a:off x="3107346" y="-103796"/>
          <a:ext cx="3843706" cy="3843706"/>
        </a:xfrm>
        <a:prstGeom prst="circularArrow">
          <a:avLst>
            <a:gd name="adj1" fmla="val 4668"/>
            <a:gd name="adj2" fmla="val 272909"/>
            <a:gd name="adj3" fmla="val 12832097"/>
            <a:gd name="adj4" fmla="val 18030389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888965C-781B-4DCE-AB53-49E9C29615FC}">
      <dsp:nvSpPr>
        <dsp:cNvPr id="0" name=""/>
        <dsp:cNvSpPr/>
      </dsp:nvSpPr>
      <dsp:spPr>
        <a:xfrm>
          <a:off x="3749799" y="562"/>
          <a:ext cx="2558801" cy="1279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4200000"/>
          </a:lightRig>
        </a:scene3d>
        <a:sp3d prstMaterial="flat">
          <a:bevelT w="50800" h="6350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b="1" kern="1200"/>
            <a:t>Pengertian Paradigma </a:t>
          </a:r>
          <a:endParaRPr lang="en-ID" sz="1800" kern="1200"/>
        </a:p>
      </dsp:txBody>
      <dsp:txXfrm>
        <a:off x="3812254" y="63017"/>
        <a:ext cx="2433891" cy="1154490"/>
      </dsp:txXfrm>
    </dsp:sp>
    <dsp:sp modelId="{C7583179-B109-47FA-8006-8B59D5E78B90}">
      <dsp:nvSpPr>
        <dsp:cNvPr id="0" name=""/>
        <dsp:cNvSpPr/>
      </dsp:nvSpPr>
      <dsp:spPr>
        <a:xfrm>
          <a:off x="5129944" y="1380708"/>
          <a:ext cx="2558801" cy="1279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4200000"/>
          </a:lightRig>
        </a:scene3d>
        <a:sp3d prstMaterial="flat">
          <a:bevelT w="50800" h="6350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b="1" kern="1200"/>
            <a:t>Paradigma Penelitian Sosial </a:t>
          </a:r>
          <a:endParaRPr lang="en-ID" sz="1800" kern="1200"/>
        </a:p>
      </dsp:txBody>
      <dsp:txXfrm>
        <a:off x="5192399" y="1443163"/>
        <a:ext cx="2433891" cy="1154490"/>
      </dsp:txXfrm>
    </dsp:sp>
    <dsp:sp modelId="{778F8F6E-690C-4A3B-BE01-BD02A00D06E7}">
      <dsp:nvSpPr>
        <dsp:cNvPr id="0" name=""/>
        <dsp:cNvSpPr/>
      </dsp:nvSpPr>
      <dsp:spPr>
        <a:xfrm>
          <a:off x="3749799" y="2760853"/>
          <a:ext cx="2558801" cy="1279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4200000"/>
          </a:lightRig>
        </a:scene3d>
        <a:sp3d prstMaterial="flat">
          <a:bevelT w="50800" h="6350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b="1" kern="1200" dirty="0" err="1"/>
            <a:t>Paradigma</a:t>
          </a:r>
          <a:r>
            <a:rPr lang="en-ID" sz="1800" b="1" kern="1200" dirty="0"/>
            <a:t> </a:t>
          </a:r>
          <a:r>
            <a:rPr lang="en-ID" sz="1800" b="1" kern="1200" dirty="0" err="1"/>
            <a:t>Perpaduan</a:t>
          </a:r>
          <a:r>
            <a:rPr lang="en-ID" sz="1800" b="1" kern="1200" dirty="0"/>
            <a:t> </a:t>
          </a:r>
          <a:r>
            <a:rPr lang="en-ID" sz="1800" b="1" kern="1200" dirty="0" err="1"/>
            <a:t>Metode</a:t>
          </a:r>
          <a:r>
            <a:rPr lang="en-ID" sz="1800" b="1" kern="1200" dirty="0"/>
            <a:t> </a:t>
          </a:r>
          <a:r>
            <a:rPr lang="en-ID" sz="1800" b="1" kern="1200" dirty="0" err="1"/>
            <a:t>Kualitatif</a:t>
          </a:r>
          <a:r>
            <a:rPr lang="en-ID" sz="1800" b="1" kern="1200" dirty="0"/>
            <a:t>, </a:t>
          </a:r>
          <a:r>
            <a:rPr lang="en-ID" sz="1800" b="1" kern="1200" dirty="0" err="1"/>
            <a:t>Kuantitatif</a:t>
          </a:r>
          <a:r>
            <a:rPr lang="en-ID" sz="1800" b="1" kern="1200" dirty="0"/>
            <a:t>, dan Mix Methods </a:t>
          </a:r>
          <a:endParaRPr lang="en-ID" sz="1800" kern="1200" dirty="0"/>
        </a:p>
      </dsp:txBody>
      <dsp:txXfrm>
        <a:off x="3812254" y="2823308"/>
        <a:ext cx="2433891" cy="1154490"/>
      </dsp:txXfrm>
    </dsp:sp>
    <dsp:sp modelId="{D6AEAE07-FAE7-463B-996C-C55BC41B4ED4}">
      <dsp:nvSpPr>
        <dsp:cNvPr id="0" name=""/>
        <dsp:cNvSpPr/>
      </dsp:nvSpPr>
      <dsp:spPr>
        <a:xfrm>
          <a:off x="2369653" y="1380708"/>
          <a:ext cx="2558801" cy="1279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4200000"/>
          </a:lightRig>
        </a:scene3d>
        <a:sp3d prstMaterial="flat">
          <a:bevelT w="50800" h="6350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b="1" kern="1200"/>
            <a:t>Paradigma Administrasi Publik</a:t>
          </a:r>
          <a:endParaRPr lang="en-ID" sz="1800" kern="1200"/>
        </a:p>
      </dsp:txBody>
      <dsp:txXfrm>
        <a:off x="2432108" y="1443163"/>
        <a:ext cx="2433891" cy="11544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AE0CCC-B9F4-42BB-A351-25C7A6DE6C50}">
      <dsp:nvSpPr>
        <dsp:cNvPr id="0" name=""/>
        <dsp:cNvSpPr/>
      </dsp:nvSpPr>
      <dsp:spPr>
        <a:xfrm>
          <a:off x="9583" y="850441"/>
          <a:ext cx="2864305" cy="30880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kern="1200"/>
            <a:t>Dari pengertian di atas, dapat ditarik suatu kesimpulan bahwa </a:t>
          </a:r>
          <a:r>
            <a:rPr lang="en-ID" sz="1800" b="1" kern="1200"/>
            <a:t>“paradigma adalah pandangan atau kerangka pemikiran sebagai dasar dalam menelaah dan atau mengkaji sesuatu permasalahan”. </a:t>
          </a:r>
          <a:endParaRPr lang="en-ID" sz="1800" kern="1200"/>
        </a:p>
      </dsp:txBody>
      <dsp:txXfrm>
        <a:off x="93476" y="934334"/>
        <a:ext cx="2696519" cy="2920293"/>
      </dsp:txXfrm>
    </dsp:sp>
    <dsp:sp modelId="{9A49D21E-34C4-4BF6-8817-D5E73501B93B}">
      <dsp:nvSpPr>
        <dsp:cNvPr id="0" name=""/>
        <dsp:cNvSpPr/>
      </dsp:nvSpPr>
      <dsp:spPr>
        <a:xfrm>
          <a:off x="3160318" y="2039307"/>
          <a:ext cx="607232" cy="7103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400" kern="1200"/>
        </a:p>
      </dsp:txBody>
      <dsp:txXfrm>
        <a:off x="3160318" y="2181376"/>
        <a:ext cx="425062" cy="426209"/>
      </dsp:txXfrm>
    </dsp:sp>
    <dsp:sp modelId="{068F474D-FC06-4F15-ABEF-36BCDA22F957}">
      <dsp:nvSpPr>
        <dsp:cNvPr id="0" name=""/>
        <dsp:cNvSpPr/>
      </dsp:nvSpPr>
      <dsp:spPr>
        <a:xfrm>
          <a:off x="4019610" y="850441"/>
          <a:ext cx="2864305" cy="308807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kern="1200"/>
            <a:t>Pandangan atau kerangka pemikiran tersebut, memberikan petunjuk bagaimana persoalan itu sebaiknya ditelaah dan dipecahkan sekalipun belum merupakan suatu pemecahan. </a:t>
          </a:r>
        </a:p>
      </dsp:txBody>
      <dsp:txXfrm>
        <a:off x="4103503" y="934334"/>
        <a:ext cx="2696519" cy="2920293"/>
      </dsp:txXfrm>
    </dsp:sp>
    <dsp:sp modelId="{C0F520DC-6719-4292-B94D-3031271422AB}">
      <dsp:nvSpPr>
        <dsp:cNvPr id="0" name=""/>
        <dsp:cNvSpPr/>
      </dsp:nvSpPr>
      <dsp:spPr>
        <a:xfrm>
          <a:off x="7170346" y="2039307"/>
          <a:ext cx="607232" cy="7103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400" kern="1200"/>
        </a:p>
      </dsp:txBody>
      <dsp:txXfrm>
        <a:off x="7170346" y="2181376"/>
        <a:ext cx="425062" cy="426209"/>
      </dsp:txXfrm>
    </dsp:sp>
    <dsp:sp modelId="{DCD6E9BF-6044-4864-9470-D7AC8350BC51}">
      <dsp:nvSpPr>
        <dsp:cNvPr id="0" name=""/>
        <dsp:cNvSpPr/>
      </dsp:nvSpPr>
      <dsp:spPr>
        <a:xfrm>
          <a:off x="8029637" y="850441"/>
          <a:ext cx="2864305" cy="308807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kern="1200"/>
            <a:t>Paradigma penelitian </a:t>
          </a:r>
          <a:r>
            <a:rPr lang="en-ID" sz="1800" b="1" kern="1200"/>
            <a:t>berarti cara pandang atau kerangka pemikiran suatu penelitian. </a:t>
          </a:r>
          <a:r>
            <a:rPr lang="en-ID" sz="1800" kern="1200"/>
            <a:t>Dengan kata lain, </a:t>
          </a:r>
          <a:r>
            <a:rPr lang="en-ID" sz="1800" b="1" kern="1200"/>
            <a:t>paradigma penelitian akan memberikan petunjuk cara penelitian itu dilakukan. </a:t>
          </a:r>
          <a:endParaRPr lang="en-ID" sz="1800" kern="1200"/>
        </a:p>
      </dsp:txBody>
      <dsp:txXfrm>
        <a:off x="8113530" y="934334"/>
        <a:ext cx="2696519" cy="29202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6245F2-F0C5-474A-A9B2-A33095021F27}">
      <dsp:nvSpPr>
        <dsp:cNvPr id="0" name=""/>
        <dsp:cNvSpPr/>
      </dsp:nvSpPr>
      <dsp:spPr>
        <a:xfrm>
          <a:off x="0" y="10271"/>
          <a:ext cx="10058399" cy="190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400" kern="1200"/>
            <a:t>Pada dasarnya paradigma dapat dibagi tiga elemen yaitu </a:t>
          </a:r>
          <a:r>
            <a:rPr lang="en-ID" sz="3400" b="1" kern="1200"/>
            <a:t>epistemologi, ontologi, dan metodologi</a:t>
          </a:r>
          <a:r>
            <a:rPr lang="en-ID" sz="3400" kern="1200"/>
            <a:t>. </a:t>
          </a:r>
        </a:p>
      </dsp:txBody>
      <dsp:txXfrm>
        <a:off x="93211" y="103482"/>
        <a:ext cx="9871977" cy="1723018"/>
      </dsp:txXfrm>
    </dsp:sp>
    <dsp:sp modelId="{5AACE2D4-7510-439B-8C30-4B41CCADED4A}">
      <dsp:nvSpPr>
        <dsp:cNvPr id="0" name=""/>
        <dsp:cNvSpPr/>
      </dsp:nvSpPr>
      <dsp:spPr>
        <a:xfrm>
          <a:off x="0" y="1919711"/>
          <a:ext cx="10058399" cy="2955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3180" rIns="241808" bIns="43180" numCol="1" spcCol="1270" anchor="t" anchorCtr="0">
          <a:noAutofit/>
        </a:bodyPr>
        <a:lstStyle/>
        <a:p>
          <a:pPr marL="360363" lvl="1" indent="-360363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/>
          </a:pPr>
          <a:r>
            <a:rPr lang="en-ID" sz="2700" b="1" kern="1200" dirty="0" err="1"/>
            <a:t>Epistemologi</a:t>
          </a:r>
          <a:r>
            <a:rPr lang="en-ID" sz="2700" b="1" kern="1200" dirty="0"/>
            <a:t> </a:t>
          </a:r>
          <a:r>
            <a:rPr lang="en-ID" sz="2700" kern="1200" dirty="0" err="1"/>
            <a:t>mempertanyakan</a:t>
          </a:r>
          <a:r>
            <a:rPr lang="en-ID" sz="2700" kern="1200" dirty="0"/>
            <a:t> </a:t>
          </a:r>
          <a:r>
            <a:rPr lang="en-ID" sz="2700" kern="1200" dirty="0" err="1"/>
            <a:t>tentang</a:t>
          </a:r>
          <a:r>
            <a:rPr lang="en-ID" sz="2700" kern="1200" dirty="0"/>
            <a:t> </a:t>
          </a:r>
          <a:r>
            <a:rPr lang="en-ID" sz="2700" kern="1200" dirty="0" err="1"/>
            <a:t>bagaimana</a:t>
          </a:r>
          <a:r>
            <a:rPr lang="en-ID" sz="2700" kern="1200" dirty="0"/>
            <a:t> </a:t>
          </a:r>
          <a:r>
            <a:rPr lang="en-ID" sz="2700" kern="1200" dirty="0" err="1"/>
            <a:t>cara</a:t>
          </a:r>
          <a:r>
            <a:rPr lang="en-ID" sz="2700" kern="1200" dirty="0"/>
            <a:t> </a:t>
          </a:r>
          <a:r>
            <a:rPr lang="en-ID" sz="2700" kern="1200" dirty="0" err="1"/>
            <a:t>kita</a:t>
          </a:r>
          <a:r>
            <a:rPr lang="en-ID" sz="2700" kern="1200" dirty="0"/>
            <a:t> </a:t>
          </a:r>
          <a:r>
            <a:rPr lang="en-ID" sz="2700" kern="1200" dirty="0" err="1"/>
            <a:t>mengetahui</a:t>
          </a:r>
          <a:r>
            <a:rPr lang="en-ID" sz="2700" kern="1200" dirty="0"/>
            <a:t> </a:t>
          </a:r>
          <a:r>
            <a:rPr lang="en-ID" sz="2700" kern="1200" dirty="0" err="1"/>
            <a:t>sesuatu</a:t>
          </a:r>
          <a:r>
            <a:rPr lang="en-ID" sz="2700" kern="1200" dirty="0"/>
            <a:t>, dan </a:t>
          </a:r>
          <a:r>
            <a:rPr lang="en-ID" sz="2700" kern="1200" dirty="0" err="1"/>
            <a:t>apa</a:t>
          </a:r>
          <a:r>
            <a:rPr lang="en-ID" sz="2700" kern="1200" dirty="0"/>
            <a:t> </a:t>
          </a:r>
          <a:r>
            <a:rPr lang="en-ID" sz="2700" kern="1200" dirty="0" err="1"/>
            <a:t>hubungan</a:t>
          </a:r>
          <a:r>
            <a:rPr lang="en-ID" sz="2700" kern="1200" dirty="0"/>
            <a:t> </a:t>
          </a:r>
          <a:r>
            <a:rPr lang="en-ID" sz="2700" kern="1200" dirty="0" err="1"/>
            <a:t>antara</a:t>
          </a:r>
          <a:r>
            <a:rPr lang="en-ID" sz="2700" kern="1200" dirty="0"/>
            <a:t> </a:t>
          </a:r>
          <a:r>
            <a:rPr lang="en-ID" sz="2700" kern="1200" dirty="0" err="1"/>
            <a:t>peneliti</a:t>
          </a:r>
          <a:r>
            <a:rPr lang="en-ID" sz="2700" kern="1200" dirty="0"/>
            <a:t> </a:t>
          </a:r>
          <a:r>
            <a:rPr lang="en-ID" sz="2700" kern="1200" dirty="0" err="1"/>
            <a:t>dengan</a:t>
          </a:r>
          <a:r>
            <a:rPr lang="en-ID" sz="2700" kern="1200" dirty="0"/>
            <a:t> </a:t>
          </a:r>
          <a:r>
            <a:rPr lang="en-ID" sz="2700" kern="1200" dirty="0" err="1"/>
            <a:t>pengetahuan</a:t>
          </a:r>
          <a:r>
            <a:rPr lang="en-ID" sz="2700" kern="1200" dirty="0"/>
            <a:t>. </a:t>
          </a:r>
        </a:p>
        <a:p>
          <a:pPr marL="360363" lvl="1" indent="-360363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/>
          </a:pPr>
          <a:r>
            <a:rPr lang="en-ID" sz="2700" b="1" kern="1200" dirty="0" err="1"/>
            <a:t>Ontologi</a:t>
          </a:r>
          <a:r>
            <a:rPr lang="en-ID" sz="2700" b="1" kern="1200" dirty="0"/>
            <a:t> </a:t>
          </a:r>
          <a:r>
            <a:rPr lang="en-ID" sz="2700" kern="1200" dirty="0" err="1"/>
            <a:t>berkaitan</a:t>
          </a:r>
          <a:r>
            <a:rPr lang="en-ID" sz="2700" kern="1200" dirty="0"/>
            <a:t> </a:t>
          </a:r>
          <a:r>
            <a:rPr lang="en-ID" sz="2700" kern="1200" dirty="0" err="1"/>
            <a:t>dengan</a:t>
          </a:r>
          <a:r>
            <a:rPr lang="en-ID" sz="2700" kern="1200" dirty="0"/>
            <a:t> </a:t>
          </a:r>
          <a:r>
            <a:rPr lang="en-ID" sz="2700" kern="1200" dirty="0" err="1"/>
            <a:t>pertanyaan</a:t>
          </a:r>
          <a:r>
            <a:rPr lang="en-ID" sz="2700" kern="1200" dirty="0"/>
            <a:t> </a:t>
          </a:r>
          <a:r>
            <a:rPr lang="en-ID" sz="2700" kern="1200" dirty="0" err="1"/>
            <a:t>dasar</a:t>
          </a:r>
          <a:r>
            <a:rPr lang="en-ID" sz="2700" kern="1200" dirty="0"/>
            <a:t> </a:t>
          </a:r>
          <a:r>
            <a:rPr lang="en-ID" sz="2700" kern="1200" dirty="0" err="1"/>
            <a:t>tentang</a:t>
          </a:r>
          <a:r>
            <a:rPr lang="en-ID" sz="2700" kern="1200" dirty="0"/>
            <a:t> </a:t>
          </a:r>
          <a:r>
            <a:rPr lang="en-ID" sz="2700" kern="1200" dirty="0" err="1"/>
            <a:t>hakikat</a:t>
          </a:r>
          <a:r>
            <a:rPr lang="en-ID" sz="2700" kern="1200" dirty="0"/>
            <a:t> </a:t>
          </a:r>
          <a:r>
            <a:rPr lang="en-ID" sz="2700" kern="1200" dirty="0" err="1"/>
            <a:t>realitas</a:t>
          </a:r>
          <a:r>
            <a:rPr lang="en-ID" sz="2700" kern="1200" dirty="0"/>
            <a:t>. </a:t>
          </a:r>
        </a:p>
        <a:p>
          <a:pPr marL="360363" lvl="1" indent="-360363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/>
          </a:pPr>
          <a:r>
            <a:rPr lang="en-ID" sz="2700" b="1" kern="1200" dirty="0" err="1"/>
            <a:t>Metodologi</a:t>
          </a:r>
          <a:r>
            <a:rPr lang="en-ID" sz="2700" b="1" kern="1200" dirty="0"/>
            <a:t> </a:t>
          </a:r>
          <a:r>
            <a:rPr lang="en-ID" sz="2700" kern="1200" dirty="0" err="1"/>
            <a:t>memfokuskan</a:t>
          </a:r>
          <a:r>
            <a:rPr lang="en-ID" sz="2700" kern="1200" dirty="0"/>
            <a:t> pada </a:t>
          </a:r>
          <a:r>
            <a:rPr lang="en-ID" sz="2700" kern="1200" dirty="0" err="1"/>
            <a:t>bagaimana</a:t>
          </a:r>
          <a:r>
            <a:rPr lang="en-ID" sz="2700" kern="1200" dirty="0"/>
            <a:t> </a:t>
          </a:r>
          <a:r>
            <a:rPr lang="en-ID" sz="2700" kern="1200" dirty="0" err="1"/>
            <a:t>cara</a:t>
          </a:r>
          <a:r>
            <a:rPr lang="en-ID" sz="2700" kern="1200" dirty="0"/>
            <a:t> </a:t>
          </a:r>
          <a:r>
            <a:rPr lang="en-ID" sz="2700" kern="1200" dirty="0" err="1"/>
            <a:t>kita</a:t>
          </a:r>
          <a:r>
            <a:rPr lang="en-ID" sz="2700" kern="1200" dirty="0"/>
            <a:t> </a:t>
          </a:r>
          <a:r>
            <a:rPr lang="en-ID" sz="2700" kern="1200" dirty="0" err="1"/>
            <a:t>memperoleh</a:t>
          </a:r>
          <a:r>
            <a:rPr lang="en-ID" sz="2700" kern="1200" dirty="0"/>
            <a:t> </a:t>
          </a:r>
          <a:r>
            <a:rPr lang="en-ID" sz="2700" kern="1200" dirty="0" err="1"/>
            <a:t>pengetahuan</a:t>
          </a:r>
          <a:r>
            <a:rPr lang="en-ID" sz="2700" kern="1200" dirty="0"/>
            <a:t> (</a:t>
          </a:r>
          <a:r>
            <a:rPr lang="en-ID" sz="2700" kern="1200" dirty="0" err="1"/>
            <a:t>Pasolang</a:t>
          </a:r>
          <a:r>
            <a:rPr lang="en-ID" sz="2700" kern="1200" dirty="0"/>
            <a:t>, 2020:26) </a:t>
          </a:r>
        </a:p>
      </dsp:txBody>
      <dsp:txXfrm>
        <a:off x="0" y="1919711"/>
        <a:ext cx="10058399" cy="29559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F21DC0-7803-4FC3-93DF-87337EF3B4B4}">
      <dsp:nvSpPr>
        <dsp:cNvPr id="0" name=""/>
        <dsp:cNvSpPr/>
      </dsp:nvSpPr>
      <dsp:spPr>
        <a:xfrm rot="5400000">
          <a:off x="4957378" y="-865770"/>
          <a:ext cx="3764668" cy="64373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400" kern="1200"/>
            <a:t>Apa yang harus dipelajari;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400" kern="1200" dirty="0" err="1"/>
            <a:t>Persoalan-persoalan</a:t>
          </a:r>
          <a:r>
            <a:rPr lang="en-ID" sz="2400" kern="1200" dirty="0"/>
            <a:t> </a:t>
          </a:r>
          <a:r>
            <a:rPr lang="en-ID" sz="2400" kern="1200" dirty="0" err="1"/>
            <a:t>apa</a:t>
          </a:r>
          <a:r>
            <a:rPr lang="en-ID" sz="2400" kern="1200" dirty="0"/>
            <a:t> yang </a:t>
          </a:r>
          <a:r>
            <a:rPr lang="en-ID" sz="2400" kern="1200" dirty="0" err="1"/>
            <a:t>harus</a:t>
          </a:r>
          <a:r>
            <a:rPr lang="en-ID" sz="2400" kern="1200" dirty="0"/>
            <a:t> </a:t>
          </a:r>
          <a:r>
            <a:rPr lang="en-ID" sz="2400" kern="1200" dirty="0" err="1"/>
            <a:t>dijawab</a:t>
          </a:r>
          <a:r>
            <a:rPr lang="en-ID" sz="2400" kern="1200" dirty="0"/>
            <a:t>;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400" kern="1200" dirty="0" err="1"/>
            <a:t>Bagaimana</a:t>
          </a:r>
          <a:r>
            <a:rPr lang="en-ID" sz="2400" kern="1200" dirty="0"/>
            <a:t> </a:t>
          </a:r>
          <a:r>
            <a:rPr lang="en-ID" sz="2400" kern="1200" dirty="0" err="1"/>
            <a:t>metode</a:t>
          </a:r>
          <a:r>
            <a:rPr lang="en-ID" sz="2400" kern="1200" dirty="0"/>
            <a:t> </a:t>
          </a:r>
          <a:r>
            <a:rPr lang="en-ID" sz="2400" kern="1200" dirty="0" err="1"/>
            <a:t>untuk</a:t>
          </a:r>
          <a:r>
            <a:rPr lang="en-ID" sz="2400" kern="1200" dirty="0"/>
            <a:t> </a:t>
          </a:r>
          <a:r>
            <a:rPr lang="en-ID" sz="2400" kern="1200" dirty="0" err="1"/>
            <a:t>menjawabnya</a:t>
          </a:r>
          <a:r>
            <a:rPr lang="en-ID" sz="2400" kern="1200" dirty="0"/>
            <a:t>; dan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400" kern="1200" dirty="0" err="1"/>
            <a:t>Aturan-aturan</a:t>
          </a:r>
          <a:r>
            <a:rPr lang="en-ID" sz="2400" kern="1200" dirty="0"/>
            <a:t> </a:t>
          </a:r>
          <a:r>
            <a:rPr lang="en-ID" sz="2400" kern="1200" dirty="0" err="1"/>
            <a:t>apa</a:t>
          </a:r>
          <a:r>
            <a:rPr lang="en-ID" sz="2400" kern="1200" dirty="0"/>
            <a:t> yang </a:t>
          </a:r>
          <a:r>
            <a:rPr lang="en-ID" sz="2400" kern="1200" dirty="0" err="1"/>
            <a:t>harus</a:t>
          </a:r>
          <a:r>
            <a:rPr lang="en-ID" sz="2400" kern="1200" dirty="0"/>
            <a:t> </a:t>
          </a:r>
          <a:r>
            <a:rPr lang="en-ID" sz="2400" kern="1200" dirty="0" err="1"/>
            <a:t>diikuti</a:t>
          </a:r>
          <a:r>
            <a:rPr lang="en-ID" sz="2400" kern="1200" dirty="0"/>
            <a:t> </a:t>
          </a:r>
          <a:r>
            <a:rPr lang="en-ID" sz="2400" kern="1200" dirty="0" err="1"/>
            <a:t>dalam</a:t>
          </a:r>
          <a:r>
            <a:rPr lang="en-ID" sz="2400" kern="1200" dirty="0"/>
            <a:t> </a:t>
          </a:r>
          <a:r>
            <a:rPr lang="en-ID" sz="2400" kern="1200" dirty="0" err="1"/>
            <a:t>menginterpretasikan</a:t>
          </a:r>
          <a:r>
            <a:rPr lang="en-ID" sz="2400" kern="1200" dirty="0"/>
            <a:t> </a:t>
          </a:r>
          <a:r>
            <a:rPr lang="en-ID" sz="2400" kern="1200" dirty="0" err="1"/>
            <a:t>informasi</a:t>
          </a:r>
          <a:r>
            <a:rPr lang="en-ID" sz="2400" kern="1200" dirty="0"/>
            <a:t> yang </a:t>
          </a:r>
          <a:r>
            <a:rPr lang="en-ID" sz="2400" kern="1200" dirty="0" err="1"/>
            <a:t>diperoleh</a:t>
          </a:r>
          <a:r>
            <a:rPr lang="en-ID" sz="2400" kern="1200" dirty="0"/>
            <a:t> (</a:t>
          </a:r>
          <a:r>
            <a:rPr lang="en-ID" sz="2400" kern="1200" dirty="0" err="1"/>
            <a:t>Pasolang</a:t>
          </a:r>
          <a:r>
            <a:rPr lang="en-ID" sz="2400" kern="1200" dirty="0"/>
            <a:t>, 2020:26-27)</a:t>
          </a:r>
        </a:p>
      </dsp:txBody>
      <dsp:txXfrm rot="-5400000">
        <a:off x="3621024" y="654360"/>
        <a:ext cx="6253600" cy="3397116"/>
      </dsp:txXfrm>
    </dsp:sp>
    <dsp:sp modelId="{13864373-2911-49D0-95A8-700F523ED9E3}">
      <dsp:nvSpPr>
        <dsp:cNvPr id="0" name=""/>
        <dsp:cNvSpPr/>
      </dsp:nvSpPr>
      <dsp:spPr>
        <a:xfrm>
          <a:off x="0" y="0"/>
          <a:ext cx="3621024" cy="47058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200" kern="1200" dirty="0" err="1"/>
            <a:t>Posisi</a:t>
          </a:r>
          <a:r>
            <a:rPr lang="en-ID" sz="3200" kern="1200" dirty="0"/>
            <a:t> </a:t>
          </a:r>
          <a:r>
            <a:rPr lang="en-ID" sz="3200" kern="1200" dirty="0" err="1"/>
            <a:t>paradigma</a:t>
          </a:r>
          <a:r>
            <a:rPr lang="en-ID" sz="3200" kern="1200" dirty="0"/>
            <a:t> </a:t>
          </a:r>
          <a:r>
            <a:rPr lang="en-ID" sz="3200" kern="1200" dirty="0" err="1"/>
            <a:t>sebagai</a:t>
          </a:r>
          <a:r>
            <a:rPr lang="en-ID" sz="3200" kern="1200" dirty="0"/>
            <a:t> </a:t>
          </a:r>
          <a:r>
            <a:rPr lang="en-ID" sz="3200" kern="1200" dirty="0" err="1"/>
            <a:t>alat</a:t>
          </a:r>
          <a:r>
            <a:rPr lang="en-ID" sz="3200" kern="1200" dirty="0"/>
            <a:t> </a:t>
          </a:r>
          <a:r>
            <a:rPr lang="en-ID" sz="3200" kern="1200" dirty="0" err="1"/>
            <a:t>bantu</a:t>
          </a:r>
          <a:r>
            <a:rPr lang="en-ID" sz="3200" kern="1200" dirty="0"/>
            <a:t> </a:t>
          </a:r>
          <a:r>
            <a:rPr lang="en-ID" sz="3200" kern="1200" dirty="0" err="1"/>
            <a:t>bagi</a:t>
          </a:r>
          <a:r>
            <a:rPr lang="en-ID" sz="3200" kern="1200" dirty="0"/>
            <a:t> </a:t>
          </a:r>
          <a:r>
            <a:rPr lang="en-ID" sz="3200" kern="1200" dirty="0" err="1"/>
            <a:t>ilmuwan</a:t>
          </a:r>
          <a:r>
            <a:rPr lang="en-ID" sz="3200" kern="1200" dirty="0"/>
            <a:t> </a:t>
          </a:r>
          <a:r>
            <a:rPr lang="en-ID" sz="3200" kern="1200" dirty="0" err="1"/>
            <a:t>untuk</a:t>
          </a:r>
          <a:r>
            <a:rPr lang="en-ID" sz="3200" kern="1200" dirty="0"/>
            <a:t> </a:t>
          </a:r>
          <a:r>
            <a:rPr lang="en-ID" sz="3200" kern="1200" dirty="0" err="1"/>
            <a:t>merumuskan</a:t>
          </a:r>
          <a:r>
            <a:rPr lang="en-ID" sz="3200" kern="1200" dirty="0"/>
            <a:t> </a:t>
          </a:r>
          <a:r>
            <a:rPr lang="en-ID" sz="3200" kern="1200" dirty="0" err="1"/>
            <a:t>berbagai</a:t>
          </a:r>
          <a:r>
            <a:rPr lang="en-ID" sz="3200" kern="1200" dirty="0"/>
            <a:t> </a:t>
          </a:r>
          <a:r>
            <a:rPr lang="en-ID" sz="3200" kern="1200" dirty="0" err="1"/>
            <a:t>hal</a:t>
          </a:r>
          <a:r>
            <a:rPr lang="en-ID" sz="3200" kern="1200" dirty="0"/>
            <a:t> yang </a:t>
          </a:r>
          <a:r>
            <a:rPr lang="en-ID" sz="3200" kern="1200" dirty="0" err="1"/>
            <a:t>berkaitan</a:t>
          </a:r>
          <a:r>
            <a:rPr lang="en-ID" sz="3200" kern="1200" dirty="0"/>
            <a:t> </a:t>
          </a:r>
          <a:r>
            <a:rPr lang="en-ID" sz="3200" kern="1200" dirty="0" err="1"/>
            <a:t>dengan</a:t>
          </a:r>
          <a:r>
            <a:rPr lang="en-ID" sz="3200" kern="1200" dirty="0"/>
            <a:t>; </a:t>
          </a:r>
        </a:p>
      </dsp:txBody>
      <dsp:txXfrm>
        <a:off x="176764" y="176764"/>
        <a:ext cx="3267496" cy="435230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4C90B1-7B57-4227-93A9-7C9688B50CA1}">
      <dsp:nvSpPr>
        <dsp:cNvPr id="0" name=""/>
        <dsp:cNvSpPr/>
      </dsp:nvSpPr>
      <dsp:spPr>
        <a:xfrm>
          <a:off x="0" y="2897815"/>
          <a:ext cx="10058399" cy="95112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4200000"/>
          </a:lightRig>
        </a:scene3d>
        <a:sp3d prstMaterial="flat">
          <a:bevelT w="50800" h="6350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600" kern="1200"/>
            <a:t>Karena penolakannya terhadap unsur metafisis dan teologis, positivisme kadang-kadang dianggap sebagai sebuah varian dari Materialisme (bila yang terakhir ini dikontraskan dengan Idealisme) dalam Pasolang (2020; 29-30)</a:t>
          </a:r>
        </a:p>
      </dsp:txBody>
      <dsp:txXfrm>
        <a:off x="0" y="2897815"/>
        <a:ext cx="10058399" cy="951127"/>
      </dsp:txXfrm>
    </dsp:sp>
    <dsp:sp modelId="{3675C4B9-54E5-41DE-BB4F-984145384D3E}">
      <dsp:nvSpPr>
        <dsp:cNvPr id="0" name=""/>
        <dsp:cNvSpPr/>
      </dsp:nvSpPr>
      <dsp:spPr>
        <a:xfrm rot="10800000">
          <a:off x="0" y="1449248"/>
          <a:ext cx="10058399" cy="1462834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4200000"/>
          </a:lightRig>
        </a:scene3d>
        <a:sp3d prstMaterial="flat">
          <a:bevelT w="50800" h="6350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600" kern="1200"/>
            <a:t>Positivisme adalah satu aliran filsafat yang menolak unsur </a:t>
          </a:r>
          <a:r>
            <a:rPr lang="en-ID" sz="1600" b="1" kern="1200"/>
            <a:t>metafisik dan teologik </a:t>
          </a:r>
          <a:r>
            <a:rPr lang="en-ID" sz="1600" kern="1200"/>
            <a:t>dari realitas sosial. </a:t>
          </a:r>
        </a:p>
      </dsp:txBody>
      <dsp:txXfrm rot="10800000">
        <a:off x="0" y="1449248"/>
        <a:ext cx="10058399" cy="950506"/>
      </dsp:txXfrm>
    </dsp:sp>
    <dsp:sp modelId="{EE6D7A49-5F01-4D80-81A9-F0F5236CECC8}">
      <dsp:nvSpPr>
        <dsp:cNvPr id="0" name=""/>
        <dsp:cNvSpPr/>
      </dsp:nvSpPr>
      <dsp:spPr>
        <a:xfrm rot="10800000">
          <a:off x="0" y="680"/>
          <a:ext cx="10058399" cy="1462834"/>
        </a:xfrm>
        <a:prstGeom prst="upArrowCallou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4200000"/>
          </a:lightRig>
        </a:scene3d>
        <a:sp3d prstMaterial="flat">
          <a:bevelT w="50800" h="6350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600" kern="1200"/>
            <a:t>Paradigma kuantitatif merupakan satu pendekatan penelitian yang dibangun berdasarkan </a:t>
          </a:r>
          <a:r>
            <a:rPr lang="en-ID" sz="1600" b="1" kern="1200"/>
            <a:t>filsafat positivisme</a:t>
          </a:r>
          <a:r>
            <a:rPr lang="en-ID" sz="1600" kern="1200"/>
            <a:t>. </a:t>
          </a:r>
        </a:p>
      </dsp:txBody>
      <dsp:txXfrm rot="10800000">
        <a:off x="0" y="680"/>
        <a:ext cx="10058399" cy="95050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146CC2-82FC-4F48-B77F-025A511DACA1}">
      <dsp:nvSpPr>
        <dsp:cNvPr id="0" name=""/>
        <dsp:cNvSpPr/>
      </dsp:nvSpPr>
      <dsp:spPr>
        <a:xfrm>
          <a:off x="0" y="171080"/>
          <a:ext cx="10058399" cy="13560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900" kern="1200" dirty="0" err="1"/>
            <a:t>Dalam</a:t>
          </a:r>
          <a:r>
            <a:rPr lang="en-ID" sz="1900" kern="1200" dirty="0"/>
            <a:t> </a:t>
          </a:r>
          <a:r>
            <a:rPr lang="en-ID" sz="1900" kern="1200" dirty="0" err="1"/>
            <a:t>penelitian</a:t>
          </a:r>
          <a:r>
            <a:rPr lang="en-ID" sz="1900" kern="1200" dirty="0"/>
            <a:t> </a:t>
          </a:r>
          <a:r>
            <a:rPr lang="en-ID" sz="1900" kern="1200" dirty="0" err="1"/>
            <a:t>kuantitatif</a:t>
          </a:r>
          <a:r>
            <a:rPr lang="en-ID" sz="1900" kern="1200" dirty="0"/>
            <a:t> </a:t>
          </a:r>
          <a:r>
            <a:rPr lang="en-ID" sz="1900" kern="1200" dirty="0" err="1"/>
            <a:t>diyakini</a:t>
          </a:r>
          <a:r>
            <a:rPr lang="en-ID" sz="1900" kern="1200" dirty="0"/>
            <a:t>, </a:t>
          </a:r>
          <a:r>
            <a:rPr lang="en-ID" sz="1900" kern="1200" dirty="0" err="1"/>
            <a:t>bahwa</a:t>
          </a:r>
          <a:r>
            <a:rPr lang="en-ID" sz="1900" kern="1200" dirty="0"/>
            <a:t> </a:t>
          </a:r>
          <a:r>
            <a:rPr lang="en-ID" sz="1900" kern="1200" dirty="0" err="1"/>
            <a:t>satu-satunya</a:t>
          </a:r>
          <a:r>
            <a:rPr lang="en-ID" sz="1900" kern="1200" dirty="0"/>
            <a:t> </a:t>
          </a:r>
          <a:r>
            <a:rPr lang="en-ID" sz="1900" kern="1200" dirty="0" err="1"/>
            <a:t>pengetahuan</a:t>
          </a:r>
          <a:r>
            <a:rPr lang="en-ID" sz="1900" kern="1200" dirty="0"/>
            <a:t> (knowledge) yang valid </a:t>
          </a:r>
          <a:r>
            <a:rPr lang="en-ID" sz="1900" kern="1200" dirty="0" err="1"/>
            <a:t>adalah</a:t>
          </a:r>
          <a:r>
            <a:rPr lang="en-ID" sz="1900" kern="1200" dirty="0"/>
            <a:t> </a:t>
          </a:r>
          <a:r>
            <a:rPr lang="en-ID" sz="1900" kern="1200" dirty="0" err="1"/>
            <a:t>ilmu</a:t>
          </a:r>
          <a:r>
            <a:rPr lang="en-ID" sz="1900" kern="1200" dirty="0"/>
            <a:t> </a:t>
          </a:r>
          <a:r>
            <a:rPr lang="en-ID" sz="1900" kern="1200" dirty="0" err="1"/>
            <a:t>pengetahuan</a:t>
          </a:r>
          <a:r>
            <a:rPr lang="en-ID" sz="1900" kern="1200" dirty="0"/>
            <a:t> (science), </a:t>
          </a:r>
          <a:r>
            <a:rPr lang="en-ID" sz="1900" kern="1200" dirty="0" err="1"/>
            <a:t>yaitu</a:t>
          </a:r>
          <a:r>
            <a:rPr lang="en-ID" sz="1900" kern="1200" dirty="0"/>
            <a:t> </a:t>
          </a:r>
          <a:r>
            <a:rPr lang="en-ID" sz="1900" kern="1200" dirty="0" err="1"/>
            <a:t>pengetahuan</a:t>
          </a:r>
          <a:r>
            <a:rPr lang="en-ID" sz="1900" kern="1200" dirty="0"/>
            <a:t> yang </a:t>
          </a:r>
          <a:r>
            <a:rPr lang="en-ID" sz="1900" kern="1200" dirty="0" err="1"/>
            <a:t>berawal</a:t>
          </a:r>
          <a:r>
            <a:rPr lang="en-ID" sz="1900" kern="1200" dirty="0"/>
            <a:t> dan </a:t>
          </a:r>
          <a:r>
            <a:rPr lang="en-ID" sz="1900" kern="1200" dirty="0" err="1"/>
            <a:t>didasarkan</a:t>
          </a:r>
          <a:r>
            <a:rPr lang="en-ID" sz="1900" kern="1200" dirty="0"/>
            <a:t> pada </a:t>
          </a:r>
          <a:r>
            <a:rPr lang="en-ID" sz="1900" kern="1200" dirty="0" err="1"/>
            <a:t>pengalaman</a:t>
          </a:r>
          <a:r>
            <a:rPr lang="en-ID" sz="1900" kern="1200" dirty="0"/>
            <a:t> (experience) yang </a:t>
          </a:r>
          <a:r>
            <a:rPr lang="en-ID" sz="1900" kern="1200" dirty="0" err="1"/>
            <a:t>tertangkap</a:t>
          </a:r>
          <a:r>
            <a:rPr lang="en-ID" sz="1900" kern="1200" dirty="0"/>
            <a:t> </a:t>
          </a:r>
          <a:r>
            <a:rPr lang="en-ID" sz="1900" kern="1200" dirty="0" err="1"/>
            <a:t>lewat</a:t>
          </a:r>
          <a:r>
            <a:rPr lang="en-ID" sz="1900" kern="1200" dirty="0"/>
            <a:t> </a:t>
          </a:r>
          <a:r>
            <a:rPr lang="en-ID" sz="1900" kern="1200" dirty="0" err="1"/>
            <a:t>pancaindera</a:t>
          </a:r>
          <a:r>
            <a:rPr lang="en-ID" sz="1900" kern="1200" dirty="0"/>
            <a:t> </a:t>
          </a:r>
          <a:r>
            <a:rPr lang="en-ID" sz="1900" kern="1200" dirty="0" err="1"/>
            <a:t>untuk</a:t>
          </a:r>
          <a:r>
            <a:rPr lang="en-ID" sz="1900" kern="1200" dirty="0"/>
            <a:t> </a:t>
          </a:r>
          <a:r>
            <a:rPr lang="en-ID" sz="1900" kern="1200" dirty="0" err="1"/>
            <a:t>kemudian</a:t>
          </a:r>
          <a:r>
            <a:rPr lang="en-ID" sz="1900" kern="1200" dirty="0"/>
            <a:t> </a:t>
          </a:r>
          <a:r>
            <a:rPr lang="en-ID" sz="1900" kern="1200" dirty="0" err="1"/>
            <a:t>diolah</a:t>
          </a:r>
          <a:r>
            <a:rPr lang="en-ID" sz="1900" kern="1200" dirty="0"/>
            <a:t> oleh </a:t>
          </a:r>
          <a:r>
            <a:rPr lang="en-ID" sz="1900" kern="1200" dirty="0" err="1"/>
            <a:t>nalar</a:t>
          </a:r>
          <a:r>
            <a:rPr lang="en-ID" sz="1900" kern="1200" dirty="0"/>
            <a:t> (reason). </a:t>
          </a:r>
        </a:p>
      </dsp:txBody>
      <dsp:txXfrm>
        <a:off x="66196" y="237276"/>
        <a:ext cx="9926007" cy="1223637"/>
      </dsp:txXfrm>
    </dsp:sp>
    <dsp:sp modelId="{D322618F-EDD5-4B58-A025-75D327D672C5}">
      <dsp:nvSpPr>
        <dsp:cNvPr id="0" name=""/>
        <dsp:cNvSpPr/>
      </dsp:nvSpPr>
      <dsp:spPr>
        <a:xfrm>
          <a:off x="0" y="1581830"/>
          <a:ext cx="10058399" cy="13560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900" kern="1200"/>
            <a:t>Dalam penelitian kuantitatif diyakini sejumlah asumsi sebagai dasar otologisnya dalam melihat fakta atau gejala. Asumsi-asumsi dimaksud adalah; </a:t>
          </a:r>
        </a:p>
      </dsp:txBody>
      <dsp:txXfrm>
        <a:off x="66196" y="1648026"/>
        <a:ext cx="9926007" cy="1223637"/>
      </dsp:txXfrm>
    </dsp:sp>
    <dsp:sp modelId="{78BA95E1-8268-41DD-AC63-6997F1693BB0}">
      <dsp:nvSpPr>
        <dsp:cNvPr id="0" name=""/>
        <dsp:cNvSpPr/>
      </dsp:nvSpPr>
      <dsp:spPr>
        <a:xfrm>
          <a:off x="0" y="2937860"/>
          <a:ext cx="10058399" cy="1887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2000" kern="1200"/>
            <a:t>Obyek-obyek tertentu mempunyai keserupaan satu sama lain, baik bentuk, struktur, sifat maupun dimensi lainnya;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2000" kern="1200" dirty="0" err="1"/>
            <a:t>Suatu</a:t>
          </a:r>
          <a:r>
            <a:rPr lang="en-ID" sz="2000" kern="1200" dirty="0"/>
            <a:t> </a:t>
          </a:r>
          <a:r>
            <a:rPr lang="en-ID" sz="2000" kern="1200" dirty="0" err="1"/>
            <a:t>benda</a:t>
          </a:r>
          <a:r>
            <a:rPr lang="en-ID" sz="2000" kern="1200" dirty="0"/>
            <a:t> </a:t>
          </a:r>
          <a:r>
            <a:rPr lang="en-ID" sz="2000" kern="1200" dirty="0" err="1"/>
            <a:t>atau</a:t>
          </a:r>
          <a:r>
            <a:rPr lang="en-ID" sz="2000" kern="1200" dirty="0"/>
            <a:t> </a:t>
          </a:r>
          <a:r>
            <a:rPr lang="en-ID" sz="2000" kern="1200" dirty="0" err="1"/>
            <a:t>keadaan</a:t>
          </a:r>
          <a:r>
            <a:rPr lang="en-ID" sz="2000" kern="1200" dirty="0"/>
            <a:t> </a:t>
          </a:r>
          <a:r>
            <a:rPr lang="en-ID" sz="2000" kern="1200" dirty="0" err="1"/>
            <a:t>tidak</a:t>
          </a:r>
          <a:r>
            <a:rPr lang="en-ID" sz="2000" kern="1200" dirty="0"/>
            <a:t> </a:t>
          </a:r>
          <a:r>
            <a:rPr lang="en-ID" sz="2000" kern="1200" dirty="0" err="1"/>
            <a:t>mengalami</a:t>
          </a:r>
          <a:r>
            <a:rPr lang="en-ID" sz="2000" kern="1200" dirty="0"/>
            <a:t> </a:t>
          </a:r>
          <a:r>
            <a:rPr lang="en-ID" sz="2000" kern="1200" dirty="0" err="1"/>
            <a:t>perubahan</a:t>
          </a:r>
          <a:r>
            <a:rPr lang="en-ID" sz="2000" kern="1200" dirty="0"/>
            <a:t> </a:t>
          </a:r>
          <a:r>
            <a:rPr lang="en-ID" sz="2000" kern="1200" dirty="0" err="1"/>
            <a:t>dalam</a:t>
          </a:r>
          <a:r>
            <a:rPr lang="en-ID" sz="2000" kern="1200" dirty="0"/>
            <a:t> </a:t>
          </a:r>
          <a:r>
            <a:rPr lang="en-ID" sz="2000" kern="1200" dirty="0" err="1"/>
            <a:t>jangka</a:t>
          </a:r>
          <a:r>
            <a:rPr lang="en-ID" sz="2000" kern="1200" dirty="0"/>
            <a:t> </a:t>
          </a:r>
          <a:r>
            <a:rPr lang="en-ID" sz="2000" kern="1200" dirty="0" err="1"/>
            <a:t>waktu</a:t>
          </a:r>
          <a:r>
            <a:rPr lang="en-ID" sz="2000" kern="1200" dirty="0"/>
            <a:t> </a:t>
          </a:r>
          <a:r>
            <a:rPr lang="en-ID" sz="2000" kern="1200" dirty="0" err="1"/>
            <a:t>tertentu</a:t>
          </a:r>
          <a:r>
            <a:rPr lang="en-ID" sz="2000" kern="1200" dirty="0"/>
            <a:t>; dan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2000" kern="1200" dirty="0" err="1"/>
            <a:t>Suatu</a:t>
          </a:r>
          <a:r>
            <a:rPr lang="en-ID" sz="2000" kern="1200" dirty="0"/>
            <a:t> </a:t>
          </a:r>
          <a:r>
            <a:rPr lang="en-ID" sz="2000" kern="1200" dirty="0" err="1"/>
            <a:t>gejala</a:t>
          </a:r>
          <a:r>
            <a:rPr lang="en-ID" sz="2000" kern="1200" dirty="0"/>
            <a:t> </a:t>
          </a:r>
          <a:r>
            <a:rPr lang="en-ID" sz="2000" kern="1200" dirty="0" err="1"/>
            <a:t>bukan</a:t>
          </a:r>
          <a:r>
            <a:rPr lang="en-ID" sz="2000" kern="1200" dirty="0"/>
            <a:t> </a:t>
          </a:r>
          <a:r>
            <a:rPr lang="en-ID" sz="2000" kern="1200" dirty="0" err="1"/>
            <a:t>merupakan</a:t>
          </a:r>
          <a:r>
            <a:rPr lang="en-ID" sz="2000" kern="1200" dirty="0"/>
            <a:t> </a:t>
          </a:r>
          <a:r>
            <a:rPr lang="en-ID" sz="2000" kern="1200" dirty="0" err="1"/>
            <a:t>suatu</a:t>
          </a:r>
          <a:r>
            <a:rPr lang="en-ID" sz="2000" kern="1200" dirty="0"/>
            <a:t> </a:t>
          </a:r>
          <a:r>
            <a:rPr lang="en-ID" sz="2000" kern="1200" dirty="0" err="1"/>
            <a:t>kejadian</a:t>
          </a:r>
          <a:r>
            <a:rPr lang="en-ID" sz="2000" kern="1200" dirty="0"/>
            <a:t> yang </a:t>
          </a:r>
          <a:r>
            <a:rPr lang="en-ID" sz="2000" kern="1200" dirty="0" err="1"/>
            <a:t>bersifat</a:t>
          </a:r>
          <a:r>
            <a:rPr lang="en-ID" sz="2000" kern="1200" dirty="0"/>
            <a:t> </a:t>
          </a:r>
          <a:r>
            <a:rPr lang="en-ID" sz="2000" kern="1200" dirty="0" err="1"/>
            <a:t>kebetulan</a:t>
          </a:r>
          <a:r>
            <a:rPr lang="en-ID" sz="2000" kern="1200" dirty="0"/>
            <a:t>, </a:t>
          </a:r>
          <a:r>
            <a:rPr lang="en-ID" sz="2000" kern="1200" dirty="0" err="1"/>
            <a:t>melainkan</a:t>
          </a:r>
          <a:r>
            <a:rPr lang="en-ID" sz="2000" kern="1200" dirty="0"/>
            <a:t> </a:t>
          </a:r>
          <a:r>
            <a:rPr lang="en-ID" sz="2000" kern="1200" dirty="0" err="1"/>
            <a:t>merupakan</a:t>
          </a:r>
          <a:r>
            <a:rPr lang="en-ID" sz="2000" kern="1200" dirty="0"/>
            <a:t> </a:t>
          </a:r>
          <a:r>
            <a:rPr lang="en-ID" sz="2000" kern="1200" dirty="0" err="1"/>
            <a:t>akibat</a:t>
          </a:r>
          <a:r>
            <a:rPr lang="en-ID" sz="2000" kern="1200" dirty="0"/>
            <a:t> </a:t>
          </a:r>
          <a:r>
            <a:rPr lang="en-ID" sz="2000" kern="1200" dirty="0" err="1"/>
            <a:t>dari</a:t>
          </a:r>
          <a:r>
            <a:rPr lang="en-ID" sz="2000" kern="1200" dirty="0"/>
            <a:t> </a:t>
          </a:r>
          <a:r>
            <a:rPr lang="en-ID" sz="2000" kern="1200" dirty="0" err="1"/>
            <a:t>faktor-faktor</a:t>
          </a:r>
          <a:r>
            <a:rPr lang="en-ID" sz="2000" kern="1200" dirty="0"/>
            <a:t> yang </a:t>
          </a:r>
          <a:r>
            <a:rPr lang="en-ID" sz="2000" kern="1200" dirty="0" err="1"/>
            <a:t>mempengaruhinya</a:t>
          </a:r>
          <a:r>
            <a:rPr lang="en-ID" sz="2000" kern="1200" dirty="0"/>
            <a:t>.</a:t>
          </a:r>
        </a:p>
      </dsp:txBody>
      <dsp:txXfrm>
        <a:off x="0" y="2937860"/>
        <a:ext cx="10058399" cy="18878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832B8E-E2C2-4E5A-B82D-0CCF872B7238}">
      <dsp:nvSpPr>
        <dsp:cNvPr id="0" name=""/>
        <dsp:cNvSpPr/>
      </dsp:nvSpPr>
      <dsp:spPr>
        <a:xfrm>
          <a:off x="0" y="3095535"/>
          <a:ext cx="10695708" cy="101602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4200000"/>
          </a:lightRig>
        </a:scene3d>
        <a:sp3d prstMaterial="flat">
          <a:bevelT w="50800" h="6350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500" kern="1200"/>
            <a:t>Jadi, ada sejumlah pengertian, batasan-batasan, atau kompleksitas makna yang hidup di kepala manusia pelaku, yang membentuk tingkah laku yang terekspresi secara eksplisit.</a:t>
          </a:r>
        </a:p>
      </dsp:txBody>
      <dsp:txXfrm>
        <a:off x="0" y="3095535"/>
        <a:ext cx="10695708" cy="1016023"/>
      </dsp:txXfrm>
    </dsp:sp>
    <dsp:sp modelId="{E923F9A6-8B01-47E3-8C95-549248FCB325}">
      <dsp:nvSpPr>
        <dsp:cNvPr id="0" name=""/>
        <dsp:cNvSpPr/>
      </dsp:nvSpPr>
      <dsp:spPr>
        <a:xfrm rot="10800000">
          <a:off x="0" y="1548131"/>
          <a:ext cx="10695708" cy="1562644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4200000"/>
          </a:lightRig>
        </a:scene3d>
        <a:sp3d prstMaterial="flat">
          <a:bevelT w="50800" h="6350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500" kern="1200"/>
            <a:t>Sifat humanis dari aliran pemikiran ini terlihat dari pandangan tentang </a:t>
          </a:r>
          <a:r>
            <a:rPr lang="en-ID" sz="1500" b="1" kern="1200"/>
            <a:t>posisi manusia sebagai penentu utama perilaku individu dan gejala sosial</a:t>
          </a:r>
          <a:r>
            <a:rPr lang="en-ID" sz="1500" kern="1200"/>
            <a:t>. Dalam pandangan Weber, tingkah laku manusia yang tampak merupakan konsekwensi-konsekwensi dari sejumlah pandangan atau doktrin yang hidup di kepala manusia pelakunya.</a:t>
          </a:r>
        </a:p>
      </dsp:txBody>
      <dsp:txXfrm rot="10800000">
        <a:off x="0" y="1548131"/>
        <a:ext cx="10695708" cy="1015359"/>
      </dsp:txXfrm>
    </dsp:sp>
    <dsp:sp modelId="{A3DD6D70-BE87-4643-B16C-DD9C43B1E91B}">
      <dsp:nvSpPr>
        <dsp:cNvPr id="0" name=""/>
        <dsp:cNvSpPr/>
      </dsp:nvSpPr>
      <dsp:spPr>
        <a:xfrm rot="10800000">
          <a:off x="0" y="726"/>
          <a:ext cx="10695708" cy="1562644"/>
        </a:xfrm>
        <a:prstGeom prst="upArrowCallou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4200000"/>
          </a:lightRig>
        </a:scene3d>
        <a:sp3d prstMaterial="flat">
          <a:bevelT w="50800" h="6350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500" kern="1200"/>
            <a:t>Penelitian kualitatif adalah satu model penelitian humanistik, yang menempatkan manusia sebagai </a:t>
          </a:r>
          <a:r>
            <a:rPr lang="en-ID" sz="1500" b="1" kern="1200"/>
            <a:t>subyek utama dalam peristiwa sosial/budaya</a:t>
          </a:r>
          <a:r>
            <a:rPr lang="en-ID" sz="1500" kern="1200"/>
            <a:t>. Jenis penelitian ini berlandaskan pada filsafat fenomenologis dari Edmund Husserl (1859-1928) dan kemudian dikembangkan oleh Max Weber (1864-1920) ke dalam sosiologi. </a:t>
          </a:r>
        </a:p>
      </dsp:txBody>
      <dsp:txXfrm rot="10800000">
        <a:off x="0" y="726"/>
        <a:ext cx="10695708" cy="101535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CF02-CAD2-4D6F-9542-AD86711168CA}">
      <dsp:nvSpPr>
        <dsp:cNvPr id="0" name=""/>
        <dsp:cNvSpPr/>
      </dsp:nvSpPr>
      <dsp:spPr>
        <a:xfrm>
          <a:off x="616949" y="310305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75B98-93F4-4D7C-BB95-1514AB879CD5}">
      <dsp:nvSpPr>
        <dsp:cNvPr id="0" name=""/>
        <dsp:cNvSpPr/>
      </dsp:nvSpPr>
      <dsp:spPr>
        <a:xfrm>
          <a:off x="1004512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17FB-F8A7-4A20-A8A7-EC686DDC76D0}">
      <dsp:nvSpPr>
        <dsp:cNvPr id="0" name=""/>
        <dsp:cNvSpPr/>
      </dsp:nvSpPr>
      <dsp:spPr>
        <a:xfrm>
          <a:off x="35606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/>
            <a:t>Lorem ipsum dolor sit amet, consectetuer adipiscing elit. </a:t>
          </a:r>
        </a:p>
      </dsp:txBody>
      <dsp:txXfrm>
        <a:off x="35606" y="2695306"/>
        <a:ext cx="2981250" cy="720000"/>
      </dsp:txXfrm>
    </dsp:sp>
    <dsp:sp modelId="{BCD8CDD9-0C56-4401-ADB1-8B48DAB2C96F}">
      <dsp:nvSpPr>
        <dsp:cNvPr id="0" name=""/>
        <dsp:cNvSpPr/>
      </dsp:nvSpPr>
      <dsp:spPr>
        <a:xfrm>
          <a:off x="4119918" y="310305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CA7C4-FCA1-4127-B20A-2A5C031A3CF4}">
      <dsp:nvSpPr>
        <dsp:cNvPr id="0" name=""/>
        <dsp:cNvSpPr/>
      </dsp:nvSpPr>
      <dsp:spPr>
        <a:xfrm>
          <a:off x="4507481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FE37A-5DB0-4899-9FCB-0CE39BC185F8}">
      <dsp:nvSpPr>
        <dsp:cNvPr id="0" name=""/>
        <dsp:cNvSpPr/>
      </dsp:nvSpPr>
      <dsp:spPr>
        <a:xfrm>
          <a:off x="3538574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/>
            <a:t>Nunc viverra imperdiet enim. Fusce est. Vivamus a tellus.</a:t>
          </a:r>
        </a:p>
      </dsp:txBody>
      <dsp:txXfrm>
        <a:off x="3538574" y="2695306"/>
        <a:ext cx="2981250" cy="720000"/>
      </dsp:txXfrm>
    </dsp:sp>
    <dsp:sp modelId="{FF93E135-77D6-48A0-8871-9BC93D705D06}">
      <dsp:nvSpPr>
        <dsp:cNvPr id="0" name=""/>
        <dsp:cNvSpPr/>
      </dsp:nvSpPr>
      <dsp:spPr>
        <a:xfrm>
          <a:off x="7622887" y="310305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09775-983E-4110-B989-EE2CD6514BE0}">
      <dsp:nvSpPr>
        <dsp:cNvPr id="0" name=""/>
        <dsp:cNvSpPr/>
      </dsp:nvSpPr>
      <dsp:spPr>
        <a:xfrm>
          <a:off x="8010450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DC777-00B3-41D7-9AE1-23D741E941C3}">
      <dsp:nvSpPr>
        <dsp:cNvPr id="0" name=""/>
        <dsp:cNvSpPr/>
      </dsp:nvSpPr>
      <dsp:spPr>
        <a:xfrm>
          <a:off x="7041543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/>
            <a:t>Pellentesque habitant morbi tristique senectus et netus.</a:t>
          </a:r>
        </a:p>
      </dsp:txBody>
      <dsp:txXfrm>
        <a:off x="7041543" y="2695306"/>
        <a:ext cx="2981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5/26/2025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5/26/2025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5/26/2025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4700" b="1" dirty="0">
                <a:solidFill>
                  <a:schemeClr val="tx1"/>
                </a:solidFill>
              </a:rPr>
              <a:t>PENELITIAN ADMINISTRASI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Oleh: 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Ahmad </a:t>
            </a:r>
            <a:r>
              <a:rPr lang="en-US" dirty="0" err="1">
                <a:solidFill>
                  <a:schemeClr val="tx1"/>
                </a:solidFill>
              </a:rPr>
              <a:t>Taufiq,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M.Si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172AE0E-3F7B-47B6-B83B-4B336C70BF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851652"/>
              </p:ext>
            </p:extLst>
          </p:nvPr>
        </p:nvGraphicFramePr>
        <p:xfrm>
          <a:off x="1066800" y="955964"/>
          <a:ext cx="10058400" cy="4996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9293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74B87-3A06-476E-9E36-9E0F48779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97527"/>
            <a:ext cx="10058400" cy="4955217"/>
          </a:xfrm>
        </p:spPr>
        <p:txBody>
          <a:bodyPr>
            <a:noAutofit/>
          </a:bodyPr>
          <a:lstStyle/>
          <a:p>
            <a:pPr marL="360363" indent="-360363" algn="just">
              <a:buFont typeface="Wingdings" panose="05000000000000000000" pitchFamily="2" charset="2"/>
              <a:buChar char="Ø"/>
            </a:pPr>
            <a:r>
              <a:rPr lang="en-ID" sz="1800" dirty="0" err="1"/>
              <a:t>Dalam</a:t>
            </a:r>
            <a:r>
              <a:rPr lang="en-ID" sz="1800" dirty="0"/>
              <a:t> </a:t>
            </a:r>
            <a:r>
              <a:rPr lang="en-ID" sz="1800" dirty="0" err="1"/>
              <a:t>metode</a:t>
            </a:r>
            <a:r>
              <a:rPr lang="en-ID" sz="1800" dirty="0"/>
              <a:t> </a:t>
            </a:r>
            <a:r>
              <a:rPr lang="en-ID" sz="1800" dirty="0" err="1"/>
              <a:t>kuantitatif</a:t>
            </a:r>
            <a:r>
              <a:rPr lang="en-ID" sz="1800" dirty="0"/>
              <a:t>, </a:t>
            </a:r>
            <a:r>
              <a:rPr lang="en-ID" sz="1800" dirty="0" err="1"/>
              <a:t>dianut</a:t>
            </a:r>
            <a:r>
              <a:rPr lang="en-ID" sz="1800" dirty="0"/>
              <a:t> </a:t>
            </a:r>
            <a:r>
              <a:rPr lang="en-ID" sz="1800" dirty="0" err="1"/>
              <a:t>suatu</a:t>
            </a:r>
            <a:r>
              <a:rPr lang="en-ID" sz="1800" dirty="0"/>
              <a:t> </a:t>
            </a:r>
            <a:r>
              <a:rPr lang="en-ID" sz="1800" dirty="0" err="1"/>
              <a:t>paradigma</a:t>
            </a:r>
            <a:r>
              <a:rPr lang="en-ID" sz="1800" dirty="0"/>
              <a:t> </a:t>
            </a:r>
            <a:r>
              <a:rPr lang="en-ID" sz="1800" dirty="0" err="1"/>
              <a:t>bahwa</a:t>
            </a:r>
            <a:r>
              <a:rPr lang="en-ID" sz="1800" dirty="0"/>
              <a:t> </a:t>
            </a:r>
            <a:r>
              <a:rPr lang="en-ID" sz="1800" dirty="0" err="1"/>
              <a:t>dalam</a:t>
            </a:r>
            <a:r>
              <a:rPr lang="en-ID" sz="1800" dirty="0"/>
              <a:t> </a:t>
            </a:r>
            <a:r>
              <a:rPr lang="en-ID" sz="1800" dirty="0" err="1"/>
              <a:t>setiap</a:t>
            </a:r>
            <a:r>
              <a:rPr lang="en-ID" sz="1800" dirty="0"/>
              <a:t> </a:t>
            </a:r>
            <a:r>
              <a:rPr lang="en-ID" sz="1800" dirty="0" err="1"/>
              <a:t>peristiwa</a:t>
            </a:r>
            <a:r>
              <a:rPr lang="en-ID" sz="1800" dirty="0"/>
              <a:t> </a:t>
            </a:r>
            <a:r>
              <a:rPr lang="en-ID" sz="1800" dirty="0" err="1"/>
              <a:t>sosial</a:t>
            </a:r>
            <a:r>
              <a:rPr lang="en-ID" sz="1800" dirty="0"/>
              <a:t> </a:t>
            </a:r>
            <a:r>
              <a:rPr lang="en-ID" sz="1800" dirty="0" err="1"/>
              <a:t>mengandung</a:t>
            </a:r>
            <a:r>
              <a:rPr lang="en-ID" sz="1800" dirty="0"/>
              <a:t> </a:t>
            </a:r>
            <a:r>
              <a:rPr lang="en-ID" sz="1800" dirty="0" err="1"/>
              <a:t>elemen-elemen</a:t>
            </a:r>
            <a:r>
              <a:rPr lang="en-ID" sz="1800" dirty="0"/>
              <a:t> </a:t>
            </a:r>
            <a:r>
              <a:rPr lang="en-ID" sz="1800" dirty="0" err="1"/>
              <a:t>tertentu</a:t>
            </a:r>
            <a:r>
              <a:rPr lang="en-ID" sz="1800" dirty="0"/>
              <a:t> yang </a:t>
            </a:r>
            <a:r>
              <a:rPr lang="en-ID" sz="1800" dirty="0" err="1"/>
              <a:t>berbeda-beda</a:t>
            </a:r>
            <a:r>
              <a:rPr lang="en-ID" sz="1800" dirty="0"/>
              <a:t> dan </a:t>
            </a:r>
            <a:r>
              <a:rPr lang="en-ID" sz="1800" dirty="0" err="1"/>
              <a:t>dapat</a:t>
            </a:r>
            <a:r>
              <a:rPr lang="en-ID" sz="1800" dirty="0"/>
              <a:t> </a:t>
            </a:r>
            <a:r>
              <a:rPr lang="en-ID" sz="1800" dirty="0" err="1"/>
              <a:t>berubah</a:t>
            </a:r>
            <a:r>
              <a:rPr lang="en-ID" sz="1800" dirty="0"/>
              <a:t>. </a:t>
            </a:r>
            <a:r>
              <a:rPr lang="en-ID" sz="1800" dirty="0" err="1"/>
              <a:t>Elemen-elemen</a:t>
            </a:r>
            <a:r>
              <a:rPr lang="en-ID" sz="1800" dirty="0"/>
              <a:t> </a:t>
            </a:r>
            <a:r>
              <a:rPr lang="en-ID" sz="1800" dirty="0" err="1"/>
              <a:t>dimaksud</a:t>
            </a:r>
            <a:r>
              <a:rPr lang="en-ID" sz="1800" dirty="0"/>
              <a:t> </a:t>
            </a:r>
            <a:r>
              <a:rPr lang="en-ID" sz="1800" dirty="0" err="1"/>
              <a:t>disebut</a:t>
            </a:r>
            <a:r>
              <a:rPr lang="en-ID" sz="1800" dirty="0"/>
              <a:t> </a:t>
            </a:r>
            <a:r>
              <a:rPr lang="en-ID" sz="1800" dirty="0" err="1"/>
              <a:t>dengan</a:t>
            </a:r>
            <a:r>
              <a:rPr lang="en-ID" sz="1800" dirty="0"/>
              <a:t> </a:t>
            </a:r>
            <a:r>
              <a:rPr lang="en-ID" sz="1800" b="1" dirty="0" err="1"/>
              <a:t>variabel</a:t>
            </a:r>
            <a:r>
              <a:rPr lang="en-ID" sz="1800" dirty="0"/>
              <a:t>. </a:t>
            </a:r>
          </a:p>
          <a:p>
            <a:pPr marL="360363" indent="-360363" algn="just">
              <a:buFont typeface="Wingdings" panose="05000000000000000000" pitchFamily="2" charset="2"/>
              <a:buChar char="Ø"/>
            </a:pPr>
            <a:r>
              <a:rPr lang="en-ID" sz="1800" dirty="0" err="1"/>
              <a:t>Variabel</a:t>
            </a:r>
            <a:r>
              <a:rPr lang="en-ID" sz="1800" dirty="0"/>
              <a:t> </a:t>
            </a:r>
            <a:r>
              <a:rPr lang="en-ID" sz="1800" dirty="0" err="1"/>
              <a:t>dari</a:t>
            </a:r>
            <a:r>
              <a:rPr lang="en-ID" sz="1800" dirty="0"/>
              <a:t> </a:t>
            </a:r>
            <a:r>
              <a:rPr lang="en-ID" sz="1800" dirty="0" err="1"/>
              <a:t>setiap</a:t>
            </a:r>
            <a:r>
              <a:rPr lang="en-ID" sz="1800" dirty="0"/>
              <a:t> even/case, </a:t>
            </a:r>
            <a:r>
              <a:rPr lang="en-ID" sz="1800" dirty="0" err="1"/>
              <a:t>baik</a:t>
            </a:r>
            <a:r>
              <a:rPr lang="en-ID" sz="1800" dirty="0"/>
              <a:t> yang </a:t>
            </a:r>
            <a:r>
              <a:rPr lang="en-ID" sz="1800" dirty="0" err="1"/>
              <a:t>melekat</a:t>
            </a:r>
            <a:r>
              <a:rPr lang="en-ID" sz="1800" dirty="0"/>
              <a:t> </a:t>
            </a:r>
            <a:r>
              <a:rPr lang="en-ID" sz="1800" dirty="0" err="1"/>
              <a:t>maupun</a:t>
            </a:r>
            <a:r>
              <a:rPr lang="en-ID" sz="1800" dirty="0"/>
              <a:t> yang </a:t>
            </a:r>
            <a:r>
              <a:rPr lang="en-ID" sz="1800" dirty="0" err="1"/>
              <a:t>mempengaruhi</a:t>
            </a:r>
            <a:r>
              <a:rPr lang="en-ID" sz="1800" dirty="0"/>
              <a:t> </a:t>
            </a:r>
            <a:r>
              <a:rPr lang="en-ID" sz="1800" dirty="0" err="1"/>
              <a:t>dipengaruhinya</a:t>
            </a:r>
            <a:r>
              <a:rPr lang="en-ID" sz="1800" dirty="0"/>
              <a:t>, </a:t>
            </a:r>
            <a:r>
              <a:rPr lang="en-ID" sz="1800" dirty="0" err="1"/>
              <a:t>cukup</a:t>
            </a:r>
            <a:r>
              <a:rPr lang="en-ID" sz="1800" dirty="0"/>
              <a:t> </a:t>
            </a:r>
            <a:r>
              <a:rPr lang="en-ID" sz="1800" dirty="0" err="1"/>
              <a:t>banyak</a:t>
            </a:r>
            <a:r>
              <a:rPr lang="en-ID" sz="1800" dirty="0"/>
              <a:t>, </a:t>
            </a:r>
            <a:r>
              <a:rPr lang="en-ID" sz="1800" dirty="0" err="1"/>
              <a:t>karena</a:t>
            </a:r>
            <a:r>
              <a:rPr lang="en-ID" sz="1800" dirty="0"/>
              <a:t> </a:t>
            </a:r>
            <a:r>
              <a:rPr lang="en-ID" sz="1800" dirty="0" err="1"/>
              <a:t>itu</a:t>
            </a:r>
            <a:r>
              <a:rPr lang="en-ID" sz="1800" dirty="0"/>
              <a:t> </a:t>
            </a:r>
            <a:r>
              <a:rPr lang="en-ID" sz="1800" dirty="0" err="1"/>
              <a:t>tidak</a:t>
            </a:r>
            <a:r>
              <a:rPr lang="en-ID" sz="1800" dirty="0"/>
              <a:t> </a:t>
            </a:r>
            <a:r>
              <a:rPr lang="en-ID" sz="1800" dirty="0" err="1"/>
              <a:t>mungkin</a:t>
            </a:r>
            <a:r>
              <a:rPr lang="en-ID" sz="1800" dirty="0"/>
              <a:t> </a:t>
            </a:r>
            <a:r>
              <a:rPr lang="en-ID" sz="1800" dirty="0" err="1"/>
              <a:t>menangkap</a:t>
            </a:r>
            <a:r>
              <a:rPr lang="en-ID" sz="1800" dirty="0"/>
              <a:t> </a:t>
            </a:r>
            <a:r>
              <a:rPr lang="en-ID" sz="1800" dirty="0" err="1"/>
              <a:t>seluruh</a:t>
            </a:r>
            <a:r>
              <a:rPr lang="en-ID" sz="1800" dirty="0"/>
              <a:t> </a:t>
            </a:r>
            <a:r>
              <a:rPr lang="en-ID" sz="1800" dirty="0" err="1"/>
              <a:t>variabel</a:t>
            </a:r>
            <a:r>
              <a:rPr lang="en-ID" sz="1800" dirty="0"/>
              <a:t> </a:t>
            </a:r>
            <a:r>
              <a:rPr lang="en-ID" sz="1800" dirty="0" err="1"/>
              <a:t>secara</a:t>
            </a:r>
            <a:r>
              <a:rPr lang="en-ID" sz="1800" dirty="0"/>
              <a:t> </a:t>
            </a:r>
            <a:r>
              <a:rPr lang="en-ID" sz="1800" dirty="0" err="1"/>
              <a:t>keseluruhan</a:t>
            </a:r>
            <a:r>
              <a:rPr lang="en-ID" sz="1800" dirty="0"/>
              <a:t>. Atas </a:t>
            </a:r>
            <a:r>
              <a:rPr lang="en-ID" sz="1800" dirty="0" err="1"/>
              <a:t>dasar</a:t>
            </a:r>
            <a:r>
              <a:rPr lang="en-ID" sz="1800" dirty="0"/>
              <a:t> </a:t>
            </a:r>
            <a:r>
              <a:rPr lang="en-ID" sz="1800" dirty="0" err="1"/>
              <a:t>itu</a:t>
            </a:r>
            <a:r>
              <a:rPr lang="en-ID" sz="1800" dirty="0"/>
              <a:t>, </a:t>
            </a:r>
            <a:r>
              <a:rPr lang="en-ID" sz="1800" dirty="0" err="1"/>
              <a:t>dalam</a:t>
            </a:r>
            <a:r>
              <a:rPr lang="en-ID" sz="1800" dirty="0"/>
              <a:t> </a:t>
            </a:r>
            <a:r>
              <a:rPr lang="en-ID" sz="1800" dirty="0" err="1"/>
              <a:t>penelitian</a:t>
            </a:r>
            <a:r>
              <a:rPr lang="en-ID" sz="1800" dirty="0"/>
              <a:t> </a:t>
            </a:r>
            <a:r>
              <a:rPr lang="en-ID" sz="1800" dirty="0" err="1"/>
              <a:t>kuantitatif</a:t>
            </a:r>
            <a:r>
              <a:rPr lang="en-ID" sz="1800" dirty="0"/>
              <a:t> </a:t>
            </a:r>
            <a:r>
              <a:rPr lang="en-ID" sz="1800" dirty="0" err="1"/>
              <a:t>ditekankan</a:t>
            </a:r>
            <a:r>
              <a:rPr lang="en-ID" sz="1800" dirty="0"/>
              <a:t> agar </a:t>
            </a:r>
            <a:r>
              <a:rPr lang="en-ID" sz="1800" dirty="0" err="1"/>
              <a:t>obyek</a:t>
            </a:r>
            <a:r>
              <a:rPr lang="en-ID" sz="1800" dirty="0"/>
              <a:t> </a:t>
            </a:r>
            <a:r>
              <a:rPr lang="en-ID" sz="1800" dirty="0" err="1"/>
              <a:t>penelitian</a:t>
            </a:r>
            <a:r>
              <a:rPr lang="en-ID" sz="1800" dirty="0"/>
              <a:t> </a:t>
            </a:r>
            <a:r>
              <a:rPr lang="en-ID" sz="1800" dirty="0" err="1"/>
              <a:t>diarahkan</a:t>
            </a:r>
            <a:r>
              <a:rPr lang="en-ID" sz="1800" dirty="0"/>
              <a:t> pada </a:t>
            </a:r>
            <a:r>
              <a:rPr lang="en-ID" sz="1800" dirty="0" err="1"/>
              <a:t>variabel-variabel</a:t>
            </a:r>
            <a:r>
              <a:rPr lang="en-ID" sz="1800" dirty="0"/>
              <a:t> yang </a:t>
            </a:r>
            <a:r>
              <a:rPr lang="en-ID" sz="1800" dirty="0" err="1"/>
              <a:t>relevan</a:t>
            </a:r>
            <a:r>
              <a:rPr lang="en-ID" sz="1800" dirty="0"/>
              <a:t>.</a:t>
            </a:r>
          </a:p>
          <a:p>
            <a:pPr marL="360363" indent="-360363" algn="just">
              <a:buFont typeface="Wingdings" panose="05000000000000000000" pitchFamily="2" charset="2"/>
              <a:buChar char="Ø"/>
            </a:pPr>
            <a:r>
              <a:rPr lang="en-ID" sz="1800" dirty="0"/>
              <a:t>Julia Brannen </a:t>
            </a:r>
            <a:r>
              <a:rPr lang="en-ID" sz="1800" dirty="0" err="1"/>
              <a:t>menjelaskan</a:t>
            </a:r>
            <a:r>
              <a:rPr lang="en-ID" sz="1800" dirty="0"/>
              <a:t>, </a:t>
            </a:r>
            <a:r>
              <a:rPr lang="en-ID" sz="1800" dirty="0" err="1"/>
              <a:t>paradigma</a:t>
            </a:r>
            <a:r>
              <a:rPr lang="en-ID" sz="1800" dirty="0"/>
              <a:t> </a:t>
            </a:r>
            <a:r>
              <a:rPr lang="en-ID" sz="1800" dirty="0" err="1"/>
              <a:t>kuantitaif</a:t>
            </a:r>
            <a:r>
              <a:rPr lang="en-ID" sz="1800" dirty="0"/>
              <a:t> </a:t>
            </a:r>
            <a:r>
              <a:rPr lang="en-ID" sz="1800" dirty="0" err="1"/>
              <a:t>dari</a:t>
            </a:r>
            <a:r>
              <a:rPr lang="en-ID" sz="1800" dirty="0"/>
              <a:t> </a:t>
            </a:r>
            <a:r>
              <a:rPr lang="en-ID" sz="1800" dirty="0" err="1"/>
              <a:t>dua</a:t>
            </a:r>
            <a:r>
              <a:rPr lang="en-ID" sz="1800" dirty="0"/>
              <a:t> </a:t>
            </a:r>
            <a:r>
              <a:rPr lang="en-ID" sz="1800" dirty="0" err="1"/>
              <a:t>aspek</a:t>
            </a:r>
            <a:r>
              <a:rPr lang="en-ID" sz="1800" dirty="0"/>
              <a:t> </a:t>
            </a:r>
            <a:r>
              <a:rPr lang="en-ID" sz="1800" dirty="0" err="1"/>
              <a:t>penting</a:t>
            </a:r>
            <a:r>
              <a:rPr lang="en-ID" sz="1800" dirty="0"/>
              <a:t>, </a:t>
            </a:r>
            <a:r>
              <a:rPr lang="en-ID" sz="1800" dirty="0" err="1"/>
              <a:t>yaitu</a:t>
            </a:r>
            <a:r>
              <a:rPr lang="en-ID" sz="1800" dirty="0"/>
              <a:t>: </a:t>
            </a:r>
            <a:r>
              <a:rPr lang="en-ID" sz="1800" b="1" dirty="0" err="1"/>
              <a:t>bahwa</a:t>
            </a:r>
            <a:r>
              <a:rPr lang="en-ID" sz="1800" b="1" dirty="0"/>
              <a:t> </a:t>
            </a:r>
            <a:r>
              <a:rPr lang="en-ID" sz="1800" b="1" dirty="0" err="1"/>
              <a:t>penelitian</a:t>
            </a:r>
            <a:r>
              <a:rPr lang="en-ID" sz="1800" b="1" dirty="0"/>
              <a:t> </a:t>
            </a:r>
            <a:r>
              <a:rPr lang="en-ID" sz="1800" b="1" dirty="0" err="1"/>
              <a:t>kuantitatif</a:t>
            </a:r>
            <a:r>
              <a:rPr lang="en-ID" sz="1800" b="1" dirty="0"/>
              <a:t> </a:t>
            </a:r>
            <a:r>
              <a:rPr lang="en-ID" sz="1800" b="1" dirty="0" err="1"/>
              <a:t>menggunakan</a:t>
            </a:r>
            <a:r>
              <a:rPr lang="en-ID" sz="1800" b="1" dirty="0"/>
              <a:t> enumerative induction dan </a:t>
            </a:r>
            <a:r>
              <a:rPr lang="en-ID" sz="1800" b="1" dirty="0" err="1"/>
              <a:t>cenderung</a:t>
            </a:r>
            <a:r>
              <a:rPr lang="en-ID" sz="1800" b="1" dirty="0"/>
              <a:t> </a:t>
            </a:r>
            <a:r>
              <a:rPr lang="en-ID" sz="1800" b="1" dirty="0" err="1"/>
              <a:t>membuat</a:t>
            </a:r>
            <a:r>
              <a:rPr lang="en-ID" sz="1800" b="1" dirty="0"/>
              <a:t> </a:t>
            </a:r>
            <a:r>
              <a:rPr lang="en-ID" sz="1800" b="1" dirty="0" err="1"/>
              <a:t>generalisasi</a:t>
            </a:r>
            <a:r>
              <a:rPr lang="en-ID" sz="1800" b="1" dirty="0"/>
              <a:t> </a:t>
            </a:r>
            <a:r>
              <a:rPr lang="en-ID" sz="1800" dirty="0"/>
              <a:t>(generalization). </a:t>
            </a:r>
          </a:p>
          <a:p>
            <a:pPr marL="360363" indent="-360363" algn="just">
              <a:buFont typeface="Wingdings" panose="05000000000000000000" pitchFamily="2" charset="2"/>
              <a:buChar char="Ø"/>
            </a:pPr>
            <a:r>
              <a:rPr lang="en-ID" sz="1800" dirty="0" err="1"/>
              <a:t>Penekanan</a:t>
            </a:r>
            <a:r>
              <a:rPr lang="en-ID" sz="1800" dirty="0"/>
              <a:t> </a:t>
            </a:r>
            <a:r>
              <a:rPr lang="en-ID" sz="1800" dirty="0" err="1"/>
              <a:t>analisis</a:t>
            </a:r>
            <a:r>
              <a:rPr lang="en-ID" sz="1800" dirty="0"/>
              <a:t> data </a:t>
            </a:r>
            <a:r>
              <a:rPr lang="en-ID" sz="1800" dirty="0" err="1"/>
              <a:t>dari</a:t>
            </a:r>
            <a:r>
              <a:rPr lang="en-ID" sz="1800" dirty="0"/>
              <a:t> </a:t>
            </a:r>
            <a:r>
              <a:rPr lang="en-ID" sz="1800" dirty="0" err="1"/>
              <a:t>pendekatan</a:t>
            </a:r>
            <a:r>
              <a:rPr lang="en-ID" sz="1800" dirty="0"/>
              <a:t> enumerative induction </a:t>
            </a:r>
            <a:r>
              <a:rPr lang="en-ID" sz="1800" dirty="0" err="1"/>
              <a:t>adalah</a:t>
            </a:r>
            <a:r>
              <a:rPr lang="en-ID" sz="1800" dirty="0"/>
              <a:t> </a:t>
            </a:r>
            <a:r>
              <a:rPr lang="en-ID" sz="1800" dirty="0" err="1"/>
              <a:t>perhitungan</a:t>
            </a:r>
            <a:r>
              <a:rPr lang="en-ID" sz="1800" dirty="0"/>
              <a:t> </a:t>
            </a:r>
            <a:r>
              <a:rPr lang="en-ID" sz="1800" dirty="0" err="1"/>
              <a:t>secara</a:t>
            </a:r>
            <a:r>
              <a:rPr lang="en-ID" sz="1800" dirty="0"/>
              <a:t> </a:t>
            </a:r>
            <a:r>
              <a:rPr lang="en-ID" sz="1800" dirty="0" err="1"/>
              <a:t>kuantitatif</a:t>
            </a:r>
            <a:r>
              <a:rPr lang="en-ID" sz="1800" dirty="0"/>
              <a:t>, </a:t>
            </a:r>
            <a:r>
              <a:rPr lang="en-ID" sz="1800" dirty="0" err="1"/>
              <a:t>mulai</a:t>
            </a:r>
            <a:r>
              <a:rPr lang="en-ID" sz="1800" dirty="0"/>
              <a:t> </a:t>
            </a:r>
            <a:r>
              <a:rPr lang="en-ID" sz="1800" dirty="0" err="1"/>
              <a:t>dari</a:t>
            </a:r>
            <a:r>
              <a:rPr lang="en-ID" sz="1800" dirty="0"/>
              <a:t> </a:t>
            </a:r>
            <a:r>
              <a:rPr lang="en-ID" sz="1800" dirty="0" err="1"/>
              <a:t>frekuensi</a:t>
            </a:r>
            <a:r>
              <a:rPr lang="en-ID" sz="1800" dirty="0"/>
              <a:t> </a:t>
            </a:r>
            <a:r>
              <a:rPr lang="en-ID" sz="1800" dirty="0" err="1"/>
              <a:t>sampai</a:t>
            </a:r>
            <a:r>
              <a:rPr lang="en-ID" sz="1800" dirty="0"/>
              <a:t> </a:t>
            </a:r>
            <a:r>
              <a:rPr lang="en-ID" sz="1800" dirty="0" err="1"/>
              <a:t>analisa</a:t>
            </a:r>
            <a:r>
              <a:rPr lang="en-ID" sz="1800" dirty="0"/>
              <a:t> </a:t>
            </a:r>
            <a:r>
              <a:rPr lang="en-ID" sz="1800" dirty="0" err="1"/>
              <a:t>statistik</a:t>
            </a:r>
            <a:r>
              <a:rPr lang="en-ID" sz="1800" dirty="0"/>
              <a:t>. </a:t>
            </a:r>
          </a:p>
          <a:p>
            <a:pPr marL="360363" indent="-360363" algn="just">
              <a:buFont typeface="Wingdings" panose="05000000000000000000" pitchFamily="2" charset="2"/>
              <a:buChar char="Ø"/>
            </a:pPr>
            <a:r>
              <a:rPr lang="en-ID" sz="1800" dirty="0" err="1"/>
              <a:t>Generalisasi</a:t>
            </a:r>
            <a:r>
              <a:rPr lang="en-ID" sz="1800" dirty="0"/>
              <a:t> </a:t>
            </a:r>
            <a:r>
              <a:rPr lang="en-ID" sz="1800" dirty="0" err="1"/>
              <a:t>adalah</a:t>
            </a:r>
            <a:r>
              <a:rPr lang="en-ID" sz="1800" dirty="0"/>
              <a:t> </a:t>
            </a:r>
            <a:r>
              <a:rPr lang="en-ID" sz="1800" dirty="0" err="1"/>
              <a:t>pemberlakuan</a:t>
            </a:r>
            <a:r>
              <a:rPr lang="en-ID" sz="1800" dirty="0"/>
              <a:t> </a:t>
            </a:r>
            <a:r>
              <a:rPr lang="en-ID" sz="1800" dirty="0" err="1"/>
              <a:t>hasil</a:t>
            </a:r>
            <a:r>
              <a:rPr lang="en-ID" sz="1800" dirty="0"/>
              <a:t> </a:t>
            </a:r>
            <a:r>
              <a:rPr lang="en-ID" sz="1800" dirty="0" err="1"/>
              <a:t>temuan</a:t>
            </a:r>
            <a:r>
              <a:rPr lang="en-ID" sz="1800" dirty="0"/>
              <a:t> </a:t>
            </a:r>
            <a:r>
              <a:rPr lang="en-ID" sz="1800" dirty="0" err="1"/>
              <a:t>dari</a:t>
            </a:r>
            <a:r>
              <a:rPr lang="en-ID" sz="1800" dirty="0"/>
              <a:t> </a:t>
            </a:r>
            <a:r>
              <a:rPr lang="en-ID" sz="1800" dirty="0" err="1"/>
              <a:t>sampel</a:t>
            </a:r>
            <a:r>
              <a:rPr lang="en-ID" sz="1800" dirty="0"/>
              <a:t> </a:t>
            </a:r>
            <a:r>
              <a:rPr lang="en-ID" sz="1800" dirty="0" err="1"/>
              <a:t>terhadap</a:t>
            </a:r>
            <a:r>
              <a:rPr lang="en-ID" sz="1800" dirty="0"/>
              <a:t> </a:t>
            </a:r>
            <a:r>
              <a:rPr lang="en-ID" sz="1800" dirty="0" err="1"/>
              <a:t>semua</a:t>
            </a:r>
            <a:r>
              <a:rPr lang="en-ID" sz="1800" dirty="0"/>
              <a:t> </a:t>
            </a:r>
            <a:r>
              <a:rPr lang="en-ID" sz="1800" dirty="0" err="1"/>
              <a:t>populasi</a:t>
            </a:r>
            <a:r>
              <a:rPr lang="en-ID" sz="1800" dirty="0"/>
              <a:t>, </a:t>
            </a:r>
            <a:r>
              <a:rPr lang="en-ID" sz="1800" dirty="0" err="1"/>
              <a:t>tetapi</a:t>
            </a:r>
            <a:r>
              <a:rPr lang="en-ID" sz="1800" dirty="0"/>
              <a:t> </a:t>
            </a:r>
            <a:r>
              <a:rPr lang="en-ID" sz="1800" dirty="0" err="1"/>
              <a:t>karena</a:t>
            </a:r>
            <a:r>
              <a:rPr lang="en-ID" sz="1800" dirty="0"/>
              <a:t> </a:t>
            </a:r>
            <a:r>
              <a:rPr lang="en-ID" sz="1800" dirty="0" err="1"/>
              <a:t>dalam</a:t>
            </a:r>
            <a:r>
              <a:rPr lang="en-ID" sz="1800" dirty="0"/>
              <a:t> </a:t>
            </a:r>
            <a:r>
              <a:rPr lang="en-ID" sz="1800" dirty="0" err="1"/>
              <a:t>paradigma</a:t>
            </a:r>
            <a:r>
              <a:rPr lang="en-ID" sz="1800" dirty="0"/>
              <a:t> </a:t>
            </a:r>
            <a:r>
              <a:rPr lang="en-ID" sz="1800" dirty="0" err="1"/>
              <a:t>kuantitatif</a:t>
            </a:r>
            <a:r>
              <a:rPr lang="en-ID" sz="1800" dirty="0"/>
              <a:t> </a:t>
            </a:r>
            <a:r>
              <a:rPr lang="en-ID" sz="1800" dirty="0" err="1"/>
              <a:t>terdapat</a:t>
            </a:r>
            <a:r>
              <a:rPr lang="en-ID" sz="1800" dirty="0"/>
              <a:t> </a:t>
            </a:r>
            <a:r>
              <a:rPr lang="en-ID" sz="1800" dirty="0" err="1"/>
              <a:t>asumsi</a:t>
            </a:r>
            <a:r>
              <a:rPr lang="en-ID" sz="1800" dirty="0"/>
              <a:t> </a:t>
            </a:r>
            <a:r>
              <a:rPr lang="en-ID" sz="1800" dirty="0" err="1"/>
              <a:t>mengenai</a:t>
            </a:r>
            <a:r>
              <a:rPr lang="en-ID" sz="1800" dirty="0"/>
              <a:t> </a:t>
            </a:r>
            <a:r>
              <a:rPr lang="en-ID" sz="1800" dirty="0" err="1"/>
              <a:t>adanya</a:t>
            </a:r>
            <a:r>
              <a:rPr lang="en-ID" sz="1800" dirty="0"/>
              <a:t> “</a:t>
            </a:r>
            <a:r>
              <a:rPr lang="en-ID" sz="1800" dirty="0" err="1"/>
              <a:t>keserupaan</a:t>
            </a:r>
            <a:r>
              <a:rPr lang="en-ID" sz="1800" dirty="0"/>
              <a:t>” </a:t>
            </a:r>
            <a:r>
              <a:rPr lang="en-ID" sz="1800" dirty="0" err="1"/>
              <a:t>antara</a:t>
            </a:r>
            <a:r>
              <a:rPr lang="en-ID" sz="1800" dirty="0"/>
              <a:t> </a:t>
            </a:r>
            <a:r>
              <a:rPr lang="en-ID" sz="1800" dirty="0" err="1"/>
              <a:t>obyek-obyek</a:t>
            </a:r>
            <a:r>
              <a:rPr lang="en-ID" sz="1800" dirty="0"/>
              <a:t> </a:t>
            </a:r>
            <a:r>
              <a:rPr lang="en-ID" sz="1800" dirty="0" err="1"/>
              <a:t>tertentu</a:t>
            </a:r>
            <a:r>
              <a:rPr lang="en-ID" sz="1800" dirty="0"/>
              <a:t>, </a:t>
            </a:r>
            <a:r>
              <a:rPr lang="en-ID" sz="1800" dirty="0" err="1"/>
              <a:t>maka</a:t>
            </a:r>
            <a:r>
              <a:rPr lang="en-ID" sz="1800" dirty="0"/>
              <a:t> </a:t>
            </a:r>
            <a:r>
              <a:rPr lang="en-ID" sz="1800" dirty="0" err="1"/>
              <a:t>generalisasi</a:t>
            </a:r>
            <a:r>
              <a:rPr lang="en-ID" sz="1800" dirty="0"/>
              <a:t> </a:t>
            </a:r>
            <a:r>
              <a:rPr lang="en-ID" sz="1800" dirty="0" err="1"/>
              <a:t>dapat</a:t>
            </a:r>
            <a:r>
              <a:rPr lang="en-ID" sz="1800" dirty="0"/>
              <a:t> </a:t>
            </a:r>
            <a:r>
              <a:rPr lang="en-ID" sz="1800" dirty="0" err="1"/>
              <a:t>didefinisikan</a:t>
            </a:r>
            <a:r>
              <a:rPr lang="en-ID" sz="1800" dirty="0"/>
              <a:t> </a:t>
            </a:r>
            <a:r>
              <a:rPr lang="en-ID" sz="1800" dirty="0" err="1"/>
              <a:t>sebagai</a:t>
            </a:r>
            <a:r>
              <a:rPr lang="en-ID" sz="1800" dirty="0"/>
              <a:t> </a:t>
            </a:r>
            <a:r>
              <a:rPr lang="en-ID" sz="1800" dirty="0" err="1"/>
              <a:t>universalisasi</a:t>
            </a:r>
            <a:r>
              <a:rPr lang="en-ID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7266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AC999-18BB-442D-A75C-E52A9A87D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Paradigma</a:t>
            </a:r>
            <a:r>
              <a:rPr lang="en-US" b="1" dirty="0"/>
              <a:t> </a:t>
            </a:r>
            <a:r>
              <a:rPr lang="en-US" b="1" dirty="0" err="1"/>
              <a:t>Kualitatif</a:t>
            </a:r>
            <a:r>
              <a:rPr lang="en-US" b="1" dirty="0"/>
              <a:t> </a:t>
            </a:r>
            <a:endParaRPr lang="en-ID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F50D40B-54D3-4187-BF66-80C9A1962A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1402588"/>
              </p:ext>
            </p:extLst>
          </p:nvPr>
        </p:nvGraphicFramePr>
        <p:xfrm>
          <a:off x="692727" y="2103120"/>
          <a:ext cx="10695709" cy="4112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1891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2D83C-D34B-4674-ADCF-5AB4E305C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42109"/>
            <a:ext cx="10058400" cy="5361709"/>
          </a:xfrm>
        </p:spPr>
        <p:txBody>
          <a:bodyPr>
            <a:noAutofit/>
          </a:bodyPr>
          <a:lstStyle/>
          <a:p>
            <a:pPr marL="360363" indent="-360363" algn="just">
              <a:buFont typeface="Wingdings" panose="05000000000000000000" pitchFamily="2" charset="2"/>
              <a:buChar char="Ø"/>
            </a:pPr>
            <a:r>
              <a:rPr lang="en-ID" sz="2100" dirty="0" err="1"/>
              <a:t>Berdasarkan</a:t>
            </a:r>
            <a:r>
              <a:rPr lang="en-ID" sz="2100" dirty="0"/>
              <a:t> </a:t>
            </a:r>
            <a:r>
              <a:rPr lang="en-ID" sz="2100" dirty="0" err="1"/>
              <a:t>dari</a:t>
            </a:r>
            <a:r>
              <a:rPr lang="en-ID" sz="2100" dirty="0"/>
              <a:t> </a:t>
            </a:r>
            <a:r>
              <a:rPr lang="en-ID" sz="2100" dirty="0" err="1"/>
              <a:t>proposisi</a:t>
            </a:r>
            <a:r>
              <a:rPr lang="en-ID" sz="2100" dirty="0"/>
              <a:t> di </a:t>
            </a:r>
            <a:r>
              <a:rPr lang="en-ID" sz="2100" dirty="0" err="1"/>
              <a:t>atas</a:t>
            </a:r>
            <a:r>
              <a:rPr lang="en-ID" sz="2100" dirty="0"/>
              <a:t>, </a:t>
            </a:r>
            <a:r>
              <a:rPr lang="en-ID" sz="2100" dirty="0" err="1"/>
              <a:t>secara</a:t>
            </a:r>
            <a:r>
              <a:rPr lang="en-ID" sz="2100" dirty="0"/>
              <a:t> </a:t>
            </a:r>
            <a:r>
              <a:rPr lang="en-ID" sz="2100" dirty="0" err="1"/>
              <a:t>ontologis</a:t>
            </a:r>
            <a:r>
              <a:rPr lang="en-ID" sz="2100" dirty="0"/>
              <a:t>, </a:t>
            </a:r>
            <a:r>
              <a:rPr lang="en-ID" sz="2100" dirty="0" err="1"/>
              <a:t>paradigma</a:t>
            </a:r>
            <a:r>
              <a:rPr lang="en-ID" sz="2100" dirty="0"/>
              <a:t> </a:t>
            </a:r>
            <a:r>
              <a:rPr lang="en-ID" sz="2100" dirty="0" err="1"/>
              <a:t>kualitatif</a:t>
            </a:r>
            <a:r>
              <a:rPr lang="en-ID" sz="2100" dirty="0"/>
              <a:t> </a:t>
            </a:r>
            <a:r>
              <a:rPr lang="en-ID" sz="2100" dirty="0" err="1"/>
              <a:t>berpandangan</a:t>
            </a:r>
            <a:r>
              <a:rPr lang="en-ID" sz="2100" dirty="0"/>
              <a:t> </a:t>
            </a:r>
            <a:r>
              <a:rPr lang="en-ID" sz="2100" dirty="0" err="1"/>
              <a:t>bahwa</a:t>
            </a:r>
            <a:r>
              <a:rPr lang="en-ID" sz="2100" dirty="0"/>
              <a:t> </a:t>
            </a:r>
            <a:r>
              <a:rPr lang="en-ID" sz="2100" dirty="0" err="1"/>
              <a:t>fenomena</a:t>
            </a:r>
            <a:r>
              <a:rPr lang="en-ID" sz="2100" dirty="0"/>
              <a:t> </a:t>
            </a:r>
            <a:r>
              <a:rPr lang="en-ID" sz="2100" dirty="0" err="1"/>
              <a:t>sosial</a:t>
            </a:r>
            <a:r>
              <a:rPr lang="en-ID" sz="2100" dirty="0"/>
              <a:t>, </a:t>
            </a:r>
            <a:r>
              <a:rPr lang="en-ID" sz="2100" dirty="0" err="1"/>
              <a:t>budaya</a:t>
            </a:r>
            <a:r>
              <a:rPr lang="en-ID" sz="2100" dirty="0"/>
              <a:t> dan </a:t>
            </a:r>
            <a:r>
              <a:rPr lang="en-ID" sz="2100" dirty="0" err="1"/>
              <a:t>tingkah</a:t>
            </a:r>
            <a:r>
              <a:rPr lang="en-ID" sz="2100" dirty="0"/>
              <a:t> </a:t>
            </a:r>
            <a:r>
              <a:rPr lang="en-ID" sz="2100" dirty="0" err="1"/>
              <a:t>laku</a:t>
            </a:r>
            <a:r>
              <a:rPr lang="en-ID" sz="2100" dirty="0"/>
              <a:t> </a:t>
            </a:r>
            <a:r>
              <a:rPr lang="en-ID" sz="2100" dirty="0" err="1"/>
              <a:t>manusia</a:t>
            </a:r>
            <a:r>
              <a:rPr lang="en-ID" sz="2100" dirty="0"/>
              <a:t> </a:t>
            </a:r>
            <a:r>
              <a:rPr lang="en-ID" sz="2100" dirty="0" err="1"/>
              <a:t>tidak</a:t>
            </a:r>
            <a:r>
              <a:rPr lang="en-ID" sz="2100" dirty="0"/>
              <a:t> </a:t>
            </a:r>
            <a:r>
              <a:rPr lang="en-ID" sz="2100" dirty="0" err="1"/>
              <a:t>cukup</a:t>
            </a:r>
            <a:r>
              <a:rPr lang="en-ID" sz="2100" dirty="0"/>
              <a:t> </a:t>
            </a:r>
            <a:r>
              <a:rPr lang="en-ID" sz="2100" dirty="0" err="1"/>
              <a:t>dengan</a:t>
            </a:r>
            <a:r>
              <a:rPr lang="en-ID" sz="2100" dirty="0"/>
              <a:t> </a:t>
            </a:r>
            <a:r>
              <a:rPr lang="en-ID" sz="2100" dirty="0" err="1"/>
              <a:t>merekam</a:t>
            </a:r>
            <a:r>
              <a:rPr lang="en-ID" sz="2100" dirty="0"/>
              <a:t> </a:t>
            </a:r>
            <a:r>
              <a:rPr lang="en-ID" sz="2100" dirty="0" err="1"/>
              <a:t>hal-hal</a:t>
            </a:r>
            <a:r>
              <a:rPr lang="en-ID" sz="2100" dirty="0"/>
              <a:t> yang </a:t>
            </a:r>
            <a:r>
              <a:rPr lang="en-ID" sz="2100" dirty="0" err="1"/>
              <a:t>tampak</a:t>
            </a:r>
            <a:r>
              <a:rPr lang="en-ID" sz="2100" dirty="0"/>
              <a:t> </a:t>
            </a:r>
            <a:r>
              <a:rPr lang="en-ID" sz="2100" dirty="0" err="1"/>
              <a:t>secara</a:t>
            </a:r>
            <a:r>
              <a:rPr lang="en-ID" sz="2100" dirty="0"/>
              <a:t> </a:t>
            </a:r>
            <a:r>
              <a:rPr lang="en-ID" sz="2100" dirty="0" err="1"/>
              <a:t>nyata</a:t>
            </a:r>
            <a:r>
              <a:rPr lang="en-ID" sz="2100" dirty="0"/>
              <a:t>, </a:t>
            </a:r>
            <a:r>
              <a:rPr lang="en-ID" sz="2100" dirty="0" err="1"/>
              <a:t>melainkan</a:t>
            </a:r>
            <a:r>
              <a:rPr lang="en-ID" sz="2100" dirty="0"/>
              <a:t> juga </a:t>
            </a:r>
            <a:r>
              <a:rPr lang="en-ID" sz="2100" dirty="0" err="1"/>
              <a:t>harus</a:t>
            </a:r>
            <a:r>
              <a:rPr lang="en-ID" sz="2100" dirty="0"/>
              <a:t> </a:t>
            </a:r>
            <a:r>
              <a:rPr lang="en-ID" sz="2100" dirty="0" err="1"/>
              <a:t>mencermati</a:t>
            </a:r>
            <a:r>
              <a:rPr lang="en-ID" sz="2100" dirty="0"/>
              <a:t> </a:t>
            </a:r>
            <a:r>
              <a:rPr lang="en-ID" sz="2100" dirty="0" err="1"/>
              <a:t>secara</a:t>
            </a:r>
            <a:r>
              <a:rPr lang="en-ID" sz="2100" dirty="0"/>
              <a:t> </a:t>
            </a:r>
            <a:r>
              <a:rPr lang="en-ID" sz="2100" dirty="0" err="1"/>
              <a:t>keseluruhan</a:t>
            </a:r>
            <a:r>
              <a:rPr lang="en-ID" sz="2100" dirty="0"/>
              <a:t> </a:t>
            </a:r>
            <a:r>
              <a:rPr lang="en-ID" sz="2100" dirty="0" err="1"/>
              <a:t>dalam</a:t>
            </a:r>
            <a:r>
              <a:rPr lang="en-ID" sz="2100" dirty="0"/>
              <a:t> </a:t>
            </a:r>
            <a:r>
              <a:rPr lang="en-ID" sz="2100" dirty="0" err="1"/>
              <a:t>totalitas</a:t>
            </a:r>
            <a:r>
              <a:rPr lang="en-ID" sz="2100" dirty="0"/>
              <a:t> </a:t>
            </a:r>
            <a:r>
              <a:rPr lang="en-ID" sz="2100" dirty="0" err="1"/>
              <a:t>konteksnya</a:t>
            </a:r>
            <a:r>
              <a:rPr lang="en-ID" sz="2100" dirty="0"/>
              <a:t>. </a:t>
            </a:r>
            <a:r>
              <a:rPr lang="en-ID" sz="2100" dirty="0" err="1"/>
              <a:t>Sebab</a:t>
            </a:r>
            <a:r>
              <a:rPr lang="en-ID" sz="2100" dirty="0"/>
              <a:t> </a:t>
            </a:r>
            <a:r>
              <a:rPr lang="en-ID" sz="2100" dirty="0" err="1"/>
              <a:t>perilaku</a:t>
            </a:r>
            <a:r>
              <a:rPr lang="en-ID" sz="2100" dirty="0"/>
              <a:t> (</a:t>
            </a:r>
            <a:r>
              <a:rPr lang="en-ID" sz="2100" dirty="0" err="1"/>
              <a:t>sebagai</a:t>
            </a:r>
            <a:r>
              <a:rPr lang="en-ID" sz="2100" dirty="0"/>
              <a:t> </a:t>
            </a:r>
            <a:r>
              <a:rPr lang="en-ID" sz="2100" dirty="0" err="1"/>
              <a:t>fakta</a:t>
            </a:r>
            <a:r>
              <a:rPr lang="en-ID" sz="2100" dirty="0"/>
              <a:t>) </a:t>
            </a:r>
            <a:r>
              <a:rPr lang="en-ID" sz="2100" dirty="0" err="1"/>
              <a:t>tidak</a:t>
            </a:r>
            <a:r>
              <a:rPr lang="en-ID" sz="2100" dirty="0"/>
              <a:t> </a:t>
            </a:r>
            <a:r>
              <a:rPr lang="en-ID" sz="2100" dirty="0" err="1"/>
              <a:t>dapat</a:t>
            </a:r>
            <a:r>
              <a:rPr lang="en-ID" sz="2100" dirty="0"/>
              <a:t> </a:t>
            </a:r>
            <a:r>
              <a:rPr lang="en-ID" sz="2100" dirty="0" err="1"/>
              <a:t>dilepaskan</a:t>
            </a:r>
            <a:r>
              <a:rPr lang="en-ID" sz="2100" dirty="0"/>
              <a:t> </a:t>
            </a:r>
            <a:r>
              <a:rPr lang="en-ID" sz="2100" dirty="0" err="1"/>
              <a:t>atau</a:t>
            </a:r>
            <a:r>
              <a:rPr lang="en-ID" sz="2100" dirty="0"/>
              <a:t> </a:t>
            </a:r>
            <a:r>
              <a:rPr lang="en-ID" sz="2100" dirty="0" err="1"/>
              <a:t>dipisahkan</a:t>
            </a:r>
            <a:r>
              <a:rPr lang="en-ID" sz="2100" dirty="0"/>
              <a:t> </a:t>
            </a:r>
            <a:r>
              <a:rPr lang="en-ID" sz="2100" dirty="0" err="1"/>
              <a:t>begitu</a:t>
            </a:r>
            <a:r>
              <a:rPr lang="en-ID" sz="2100" dirty="0"/>
              <a:t> </a:t>
            </a:r>
            <a:r>
              <a:rPr lang="en-ID" sz="2100" dirty="0" err="1"/>
              <a:t>saja</a:t>
            </a:r>
            <a:r>
              <a:rPr lang="en-ID" sz="2100" dirty="0"/>
              <a:t> </a:t>
            </a:r>
            <a:r>
              <a:rPr lang="en-ID" sz="2100" dirty="0" err="1"/>
              <a:t>dari</a:t>
            </a:r>
            <a:r>
              <a:rPr lang="en-ID" sz="2100" dirty="0"/>
              <a:t> </a:t>
            </a:r>
            <a:r>
              <a:rPr lang="en-ID" sz="2100" dirty="0" err="1"/>
              <a:t>setiap</a:t>
            </a:r>
            <a:r>
              <a:rPr lang="en-ID" sz="2100" dirty="0"/>
              <a:t> </a:t>
            </a:r>
            <a:r>
              <a:rPr lang="en-ID" sz="2100" dirty="0" err="1"/>
              <a:t>konteks</a:t>
            </a:r>
            <a:r>
              <a:rPr lang="en-ID" sz="2100" dirty="0"/>
              <a:t> yang </a:t>
            </a:r>
            <a:r>
              <a:rPr lang="en-ID" sz="2100" dirty="0" err="1"/>
              <a:t>mempengaruhinya</a:t>
            </a:r>
            <a:r>
              <a:rPr lang="en-ID" sz="2100" dirty="0"/>
              <a:t>. </a:t>
            </a:r>
          </a:p>
          <a:p>
            <a:pPr marL="360363" indent="-360363" algn="just">
              <a:buFont typeface="Wingdings" panose="05000000000000000000" pitchFamily="2" charset="2"/>
              <a:buChar char="Ø"/>
            </a:pPr>
            <a:r>
              <a:rPr lang="en-ID" sz="2100" dirty="0" err="1"/>
              <a:t>Paradigma</a:t>
            </a:r>
            <a:r>
              <a:rPr lang="en-ID" sz="2100" dirty="0"/>
              <a:t> </a:t>
            </a:r>
            <a:r>
              <a:rPr lang="en-ID" sz="2100" dirty="0" err="1"/>
              <a:t>kualitatif</a:t>
            </a:r>
            <a:r>
              <a:rPr lang="en-ID" sz="2100" dirty="0"/>
              <a:t> </a:t>
            </a:r>
            <a:r>
              <a:rPr lang="en-ID" sz="2100" dirty="0" err="1"/>
              <a:t>meyakini</a:t>
            </a:r>
            <a:r>
              <a:rPr lang="en-ID" sz="2100" dirty="0"/>
              <a:t> </a:t>
            </a:r>
            <a:r>
              <a:rPr lang="en-ID" sz="2100" dirty="0" err="1"/>
              <a:t>bahwa</a:t>
            </a:r>
            <a:r>
              <a:rPr lang="en-ID" sz="2100" dirty="0"/>
              <a:t> di </a:t>
            </a:r>
            <a:r>
              <a:rPr lang="en-ID" sz="2100" dirty="0" err="1"/>
              <a:t>dalam</a:t>
            </a:r>
            <a:r>
              <a:rPr lang="en-ID" sz="2100" dirty="0"/>
              <a:t> </a:t>
            </a:r>
            <a:r>
              <a:rPr lang="en-ID" sz="2100" dirty="0" err="1"/>
              <a:t>masyarakat</a:t>
            </a:r>
            <a:r>
              <a:rPr lang="en-ID" sz="2100" dirty="0"/>
              <a:t> </a:t>
            </a:r>
            <a:r>
              <a:rPr lang="en-ID" sz="2100" dirty="0" err="1"/>
              <a:t>terdapat</a:t>
            </a:r>
            <a:r>
              <a:rPr lang="en-ID" sz="2100" dirty="0"/>
              <a:t> </a:t>
            </a:r>
            <a:r>
              <a:rPr lang="en-ID" sz="2100" dirty="0" err="1"/>
              <a:t>keteraturan</a:t>
            </a:r>
            <a:r>
              <a:rPr lang="en-ID" sz="2100" dirty="0"/>
              <a:t>. </a:t>
            </a:r>
            <a:r>
              <a:rPr lang="en-ID" sz="2100" dirty="0" err="1"/>
              <a:t>Keteraturan</a:t>
            </a:r>
            <a:r>
              <a:rPr lang="en-ID" sz="2100" dirty="0"/>
              <a:t> </a:t>
            </a:r>
            <a:r>
              <a:rPr lang="en-ID" sz="2100" dirty="0" err="1"/>
              <a:t>itu</a:t>
            </a:r>
            <a:r>
              <a:rPr lang="en-ID" sz="2100" dirty="0"/>
              <a:t> </a:t>
            </a:r>
            <a:r>
              <a:rPr lang="en-ID" sz="2100" dirty="0" err="1"/>
              <a:t>terbentuk</a:t>
            </a:r>
            <a:r>
              <a:rPr lang="en-ID" sz="2100" dirty="0"/>
              <a:t> </a:t>
            </a:r>
            <a:r>
              <a:rPr lang="en-ID" sz="2100" dirty="0" err="1"/>
              <a:t>secara</a:t>
            </a:r>
            <a:r>
              <a:rPr lang="en-ID" sz="2100" dirty="0"/>
              <a:t> natural, </a:t>
            </a:r>
            <a:r>
              <a:rPr lang="en-ID" sz="2100" dirty="0" err="1"/>
              <a:t>karena</a:t>
            </a:r>
            <a:r>
              <a:rPr lang="en-ID" sz="2100" dirty="0"/>
              <a:t> </a:t>
            </a:r>
            <a:r>
              <a:rPr lang="en-ID" sz="2100" dirty="0" err="1"/>
              <a:t>itu</a:t>
            </a:r>
            <a:r>
              <a:rPr lang="en-ID" sz="2100" dirty="0"/>
              <a:t> </a:t>
            </a:r>
            <a:r>
              <a:rPr lang="en-ID" sz="2100" dirty="0" err="1"/>
              <a:t>tugas</a:t>
            </a:r>
            <a:r>
              <a:rPr lang="en-ID" sz="2100" dirty="0"/>
              <a:t> </a:t>
            </a:r>
            <a:r>
              <a:rPr lang="en-ID" sz="2100" dirty="0" err="1"/>
              <a:t>peneliti</a:t>
            </a:r>
            <a:r>
              <a:rPr lang="en-ID" sz="2100" dirty="0"/>
              <a:t> </a:t>
            </a:r>
            <a:r>
              <a:rPr lang="en-ID" sz="2100" dirty="0" err="1"/>
              <a:t>adalah</a:t>
            </a:r>
            <a:r>
              <a:rPr lang="en-ID" sz="2100" dirty="0"/>
              <a:t> </a:t>
            </a:r>
            <a:r>
              <a:rPr lang="en-ID" sz="2100" dirty="0" err="1"/>
              <a:t>menemukan</a:t>
            </a:r>
            <a:r>
              <a:rPr lang="en-ID" sz="2100" dirty="0"/>
              <a:t> </a:t>
            </a:r>
            <a:r>
              <a:rPr lang="en-ID" sz="2100" dirty="0" err="1"/>
              <a:t>keteraturan</a:t>
            </a:r>
            <a:r>
              <a:rPr lang="en-ID" sz="2100" dirty="0"/>
              <a:t> </a:t>
            </a:r>
            <a:r>
              <a:rPr lang="en-ID" sz="2100" dirty="0" err="1"/>
              <a:t>itu</a:t>
            </a:r>
            <a:r>
              <a:rPr lang="en-ID" sz="2100" dirty="0"/>
              <a:t>, </a:t>
            </a:r>
            <a:r>
              <a:rPr lang="en-ID" sz="2100" dirty="0" err="1"/>
              <a:t>bukan</a:t>
            </a:r>
            <a:r>
              <a:rPr lang="en-ID" sz="2100" dirty="0"/>
              <a:t> </a:t>
            </a:r>
            <a:r>
              <a:rPr lang="en-ID" sz="2100" dirty="0" err="1"/>
              <a:t>menciptakan</a:t>
            </a:r>
            <a:r>
              <a:rPr lang="en-ID" sz="2100" dirty="0"/>
              <a:t> </a:t>
            </a:r>
            <a:r>
              <a:rPr lang="en-ID" sz="2100" dirty="0" err="1"/>
              <a:t>atau</a:t>
            </a:r>
            <a:r>
              <a:rPr lang="en-ID" sz="2100" dirty="0"/>
              <a:t> </a:t>
            </a:r>
            <a:r>
              <a:rPr lang="en-ID" sz="2100" dirty="0" err="1"/>
              <a:t>membuat</a:t>
            </a:r>
            <a:r>
              <a:rPr lang="en-ID" sz="2100" dirty="0"/>
              <a:t> </a:t>
            </a:r>
            <a:r>
              <a:rPr lang="en-ID" sz="2100" dirty="0" err="1"/>
              <a:t>sendiri</a:t>
            </a:r>
            <a:r>
              <a:rPr lang="en-ID" sz="2100" dirty="0"/>
              <a:t> </a:t>
            </a:r>
            <a:r>
              <a:rPr lang="en-ID" sz="2100" dirty="0" err="1"/>
              <a:t>batasan-batasannya</a:t>
            </a:r>
            <a:r>
              <a:rPr lang="en-ID" sz="2100" dirty="0"/>
              <a:t> </a:t>
            </a:r>
            <a:r>
              <a:rPr lang="en-ID" sz="2100" dirty="0" err="1"/>
              <a:t>berdasarkan</a:t>
            </a:r>
            <a:r>
              <a:rPr lang="en-ID" sz="2100" dirty="0"/>
              <a:t> </a:t>
            </a:r>
            <a:r>
              <a:rPr lang="en-ID" sz="2100" dirty="0" err="1"/>
              <a:t>teori</a:t>
            </a:r>
            <a:r>
              <a:rPr lang="en-ID" sz="2100" dirty="0"/>
              <a:t> yang </a:t>
            </a:r>
            <a:r>
              <a:rPr lang="en-ID" sz="2100" dirty="0" err="1"/>
              <a:t>ada</a:t>
            </a:r>
            <a:r>
              <a:rPr lang="en-ID" sz="2100" dirty="0"/>
              <a:t>. </a:t>
            </a:r>
          </a:p>
          <a:p>
            <a:pPr marL="360363" indent="-360363" algn="just">
              <a:buFont typeface="Wingdings" panose="05000000000000000000" pitchFamily="2" charset="2"/>
              <a:buChar char="Ø"/>
            </a:pPr>
            <a:r>
              <a:rPr lang="en-ID" sz="2100" dirty="0"/>
              <a:t>Atas </a:t>
            </a:r>
            <a:r>
              <a:rPr lang="en-ID" sz="2100" dirty="0" err="1"/>
              <a:t>dasar</a:t>
            </a:r>
            <a:r>
              <a:rPr lang="en-ID" sz="2100" dirty="0"/>
              <a:t> </a:t>
            </a:r>
            <a:r>
              <a:rPr lang="en-ID" sz="2100" dirty="0" err="1"/>
              <a:t>itu</a:t>
            </a:r>
            <a:r>
              <a:rPr lang="en-ID" sz="2100" dirty="0"/>
              <a:t>, pada </a:t>
            </a:r>
            <a:r>
              <a:rPr lang="en-ID" sz="2100" dirty="0" err="1"/>
              <a:t>hakikatnya</a:t>
            </a:r>
            <a:r>
              <a:rPr lang="en-ID" sz="2100" dirty="0"/>
              <a:t> </a:t>
            </a:r>
            <a:r>
              <a:rPr lang="en-ID" sz="2100" dirty="0" err="1"/>
              <a:t>penelitian</a:t>
            </a:r>
            <a:r>
              <a:rPr lang="en-ID" sz="2100" dirty="0"/>
              <a:t> </a:t>
            </a:r>
            <a:r>
              <a:rPr lang="en-ID" sz="2100" dirty="0" err="1"/>
              <a:t>kualitatif</a:t>
            </a:r>
            <a:r>
              <a:rPr lang="en-ID" sz="2100" dirty="0"/>
              <a:t> </a:t>
            </a:r>
            <a:r>
              <a:rPr lang="en-ID" sz="2100" dirty="0" err="1"/>
              <a:t>adalah</a:t>
            </a:r>
            <a:r>
              <a:rPr lang="en-ID" sz="2100" dirty="0"/>
              <a:t> </a:t>
            </a:r>
            <a:r>
              <a:rPr lang="en-ID" sz="2100" dirty="0" err="1"/>
              <a:t>satu</a:t>
            </a:r>
            <a:r>
              <a:rPr lang="en-ID" sz="2100" dirty="0"/>
              <a:t> </a:t>
            </a:r>
            <a:r>
              <a:rPr lang="en-ID" sz="2100" dirty="0" err="1"/>
              <a:t>kegiatan</a:t>
            </a:r>
            <a:r>
              <a:rPr lang="en-ID" sz="2100" dirty="0"/>
              <a:t> </a:t>
            </a:r>
            <a:r>
              <a:rPr lang="en-ID" sz="2100" dirty="0" err="1"/>
              <a:t>sistematis</a:t>
            </a:r>
            <a:r>
              <a:rPr lang="en-ID" sz="2100" dirty="0"/>
              <a:t> </a:t>
            </a:r>
            <a:r>
              <a:rPr lang="en-ID" sz="2100" dirty="0" err="1"/>
              <a:t>untuk</a:t>
            </a:r>
            <a:r>
              <a:rPr lang="en-ID" sz="2100" dirty="0"/>
              <a:t> </a:t>
            </a:r>
            <a:r>
              <a:rPr lang="en-ID" sz="2100" dirty="0" err="1"/>
              <a:t>menemukan</a:t>
            </a:r>
            <a:r>
              <a:rPr lang="en-ID" sz="2100" dirty="0"/>
              <a:t> </a:t>
            </a:r>
            <a:r>
              <a:rPr lang="en-ID" sz="2100" dirty="0" err="1"/>
              <a:t>teori</a:t>
            </a:r>
            <a:r>
              <a:rPr lang="en-ID" sz="2100" dirty="0"/>
              <a:t>, </a:t>
            </a:r>
            <a:r>
              <a:rPr lang="en-ID" sz="2100" dirty="0" err="1"/>
              <a:t>bukan</a:t>
            </a:r>
            <a:r>
              <a:rPr lang="en-ID" sz="2100" dirty="0"/>
              <a:t> </a:t>
            </a:r>
            <a:r>
              <a:rPr lang="en-ID" sz="2100" dirty="0" err="1"/>
              <a:t>untuk</a:t>
            </a:r>
            <a:r>
              <a:rPr lang="en-ID" sz="2100" dirty="0"/>
              <a:t> </a:t>
            </a:r>
            <a:r>
              <a:rPr lang="en-ID" sz="2100" dirty="0" err="1"/>
              <a:t>menguji</a:t>
            </a:r>
            <a:r>
              <a:rPr lang="en-ID" sz="2100" dirty="0"/>
              <a:t> </a:t>
            </a:r>
            <a:r>
              <a:rPr lang="en-ID" sz="2100" dirty="0" err="1"/>
              <a:t>teori</a:t>
            </a:r>
            <a:r>
              <a:rPr lang="en-ID" sz="2100" dirty="0"/>
              <a:t> </a:t>
            </a:r>
            <a:r>
              <a:rPr lang="en-ID" sz="2100" dirty="0" err="1"/>
              <a:t>atau</a:t>
            </a:r>
            <a:r>
              <a:rPr lang="en-ID" sz="2100" dirty="0"/>
              <a:t> </a:t>
            </a:r>
            <a:r>
              <a:rPr lang="en-ID" sz="2100" dirty="0" err="1"/>
              <a:t>hipotesis</a:t>
            </a:r>
            <a:r>
              <a:rPr lang="en-ID" sz="21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6201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5FB0D-5F82-479A-AF14-40A6AE7D1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Paradigma</a:t>
            </a:r>
            <a:r>
              <a:rPr lang="en-US" b="1" dirty="0"/>
              <a:t> Mix Methods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A862F-0E6D-4F13-BB7E-4DC5DFF8C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210800" cy="3849624"/>
          </a:xfrm>
        </p:spPr>
        <p:txBody>
          <a:bodyPr>
            <a:noAutofit/>
          </a:bodyPr>
          <a:lstStyle/>
          <a:p>
            <a:pPr algn="just"/>
            <a:r>
              <a:rPr lang="en-ID" sz="1600" dirty="0"/>
              <a:t>Proses </a:t>
            </a:r>
            <a:r>
              <a:rPr lang="en-ID" sz="1600" dirty="0" err="1"/>
              <a:t>perpaduan</a:t>
            </a:r>
            <a:r>
              <a:rPr lang="en-ID" sz="1600" dirty="0"/>
              <a:t> </a:t>
            </a:r>
            <a:r>
              <a:rPr lang="en-ID" sz="1600" dirty="0" err="1"/>
              <a:t>itu</a:t>
            </a:r>
            <a:r>
              <a:rPr lang="en-ID" sz="1600" dirty="0"/>
              <a:t> </a:t>
            </a:r>
            <a:r>
              <a:rPr lang="en-ID" sz="1600" dirty="0" err="1"/>
              <a:t>sendiri</a:t>
            </a:r>
            <a:r>
              <a:rPr lang="en-ID" sz="1600" dirty="0"/>
              <a:t> </a:t>
            </a:r>
            <a:r>
              <a:rPr lang="en-ID" sz="1600" dirty="0" err="1"/>
              <a:t>harus</a:t>
            </a:r>
            <a:r>
              <a:rPr lang="en-ID" sz="1600" dirty="0"/>
              <a:t> </a:t>
            </a:r>
            <a:r>
              <a:rPr lang="en-ID" sz="1600" dirty="0" err="1"/>
              <a:t>dimaklumi</a:t>
            </a:r>
            <a:r>
              <a:rPr lang="en-ID" sz="1600" dirty="0"/>
              <a:t>, </a:t>
            </a:r>
            <a:r>
              <a:rPr lang="en-ID" sz="1600" dirty="0" err="1"/>
              <a:t>tidak</a:t>
            </a:r>
            <a:r>
              <a:rPr lang="en-ID" sz="1600" dirty="0"/>
              <a:t> </a:t>
            </a:r>
            <a:r>
              <a:rPr lang="en-ID" sz="1600" dirty="0" err="1"/>
              <a:t>saja</a:t>
            </a:r>
            <a:r>
              <a:rPr lang="en-ID" sz="1600" dirty="0"/>
              <a:t> </a:t>
            </a:r>
            <a:r>
              <a:rPr lang="en-ID" sz="1600" dirty="0" err="1"/>
              <a:t>karena</a:t>
            </a:r>
            <a:r>
              <a:rPr lang="en-ID" sz="1600" dirty="0"/>
              <a:t> Strauss dan Glaser </a:t>
            </a:r>
            <a:r>
              <a:rPr lang="en-ID" sz="1600" dirty="0" err="1"/>
              <a:t>sebagai</a:t>
            </a:r>
            <a:r>
              <a:rPr lang="en-ID" sz="1600" dirty="0"/>
              <a:t> </a:t>
            </a:r>
            <a:r>
              <a:rPr lang="en-ID" sz="1600" dirty="0" err="1"/>
              <a:t>dua</a:t>
            </a:r>
            <a:r>
              <a:rPr lang="en-ID" sz="1600" dirty="0"/>
              <a:t> </a:t>
            </a:r>
            <a:r>
              <a:rPr lang="en-ID" sz="1600" dirty="0" err="1"/>
              <a:t>tokoh</a:t>
            </a:r>
            <a:r>
              <a:rPr lang="en-ID" sz="1600" dirty="0"/>
              <a:t> </a:t>
            </a:r>
            <a:r>
              <a:rPr lang="en-ID" sz="1600" dirty="0" err="1"/>
              <a:t>penggagas</a:t>
            </a:r>
            <a:r>
              <a:rPr lang="en-ID" sz="1600" dirty="0"/>
              <a:t> </a:t>
            </a:r>
            <a:r>
              <a:rPr lang="en-ID" sz="1600" dirty="0" err="1"/>
              <a:t>metode</a:t>
            </a:r>
            <a:r>
              <a:rPr lang="en-ID" sz="1600" dirty="0"/>
              <a:t> </a:t>
            </a:r>
            <a:r>
              <a:rPr lang="en-ID" sz="1600" dirty="0" err="1"/>
              <a:t>ini</a:t>
            </a:r>
            <a:r>
              <a:rPr lang="en-ID" sz="1600" dirty="0"/>
              <a:t> yang </a:t>
            </a:r>
            <a:r>
              <a:rPr lang="en-ID" sz="1600" dirty="0" err="1"/>
              <a:t>memiliki</a:t>
            </a:r>
            <a:r>
              <a:rPr lang="en-ID" sz="1600" dirty="0"/>
              <a:t> </a:t>
            </a:r>
            <a:r>
              <a:rPr lang="en-ID" sz="1600" dirty="0" err="1"/>
              <a:t>latar</a:t>
            </a:r>
            <a:r>
              <a:rPr lang="en-ID" sz="1600" dirty="0"/>
              <a:t> </a:t>
            </a:r>
            <a:r>
              <a:rPr lang="en-ID" sz="1600" dirty="0" err="1"/>
              <a:t>pemikiran</a:t>
            </a:r>
            <a:r>
              <a:rPr lang="en-ID" sz="1600" dirty="0"/>
              <a:t> yang </a:t>
            </a:r>
            <a:r>
              <a:rPr lang="en-ID" sz="1600" dirty="0" err="1"/>
              <a:t>berbeda</a:t>
            </a:r>
            <a:r>
              <a:rPr lang="en-ID" sz="1600" dirty="0"/>
              <a:t> (</a:t>
            </a:r>
            <a:r>
              <a:rPr lang="en-ID" sz="1600" dirty="0" err="1"/>
              <a:t>kualitatif</a:t>
            </a:r>
            <a:r>
              <a:rPr lang="en-ID" sz="1600" dirty="0"/>
              <a:t> dan </a:t>
            </a:r>
            <a:r>
              <a:rPr lang="en-ID" sz="1600" dirty="0" err="1"/>
              <a:t>kuantitatif</a:t>
            </a:r>
            <a:r>
              <a:rPr lang="en-ID" sz="1600" dirty="0"/>
              <a:t>), </a:t>
            </a:r>
            <a:r>
              <a:rPr lang="en-ID" sz="1600" dirty="0" err="1"/>
              <a:t>melainkan</a:t>
            </a:r>
            <a:r>
              <a:rPr lang="en-ID" sz="1600" dirty="0"/>
              <a:t> juga </a:t>
            </a:r>
            <a:r>
              <a:rPr lang="en-ID" sz="1600" dirty="0" err="1"/>
              <a:t>karena</a:t>
            </a:r>
            <a:r>
              <a:rPr lang="en-ID" sz="1600" dirty="0"/>
              <a:t> </a:t>
            </a:r>
            <a:r>
              <a:rPr lang="en-ID" sz="1600" dirty="0" err="1"/>
              <a:t>tuntutan</a:t>
            </a:r>
            <a:r>
              <a:rPr lang="en-ID" sz="1600" dirty="0"/>
              <a:t> </a:t>
            </a:r>
            <a:r>
              <a:rPr lang="en-ID" sz="1600" dirty="0" err="1"/>
              <a:t>perkembangan</a:t>
            </a:r>
            <a:r>
              <a:rPr lang="en-ID" sz="1600" dirty="0"/>
              <a:t> </a:t>
            </a:r>
            <a:r>
              <a:rPr lang="en-ID" sz="1600" dirty="0" err="1"/>
              <a:t>metode</a:t>
            </a:r>
            <a:r>
              <a:rPr lang="en-ID" sz="1600" dirty="0"/>
              <a:t> </a:t>
            </a:r>
            <a:r>
              <a:rPr lang="en-ID" sz="1600" dirty="0" err="1"/>
              <a:t>keilmuan</a:t>
            </a:r>
            <a:r>
              <a:rPr lang="en-ID" sz="1600" dirty="0"/>
              <a:t> yang </a:t>
            </a:r>
            <a:r>
              <a:rPr lang="en-ID" sz="1600" dirty="0" err="1"/>
              <a:t>terus</a:t>
            </a:r>
            <a:r>
              <a:rPr lang="en-ID" sz="1600" dirty="0"/>
              <a:t> </a:t>
            </a:r>
            <a:r>
              <a:rPr lang="en-ID" sz="1600" dirty="0" err="1"/>
              <a:t>berkembang</a:t>
            </a:r>
            <a:r>
              <a:rPr lang="en-ID" sz="1600" dirty="0"/>
              <a:t>. </a:t>
            </a:r>
          </a:p>
          <a:p>
            <a:pPr algn="just"/>
            <a:r>
              <a:rPr lang="en-ID" sz="1600" dirty="0"/>
              <a:t>Mau </a:t>
            </a:r>
            <a:r>
              <a:rPr lang="en-ID" sz="1600" dirty="0" err="1"/>
              <a:t>tak</a:t>
            </a:r>
            <a:r>
              <a:rPr lang="en-ID" sz="1600" dirty="0"/>
              <a:t> </a:t>
            </a:r>
            <a:r>
              <a:rPr lang="en-ID" sz="1600" dirty="0" err="1"/>
              <a:t>mau</a:t>
            </a:r>
            <a:r>
              <a:rPr lang="en-ID" sz="1600" dirty="0"/>
              <a:t>, </a:t>
            </a:r>
            <a:r>
              <a:rPr lang="en-ID" sz="1600" dirty="0" err="1"/>
              <a:t>metode</a:t>
            </a:r>
            <a:r>
              <a:rPr lang="en-ID" sz="1600" dirty="0"/>
              <a:t> </a:t>
            </a:r>
            <a:r>
              <a:rPr lang="en-ID" sz="1600" dirty="0" err="1"/>
              <a:t>kualitatif</a:t>
            </a:r>
            <a:r>
              <a:rPr lang="en-ID" sz="1600" dirty="0"/>
              <a:t> </a:t>
            </a:r>
            <a:r>
              <a:rPr lang="en-ID" sz="1600" dirty="0" err="1"/>
              <a:t>harus</a:t>
            </a:r>
            <a:r>
              <a:rPr lang="en-ID" sz="1600" dirty="0"/>
              <a:t> </a:t>
            </a:r>
            <a:r>
              <a:rPr lang="en-ID" sz="1600" dirty="0" err="1"/>
              <a:t>menata</a:t>
            </a:r>
            <a:r>
              <a:rPr lang="en-ID" sz="1600" dirty="0"/>
              <a:t> </a:t>
            </a:r>
            <a:r>
              <a:rPr lang="en-ID" sz="1600" dirty="0" err="1"/>
              <a:t>prosedur</a:t>
            </a:r>
            <a:r>
              <a:rPr lang="en-ID" sz="1600" dirty="0"/>
              <a:t> dan </a:t>
            </a:r>
            <a:r>
              <a:rPr lang="en-ID" sz="1600" dirty="0" err="1"/>
              <a:t>teknik-teknik</a:t>
            </a:r>
            <a:r>
              <a:rPr lang="en-ID" sz="1600" dirty="0"/>
              <a:t> </a:t>
            </a:r>
            <a:r>
              <a:rPr lang="en-ID" sz="1600" dirty="0" err="1"/>
              <a:t>penelitiannya</a:t>
            </a:r>
            <a:r>
              <a:rPr lang="en-ID" sz="1600" dirty="0"/>
              <a:t> agar </a:t>
            </a:r>
            <a:r>
              <a:rPr lang="en-ID" sz="1600" dirty="0" err="1"/>
              <a:t>semakin</a:t>
            </a:r>
            <a:r>
              <a:rPr lang="en-ID" sz="1600" dirty="0"/>
              <a:t> </a:t>
            </a:r>
            <a:r>
              <a:rPr lang="en-ID" sz="1600" dirty="0" err="1"/>
              <a:t>dipercaya</a:t>
            </a:r>
            <a:r>
              <a:rPr lang="en-ID" sz="1600" dirty="0"/>
              <a:t> </a:t>
            </a:r>
            <a:r>
              <a:rPr lang="en-ID" sz="1600" dirty="0" err="1"/>
              <a:t>sebagai</a:t>
            </a:r>
            <a:r>
              <a:rPr lang="en-ID" sz="1600" dirty="0"/>
              <a:t> </a:t>
            </a:r>
            <a:r>
              <a:rPr lang="en-ID" sz="1600" dirty="0" err="1"/>
              <a:t>metode</a:t>
            </a:r>
            <a:r>
              <a:rPr lang="en-ID" sz="1600" dirty="0"/>
              <a:t> yang </a:t>
            </a:r>
            <a:r>
              <a:rPr lang="en-ID" sz="1600" dirty="0" err="1"/>
              <a:t>dapat</a:t>
            </a:r>
            <a:r>
              <a:rPr lang="en-ID" sz="1600" dirty="0"/>
              <a:t> </a:t>
            </a:r>
            <a:r>
              <a:rPr lang="en-ID" sz="1600" dirty="0" err="1"/>
              <a:t>diandalkan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pengembangan</a:t>
            </a:r>
            <a:r>
              <a:rPr lang="en-ID" sz="1600" dirty="0"/>
              <a:t> </a:t>
            </a:r>
            <a:r>
              <a:rPr lang="en-ID" sz="1600" dirty="0" err="1"/>
              <a:t>ilmu</a:t>
            </a:r>
            <a:r>
              <a:rPr lang="en-ID" sz="1600" dirty="0"/>
              <a:t> </a:t>
            </a:r>
            <a:r>
              <a:rPr lang="en-ID" sz="1600" dirty="0" err="1"/>
              <a:t>pengetahuan</a:t>
            </a:r>
            <a:r>
              <a:rPr lang="en-ID" sz="1600" dirty="0"/>
              <a:t>. </a:t>
            </a:r>
          </a:p>
          <a:p>
            <a:pPr algn="just"/>
            <a:r>
              <a:rPr lang="en-ID" sz="1600" dirty="0" err="1"/>
              <a:t>Perbedaan</a:t>
            </a:r>
            <a:r>
              <a:rPr lang="en-ID" sz="1600" dirty="0"/>
              <a:t> </a:t>
            </a:r>
            <a:r>
              <a:rPr lang="en-ID" sz="1600" dirty="0" err="1"/>
              <a:t>antara</a:t>
            </a:r>
            <a:r>
              <a:rPr lang="en-ID" sz="1600" dirty="0"/>
              <a:t> </a:t>
            </a:r>
            <a:r>
              <a:rPr lang="en-ID" sz="1600" dirty="0" err="1"/>
              <a:t>kualitatif</a:t>
            </a:r>
            <a:r>
              <a:rPr lang="en-ID" sz="1600" dirty="0"/>
              <a:t> dan </a:t>
            </a:r>
            <a:r>
              <a:rPr lang="en-ID" sz="1600" dirty="0" err="1"/>
              <a:t>kuantitatif</a:t>
            </a:r>
            <a:r>
              <a:rPr lang="en-ID" sz="1600" dirty="0"/>
              <a:t> </a:t>
            </a:r>
            <a:r>
              <a:rPr lang="en-ID" sz="1600" dirty="0" err="1"/>
              <a:t>sebagai</a:t>
            </a:r>
            <a:r>
              <a:rPr lang="en-ID" sz="1600" dirty="0"/>
              <a:t> </a:t>
            </a:r>
            <a:r>
              <a:rPr lang="en-ID" sz="1600" dirty="0" err="1"/>
              <a:t>paradigma</a:t>
            </a:r>
            <a:r>
              <a:rPr lang="en-ID" sz="1600" dirty="0"/>
              <a:t>/ </a:t>
            </a:r>
            <a:r>
              <a:rPr lang="en-ID" sz="1600" dirty="0" err="1"/>
              <a:t>metode</a:t>
            </a:r>
            <a:r>
              <a:rPr lang="en-ID" sz="1600" dirty="0"/>
              <a:t> dan </a:t>
            </a:r>
            <a:r>
              <a:rPr lang="en-ID" sz="1600" dirty="0" err="1"/>
              <a:t>kualitatif</a:t>
            </a:r>
            <a:r>
              <a:rPr lang="en-ID" sz="1600" dirty="0"/>
              <a:t> dan </a:t>
            </a:r>
            <a:r>
              <a:rPr lang="en-ID" sz="1600" dirty="0" err="1"/>
              <a:t>kuantitatif</a:t>
            </a:r>
            <a:r>
              <a:rPr lang="en-ID" sz="1600" dirty="0"/>
              <a:t> </a:t>
            </a:r>
            <a:r>
              <a:rPr lang="en-ID" sz="1600" dirty="0" err="1"/>
              <a:t>sebagai</a:t>
            </a:r>
            <a:r>
              <a:rPr lang="en-ID" sz="1600" dirty="0"/>
              <a:t> </a:t>
            </a:r>
            <a:r>
              <a:rPr lang="en-ID" sz="1600" dirty="0" err="1"/>
              <a:t>sifat</a:t>
            </a:r>
            <a:r>
              <a:rPr lang="en-ID" sz="1600" dirty="0"/>
              <a:t> data. </a:t>
            </a:r>
          </a:p>
          <a:p>
            <a:pPr algn="just"/>
            <a:r>
              <a:rPr lang="en-ID" sz="1600" dirty="0" err="1"/>
              <a:t>Paradigma</a:t>
            </a:r>
            <a:r>
              <a:rPr lang="en-ID" sz="1600" dirty="0"/>
              <a:t> </a:t>
            </a:r>
            <a:r>
              <a:rPr lang="en-ID" sz="1600" dirty="0" err="1"/>
              <a:t>adalah</a:t>
            </a:r>
            <a:r>
              <a:rPr lang="en-ID" sz="1600" dirty="0"/>
              <a:t> </a:t>
            </a:r>
            <a:r>
              <a:rPr lang="en-ID" sz="1600" dirty="0" err="1"/>
              <a:t>cara</a:t>
            </a:r>
            <a:r>
              <a:rPr lang="en-ID" sz="1600" dirty="0"/>
              <a:t> </a:t>
            </a:r>
            <a:r>
              <a:rPr lang="en-ID" sz="1600" dirty="0" err="1"/>
              <a:t>pandang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pendekatan</a:t>
            </a:r>
            <a:r>
              <a:rPr lang="en-ID" sz="1600" dirty="0"/>
              <a:t> </a:t>
            </a:r>
            <a:r>
              <a:rPr lang="en-ID" sz="1600" dirty="0" err="1"/>
              <a:t>terhadap</a:t>
            </a:r>
            <a:r>
              <a:rPr lang="en-ID" sz="1600" dirty="0"/>
              <a:t> </a:t>
            </a:r>
            <a:r>
              <a:rPr lang="en-ID" sz="1600" dirty="0" err="1"/>
              <a:t>obyek</a:t>
            </a:r>
            <a:r>
              <a:rPr lang="en-ID" sz="1600" dirty="0"/>
              <a:t> (</a:t>
            </a:r>
            <a:r>
              <a:rPr lang="en-ID" sz="1600" dirty="0" err="1"/>
              <a:t>subyek</a:t>
            </a:r>
            <a:r>
              <a:rPr lang="en-ID" sz="1600" dirty="0"/>
              <a:t>), </a:t>
            </a:r>
            <a:r>
              <a:rPr lang="en-ID" sz="1600" dirty="0" err="1"/>
              <a:t>sedangkan</a:t>
            </a:r>
            <a:r>
              <a:rPr lang="en-ID" sz="1600" dirty="0"/>
              <a:t> data </a:t>
            </a:r>
            <a:r>
              <a:rPr lang="en-ID" sz="1600" dirty="0" err="1"/>
              <a:t>apa</a:t>
            </a:r>
            <a:r>
              <a:rPr lang="en-ID" sz="1600" dirty="0"/>
              <a:t> yang </a:t>
            </a:r>
            <a:r>
              <a:rPr lang="en-ID" sz="1600" dirty="0" err="1"/>
              <a:t>dihasilkan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</a:t>
            </a:r>
            <a:r>
              <a:rPr lang="en-ID" sz="1600" dirty="0" err="1"/>
              <a:t>cara</a:t>
            </a:r>
            <a:r>
              <a:rPr lang="en-ID" sz="1600" dirty="0"/>
              <a:t> </a:t>
            </a:r>
            <a:r>
              <a:rPr lang="en-ID" sz="1600" dirty="0" err="1"/>
              <a:t>pandang</a:t>
            </a:r>
            <a:r>
              <a:rPr lang="en-ID" sz="1600" dirty="0"/>
              <a:t> </a:t>
            </a:r>
            <a:r>
              <a:rPr lang="en-ID" sz="1600" dirty="0" err="1"/>
              <a:t>tersebut</a:t>
            </a:r>
            <a:r>
              <a:rPr lang="en-ID" sz="1600" dirty="0"/>
              <a:t>. Jadi, </a:t>
            </a:r>
            <a:r>
              <a:rPr lang="en-ID" sz="1600" dirty="0" err="1"/>
              <a:t>Paradigma</a:t>
            </a:r>
            <a:r>
              <a:rPr lang="en-ID" sz="1600" dirty="0"/>
              <a:t> </a:t>
            </a:r>
            <a:r>
              <a:rPr lang="en-ID" sz="1600" dirty="0" err="1"/>
              <a:t>Kualitatif</a:t>
            </a:r>
            <a:r>
              <a:rPr lang="en-ID" sz="1600" dirty="0"/>
              <a:t> </a:t>
            </a:r>
            <a:r>
              <a:rPr lang="en-ID" sz="1600" dirty="0" err="1"/>
              <a:t>dapat</a:t>
            </a:r>
            <a:r>
              <a:rPr lang="en-ID" sz="1600" dirty="0"/>
              <a:t> </a:t>
            </a:r>
            <a:r>
              <a:rPr lang="en-ID" sz="1600" dirty="0" err="1"/>
              <a:t>menggunakan</a:t>
            </a:r>
            <a:r>
              <a:rPr lang="en-ID" sz="1600" dirty="0"/>
              <a:t> data </a:t>
            </a:r>
            <a:r>
              <a:rPr lang="en-ID" sz="1600" dirty="0" err="1"/>
              <a:t>kuantitatif</a:t>
            </a:r>
            <a:r>
              <a:rPr lang="en-ID" sz="1600" dirty="0"/>
              <a:t>, </a:t>
            </a:r>
            <a:r>
              <a:rPr lang="en-ID" sz="1600" dirty="0" err="1"/>
              <a:t>demikian</a:t>
            </a:r>
            <a:r>
              <a:rPr lang="en-ID" sz="1600" dirty="0"/>
              <a:t> pula </a:t>
            </a:r>
            <a:r>
              <a:rPr lang="en-ID" sz="1600" dirty="0" err="1"/>
              <a:t>sebaliknya</a:t>
            </a:r>
            <a:r>
              <a:rPr lang="en-ID" sz="1600" dirty="0"/>
              <a:t>. </a:t>
            </a:r>
            <a:r>
              <a:rPr lang="en-ID" sz="1600" dirty="0" err="1"/>
              <a:t>Namun</a:t>
            </a:r>
            <a:r>
              <a:rPr lang="en-ID" sz="1600" dirty="0"/>
              <a:t>, </a:t>
            </a:r>
            <a:r>
              <a:rPr lang="en-ID" sz="1600" dirty="0" err="1"/>
              <a:t>biasanya</a:t>
            </a:r>
            <a:r>
              <a:rPr lang="en-ID" sz="1600" dirty="0"/>
              <a:t>, data-data </a:t>
            </a:r>
            <a:r>
              <a:rPr lang="en-ID" sz="1600" dirty="0" err="1"/>
              <a:t>tersebut</a:t>
            </a:r>
            <a:r>
              <a:rPr lang="en-ID" sz="1600" dirty="0"/>
              <a:t> </a:t>
            </a:r>
            <a:r>
              <a:rPr lang="en-ID" sz="1600" dirty="0" err="1"/>
              <a:t>merupakan</a:t>
            </a:r>
            <a:r>
              <a:rPr lang="en-ID" sz="1600" dirty="0"/>
              <a:t> data-data </a:t>
            </a:r>
            <a:r>
              <a:rPr lang="en-ID" sz="1600" dirty="0" err="1"/>
              <a:t>pendukung</a:t>
            </a:r>
            <a:r>
              <a:rPr lang="en-ID" sz="1600" dirty="0"/>
              <a:t> </a:t>
            </a:r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memperkuat</a:t>
            </a:r>
            <a:r>
              <a:rPr lang="en-ID" sz="1600" dirty="0"/>
              <a:t> data-data </a:t>
            </a:r>
            <a:r>
              <a:rPr lang="en-ID" sz="1600" dirty="0" err="1"/>
              <a:t>utama</a:t>
            </a:r>
            <a:r>
              <a:rPr lang="en-ID" sz="1600" dirty="0"/>
              <a:t> yang </a:t>
            </a:r>
            <a:r>
              <a:rPr lang="en-ID" sz="1600" dirty="0" err="1"/>
              <a:t>dihasilkan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</a:t>
            </a:r>
            <a:r>
              <a:rPr lang="en-ID" sz="1600" dirty="0" err="1"/>
              <a:t>paradigma</a:t>
            </a:r>
            <a:r>
              <a:rPr lang="en-ID" sz="1600" dirty="0"/>
              <a:t> yang </a:t>
            </a:r>
            <a:r>
              <a:rPr lang="en-ID" sz="1600" dirty="0" err="1"/>
              <a:t>sama</a:t>
            </a:r>
            <a:r>
              <a:rPr lang="en-ID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0038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A9B9B-26F0-4C8F-9526-1B117D216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Paradigma</a:t>
            </a:r>
            <a:r>
              <a:rPr lang="en-US" b="1" dirty="0"/>
              <a:t> </a:t>
            </a:r>
            <a:r>
              <a:rPr lang="en-US" b="1" dirty="0" err="1"/>
              <a:t>Administrasi</a:t>
            </a:r>
            <a:r>
              <a:rPr lang="en-US" b="1" dirty="0"/>
              <a:t> Publik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C02D1-B9B3-45B2-B49F-983C2B6F2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ID" sz="1800" dirty="0"/>
              <a:t>Nicolas Henry (1988:33-54), </a:t>
            </a:r>
            <a:r>
              <a:rPr lang="en-ID" sz="1800" dirty="0" err="1"/>
              <a:t>mengemukakan</a:t>
            </a:r>
            <a:r>
              <a:rPr lang="en-ID" sz="1800" dirty="0"/>
              <a:t> lima </a:t>
            </a:r>
            <a:r>
              <a:rPr lang="en-ID" sz="1800" dirty="0" err="1"/>
              <a:t>paradigma</a:t>
            </a:r>
            <a:r>
              <a:rPr lang="en-ID" sz="1800" dirty="0"/>
              <a:t> </a:t>
            </a:r>
            <a:r>
              <a:rPr lang="en-ID" sz="1800" dirty="0" err="1"/>
              <a:t>administrasi</a:t>
            </a:r>
            <a:r>
              <a:rPr lang="en-ID" sz="1800" dirty="0"/>
              <a:t> public.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ID" sz="1800" b="1" dirty="0" err="1"/>
              <a:t>Paradigma</a:t>
            </a:r>
            <a:r>
              <a:rPr lang="en-ID" sz="1800" b="1" dirty="0"/>
              <a:t> </a:t>
            </a:r>
            <a:r>
              <a:rPr lang="en-ID" sz="1800" b="1" dirty="0" err="1"/>
              <a:t>Pertama</a:t>
            </a:r>
            <a:r>
              <a:rPr lang="en-ID" sz="1800" dirty="0"/>
              <a:t>. </a:t>
            </a:r>
            <a:r>
              <a:rPr lang="en-ID" sz="1800" dirty="0" err="1"/>
              <a:t>Paradigma</a:t>
            </a:r>
            <a:r>
              <a:rPr lang="en-ID" sz="1800" dirty="0"/>
              <a:t> </a:t>
            </a:r>
            <a:r>
              <a:rPr lang="en-ID" sz="1800" dirty="0" err="1"/>
              <a:t>dikotomi</a:t>
            </a:r>
            <a:r>
              <a:rPr lang="en-ID" sz="1800" dirty="0"/>
              <a:t> </a:t>
            </a:r>
            <a:r>
              <a:rPr lang="en-ID" sz="1800" dirty="0" err="1"/>
              <a:t>antara</a:t>
            </a:r>
            <a:r>
              <a:rPr lang="en-ID" sz="1800" dirty="0"/>
              <a:t> </a:t>
            </a:r>
            <a:r>
              <a:rPr lang="en-ID" sz="1800" dirty="0" err="1"/>
              <a:t>Politik</a:t>
            </a:r>
            <a:r>
              <a:rPr lang="en-ID" sz="1800" dirty="0"/>
              <a:t> dan </a:t>
            </a:r>
            <a:r>
              <a:rPr lang="en-ID" sz="1800" dirty="0" err="1"/>
              <a:t>Administrasi</a:t>
            </a:r>
            <a:r>
              <a:rPr lang="en-ID" sz="1800" dirty="0"/>
              <a:t> (1900-1926), </a:t>
            </a:r>
            <a:r>
              <a:rPr lang="en-ID" sz="1800" dirty="0" err="1"/>
              <a:t>Fokus</a:t>
            </a:r>
            <a:r>
              <a:rPr lang="en-ID" sz="1800" dirty="0"/>
              <a:t> </a:t>
            </a:r>
            <a:r>
              <a:rPr lang="en-ID" sz="1800" dirty="0" err="1"/>
              <a:t>dari</a:t>
            </a:r>
            <a:r>
              <a:rPr lang="en-ID" sz="1800" dirty="0"/>
              <a:t> </a:t>
            </a:r>
            <a:r>
              <a:rPr lang="en-ID" sz="1800" dirty="0" err="1"/>
              <a:t>ilmu</a:t>
            </a:r>
            <a:r>
              <a:rPr lang="en-ID" sz="1800" dirty="0"/>
              <a:t> </a:t>
            </a:r>
            <a:r>
              <a:rPr lang="en-ID" sz="1800" dirty="0" err="1"/>
              <a:t>administrasi</a:t>
            </a:r>
            <a:r>
              <a:rPr lang="en-ID" sz="1800" dirty="0"/>
              <a:t> negara </a:t>
            </a:r>
            <a:r>
              <a:rPr lang="en-ID" sz="1800" dirty="0" err="1"/>
              <a:t>terbatas</a:t>
            </a:r>
            <a:r>
              <a:rPr lang="en-ID" sz="1800" dirty="0"/>
              <a:t> pada </a:t>
            </a:r>
            <a:r>
              <a:rPr lang="en-ID" sz="1800" dirty="0" err="1"/>
              <a:t>masalah-masalah</a:t>
            </a:r>
            <a:r>
              <a:rPr lang="en-ID" sz="1800" dirty="0"/>
              <a:t> </a:t>
            </a:r>
            <a:r>
              <a:rPr lang="en-ID" sz="1800" dirty="0" err="1"/>
              <a:t>organisasi</a:t>
            </a:r>
            <a:r>
              <a:rPr lang="en-ID" sz="1800" dirty="0"/>
              <a:t>, </a:t>
            </a:r>
            <a:r>
              <a:rPr lang="en-ID" sz="1800" dirty="0" err="1"/>
              <a:t>kepegawaian</a:t>
            </a:r>
            <a:r>
              <a:rPr lang="en-ID" sz="1800" dirty="0"/>
              <a:t>, dan </a:t>
            </a:r>
            <a:r>
              <a:rPr lang="en-ID" sz="1800" dirty="0" err="1"/>
              <a:t>penyusunan</a:t>
            </a:r>
            <a:r>
              <a:rPr lang="en-ID" sz="1800" dirty="0"/>
              <a:t> </a:t>
            </a:r>
            <a:r>
              <a:rPr lang="en-ID" sz="1800" dirty="0" err="1"/>
              <a:t>anggaran</a:t>
            </a:r>
            <a:r>
              <a:rPr lang="en-ID" sz="1800" dirty="0"/>
              <a:t> </a:t>
            </a:r>
            <a:r>
              <a:rPr lang="en-ID" sz="1800" dirty="0" err="1"/>
              <a:t>dalam</a:t>
            </a:r>
            <a:r>
              <a:rPr lang="en-ID" sz="1800" dirty="0"/>
              <a:t> </a:t>
            </a:r>
            <a:r>
              <a:rPr lang="en-ID" sz="1800" dirty="0" err="1"/>
              <a:t>birokrasi</a:t>
            </a:r>
            <a:r>
              <a:rPr lang="en-ID" sz="1800" dirty="0"/>
              <a:t> dan </a:t>
            </a:r>
            <a:r>
              <a:rPr lang="en-ID" sz="1800" dirty="0" err="1"/>
              <a:t>pemerintahan</a:t>
            </a:r>
            <a:r>
              <a:rPr lang="en-ID" sz="1800" dirty="0"/>
              <a:t>. </a:t>
            </a:r>
            <a:r>
              <a:rPr lang="en-ID" sz="1800" dirty="0" err="1"/>
              <a:t>Sedangkan</a:t>
            </a:r>
            <a:r>
              <a:rPr lang="en-ID" sz="1800" dirty="0"/>
              <a:t> </a:t>
            </a:r>
            <a:r>
              <a:rPr lang="en-ID" sz="1800" dirty="0" err="1"/>
              <a:t>masalah-masalah</a:t>
            </a:r>
            <a:r>
              <a:rPr lang="en-ID" sz="1800" dirty="0"/>
              <a:t> </a:t>
            </a:r>
            <a:r>
              <a:rPr lang="en-ID" sz="1800" dirty="0" err="1"/>
              <a:t>pemerintahan</a:t>
            </a:r>
            <a:r>
              <a:rPr lang="en-ID" sz="1800" dirty="0"/>
              <a:t>, </a:t>
            </a:r>
            <a:r>
              <a:rPr lang="en-ID" sz="1800" dirty="0" err="1"/>
              <a:t>politik</a:t>
            </a:r>
            <a:r>
              <a:rPr lang="en-ID" sz="1800" dirty="0"/>
              <a:t> dan </a:t>
            </a:r>
            <a:r>
              <a:rPr lang="en-ID" sz="1800" dirty="0" err="1"/>
              <a:t>kebijaksanaan</a:t>
            </a:r>
            <a:r>
              <a:rPr lang="en-ID" sz="1800" dirty="0"/>
              <a:t> </a:t>
            </a:r>
            <a:r>
              <a:rPr lang="en-ID" sz="1800" dirty="0" err="1"/>
              <a:t>merupakan</a:t>
            </a:r>
            <a:r>
              <a:rPr lang="en-ID" sz="1800" dirty="0"/>
              <a:t> </a:t>
            </a:r>
            <a:r>
              <a:rPr lang="en-ID" sz="1800" dirty="0" err="1"/>
              <a:t>substansi</a:t>
            </a:r>
            <a:r>
              <a:rPr lang="en-ID" sz="1800" dirty="0"/>
              <a:t> </a:t>
            </a:r>
            <a:r>
              <a:rPr lang="en-ID" sz="1800" dirty="0" err="1"/>
              <a:t>ilmu</a:t>
            </a:r>
            <a:r>
              <a:rPr lang="en-ID" sz="1800" dirty="0"/>
              <a:t> </a:t>
            </a:r>
            <a:r>
              <a:rPr lang="en-ID" sz="1800" dirty="0" err="1"/>
              <a:t>politik</a:t>
            </a:r>
            <a:r>
              <a:rPr lang="en-ID" sz="1800" dirty="0"/>
              <a:t>. </a:t>
            </a:r>
          </a:p>
          <a:p>
            <a:pPr marL="442913" indent="-182563" algn="just"/>
            <a:r>
              <a:rPr lang="en-ID" sz="1800" dirty="0" err="1"/>
              <a:t>Lokus</a:t>
            </a:r>
            <a:r>
              <a:rPr lang="en-ID" sz="1800" dirty="0"/>
              <a:t> </a:t>
            </a:r>
            <a:r>
              <a:rPr lang="en-ID" sz="1800" dirty="0" err="1"/>
              <a:t>paradigma</a:t>
            </a:r>
            <a:r>
              <a:rPr lang="en-ID" sz="1800" dirty="0"/>
              <a:t> </a:t>
            </a:r>
            <a:r>
              <a:rPr lang="en-ID" sz="1800" dirty="0" err="1"/>
              <a:t>ini</a:t>
            </a:r>
            <a:r>
              <a:rPr lang="en-ID" sz="1800" dirty="0"/>
              <a:t> </a:t>
            </a:r>
            <a:r>
              <a:rPr lang="en-ID" sz="1800" dirty="0" err="1"/>
              <a:t>adalah</a:t>
            </a:r>
            <a:r>
              <a:rPr lang="en-ID" sz="1800" dirty="0"/>
              <a:t> </a:t>
            </a:r>
            <a:r>
              <a:rPr lang="en-ID" sz="1800" dirty="0" err="1"/>
              <a:t>mempermaksalahkan</a:t>
            </a:r>
            <a:r>
              <a:rPr lang="en-ID" sz="1800" dirty="0"/>
              <a:t> di mana </a:t>
            </a:r>
            <a:r>
              <a:rPr lang="en-ID" sz="1800" dirty="0" err="1"/>
              <a:t>seharusnya</a:t>
            </a:r>
            <a:r>
              <a:rPr lang="en-ID" sz="1800" dirty="0"/>
              <a:t> </a:t>
            </a:r>
            <a:r>
              <a:rPr lang="en-ID" sz="1800" dirty="0" err="1"/>
              <a:t>administrasi</a:t>
            </a:r>
            <a:r>
              <a:rPr lang="en-ID" sz="1800" dirty="0"/>
              <a:t> negara </a:t>
            </a:r>
            <a:r>
              <a:rPr lang="en-ID" sz="1800" dirty="0" err="1"/>
              <a:t>ini</a:t>
            </a:r>
            <a:r>
              <a:rPr lang="en-ID" sz="1800" dirty="0"/>
              <a:t> </a:t>
            </a:r>
            <a:r>
              <a:rPr lang="en-ID" sz="1800" dirty="0" err="1"/>
              <a:t>berada</a:t>
            </a:r>
            <a:r>
              <a:rPr lang="en-ID" sz="1800" dirty="0"/>
              <a:t>. Pada masa </a:t>
            </a:r>
            <a:r>
              <a:rPr lang="en-ID" sz="1800" dirty="0" err="1"/>
              <a:t>ini</a:t>
            </a:r>
            <a:r>
              <a:rPr lang="en-ID" sz="1800" dirty="0"/>
              <a:t>, </a:t>
            </a:r>
            <a:r>
              <a:rPr lang="en-ID" sz="1800" dirty="0" err="1"/>
              <a:t>dibedakan</a:t>
            </a:r>
            <a:r>
              <a:rPr lang="en-ID" sz="1800" dirty="0"/>
              <a:t> </a:t>
            </a:r>
            <a:r>
              <a:rPr lang="en-ID" sz="1800" dirty="0" err="1"/>
              <a:t>dengan</a:t>
            </a:r>
            <a:r>
              <a:rPr lang="en-ID" sz="1800" dirty="0"/>
              <a:t> </a:t>
            </a:r>
            <a:r>
              <a:rPr lang="en-ID" sz="1800" dirty="0" err="1"/>
              <a:t>jelas</a:t>
            </a:r>
            <a:r>
              <a:rPr lang="en-ID" sz="1800" dirty="0"/>
              <a:t> </a:t>
            </a:r>
            <a:r>
              <a:rPr lang="en-ID" sz="1800" dirty="0" err="1"/>
              <a:t>antara</a:t>
            </a:r>
            <a:r>
              <a:rPr lang="en-ID" sz="1800" dirty="0"/>
              <a:t> </a:t>
            </a:r>
            <a:r>
              <a:rPr lang="en-ID" sz="1800" dirty="0" err="1"/>
              <a:t>administrasi</a:t>
            </a:r>
            <a:r>
              <a:rPr lang="en-ID" sz="1800" dirty="0"/>
              <a:t> dan </a:t>
            </a:r>
            <a:r>
              <a:rPr lang="en-ID" sz="1800" dirty="0" err="1"/>
              <a:t>politik</a:t>
            </a:r>
            <a:r>
              <a:rPr lang="en-ID" sz="1800" dirty="0"/>
              <a:t> negara. Ada </a:t>
            </a:r>
            <a:r>
              <a:rPr lang="en-ID" sz="1800" dirty="0" err="1"/>
              <a:t>dua</a:t>
            </a:r>
            <a:r>
              <a:rPr lang="en-ID" sz="1800" dirty="0"/>
              <a:t> </a:t>
            </a:r>
            <a:r>
              <a:rPr lang="en-ID" sz="1800" dirty="0" err="1"/>
              <a:t>fungsi</a:t>
            </a:r>
            <a:r>
              <a:rPr lang="en-ID" sz="1800" dirty="0"/>
              <a:t> </a:t>
            </a:r>
            <a:r>
              <a:rPr lang="en-ID" sz="1800" dirty="0" err="1"/>
              <a:t>pokok</a:t>
            </a:r>
            <a:r>
              <a:rPr lang="en-ID" sz="1800" dirty="0"/>
              <a:t> </a:t>
            </a:r>
            <a:r>
              <a:rPr lang="en-ID" sz="1800" dirty="0" err="1"/>
              <a:t>pemerintah</a:t>
            </a:r>
            <a:r>
              <a:rPr lang="en-ID" sz="1800" dirty="0"/>
              <a:t> yang </a:t>
            </a:r>
            <a:r>
              <a:rPr lang="en-ID" sz="1800" dirty="0" err="1"/>
              <a:t>amat</a:t>
            </a:r>
            <a:r>
              <a:rPr lang="en-ID" sz="1800" dirty="0"/>
              <a:t> </a:t>
            </a:r>
            <a:r>
              <a:rPr lang="en-ID" sz="1800" dirty="0" err="1"/>
              <a:t>berbeda</a:t>
            </a:r>
            <a:r>
              <a:rPr lang="en-ID" sz="1800" dirty="0"/>
              <a:t> </a:t>
            </a:r>
            <a:r>
              <a:rPr lang="en-ID" sz="1800" dirty="0" err="1"/>
              <a:t>satu</a:t>
            </a:r>
            <a:r>
              <a:rPr lang="en-ID" sz="1800" dirty="0"/>
              <a:t> </a:t>
            </a:r>
            <a:r>
              <a:rPr lang="en-ID" sz="1800" dirty="0" err="1"/>
              <a:t>sama</a:t>
            </a:r>
            <a:r>
              <a:rPr lang="en-ID" sz="1800" dirty="0"/>
              <a:t> lain. </a:t>
            </a:r>
            <a:r>
              <a:rPr lang="en-ID" sz="1800" dirty="0" err="1"/>
              <a:t>Dua</a:t>
            </a:r>
            <a:r>
              <a:rPr lang="en-ID" sz="1800" dirty="0"/>
              <a:t> </a:t>
            </a:r>
            <a:r>
              <a:rPr lang="en-ID" sz="1800" dirty="0" err="1"/>
              <a:t>fungsi</a:t>
            </a:r>
            <a:r>
              <a:rPr lang="en-ID" sz="1800" dirty="0"/>
              <a:t> </a:t>
            </a:r>
            <a:r>
              <a:rPr lang="en-ID" sz="1800" dirty="0" err="1"/>
              <a:t>pokok</a:t>
            </a:r>
            <a:r>
              <a:rPr lang="en-ID" sz="1800" dirty="0"/>
              <a:t> yang </a:t>
            </a:r>
            <a:r>
              <a:rPr lang="en-ID" sz="1800" dirty="0" err="1"/>
              <a:t>dimaksud</a:t>
            </a:r>
            <a:r>
              <a:rPr lang="en-ID" sz="1800" dirty="0"/>
              <a:t> </a:t>
            </a:r>
            <a:r>
              <a:rPr lang="en-ID" sz="1800" dirty="0" err="1"/>
              <a:t>adalah</a:t>
            </a:r>
            <a:r>
              <a:rPr lang="en-ID" sz="1800" dirty="0"/>
              <a:t> </a:t>
            </a:r>
            <a:r>
              <a:rPr lang="en-ID" sz="1800" dirty="0" err="1"/>
              <a:t>politik</a:t>
            </a:r>
            <a:r>
              <a:rPr lang="en-ID" sz="1800" dirty="0"/>
              <a:t> dan </a:t>
            </a:r>
            <a:r>
              <a:rPr lang="en-ID" sz="1800" dirty="0" err="1"/>
              <a:t>administrasi</a:t>
            </a:r>
            <a:r>
              <a:rPr lang="en-ID" sz="1800" dirty="0"/>
              <a:t>. </a:t>
            </a:r>
            <a:r>
              <a:rPr lang="en-ID" sz="1800" dirty="0" err="1"/>
              <a:t>Menurut</a:t>
            </a:r>
            <a:r>
              <a:rPr lang="en-ID" sz="1800" dirty="0"/>
              <a:t> Goodnow dan </a:t>
            </a:r>
            <a:r>
              <a:rPr lang="en-ID" sz="1800" dirty="0" err="1"/>
              <a:t>pengikutnya</a:t>
            </a:r>
            <a:r>
              <a:rPr lang="en-ID" sz="1800" dirty="0"/>
              <a:t>, </a:t>
            </a:r>
            <a:r>
              <a:rPr lang="en-ID" sz="1800" dirty="0" err="1"/>
              <a:t>administrasi</a:t>
            </a:r>
            <a:r>
              <a:rPr lang="en-ID" sz="1800" dirty="0"/>
              <a:t> negara </a:t>
            </a:r>
            <a:r>
              <a:rPr lang="en-ID" sz="1800" dirty="0" err="1"/>
              <a:t>seharusnya</a:t>
            </a:r>
            <a:r>
              <a:rPr lang="en-ID" sz="1800" dirty="0"/>
              <a:t> </a:t>
            </a:r>
            <a:r>
              <a:rPr lang="en-ID" sz="1800" dirty="0" err="1"/>
              <a:t>berpusat</a:t>
            </a:r>
            <a:r>
              <a:rPr lang="en-ID" sz="1800" dirty="0"/>
              <a:t> pada </a:t>
            </a:r>
            <a:r>
              <a:rPr lang="en-ID" sz="1800" dirty="0" err="1"/>
              <a:t>birokrasi</a:t>
            </a:r>
            <a:r>
              <a:rPr lang="en-ID" sz="1800" dirty="0"/>
              <a:t> </a:t>
            </a:r>
            <a:r>
              <a:rPr lang="en-ID" sz="1800" dirty="0" err="1"/>
              <a:t>pemerintahan</a:t>
            </a:r>
            <a:r>
              <a:rPr lang="en-ID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139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669FA-2E3B-49FD-AB14-3A6FBD064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039091"/>
            <a:ext cx="10058400" cy="4913653"/>
          </a:xfrm>
        </p:spPr>
        <p:txBody>
          <a:bodyPr>
            <a:noAutofit/>
          </a:bodyPr>
          <a:lstStyle/>
          <a:p>
            <a:pPr marL="342900" indent="-342900" algn="just">
              <a:buFont typeface="+mj-lt"/>
              <a:buAutoNum type="arabicPeriod" startAt="2"/>
            </a:pPr>
            <a:r>
              <a:rPr lang="en-ID" sz="2300" b="1" dirty="0" err="1"/>
              <a:t>Paradigma</a:t>
            </a:r>
            <a:r>
              <a:rPr lang="en-ID" sz="2300" b="1" dirty="0"/>
              <a:t> </a:t>
            </a:r>
            <a:r>
              <a:rPr lang="en-ID" sz="2300" b="1" dirty="0" err="1"/>
              <a:t>Kedua</a:t>
            </a:r>
            <a:r>
              <a:rPr lang="en-ID" sz="2300" dirty="0"/>
              <a:t>, </a:t>
            </a:r>
            <a:r>
              <a:rPr lang="en-ID" sz="2300" dirty="0" err="1"/>
              <a:t>Prinsip-prinsip</a:t>
            </a:r>
            <a:r>
              <a:rPr lang="en-ID" sz="2300" dirty="0"/>
              <a:t> </a:t>
            </a:r>
            <a:r>
              <a:rPr lang="en-ID" sz="2300" dirty="0" err="1"/>
              <a:t>Administrasi</a:t>
            </a:r>
            <a:r>
              <a:rPr lang="en-ID" sz="2300" dirty="0"/>
              <a:t> negara (1927-1937), </a:t>
            </a:r>
            <a:r>
              <a:rPr lang="en-ID" sz="2300" dirty="0" err="1"/>
              <a:t>Lokus</a:t>
            </a:r>
            <a:r>
              <a:rPr lang="en-ID" sz="2300" dirty="0"/>
              <a:t> </a:t>
            </a:r>
            <a:r>
              <a:rPr lang="en-ID" sz="2300" dirty="0" err="1"/>
              <a:t>dari</a:t>
            </a:r>
            <a:r>
              <a:rPr lang="en-ID" sz="2300" dirty="0"/>
              <a:t> </a:t>
            </a:r>
            <a:r>
              <a:rPr lang="en-ID" sz="2300" dirty="0" err="1"/>
              <a:t>administrasi</a:t>
            </a:r>
            <a:r>
              <a:rPr lang="en-ID" sz="2300" dirty="0"/>
              <a:t> negara </a:t>
            </a:r>
            <a:r>
              <a:rPr lang="en-ID" sz="2300" dirty="0" err="1"/>
              <a:t>tidak</a:t>
            </a:r>
            <a:r>
              <a:rPr lang="en-ID" sz="2300" dirty="0"/>
              <a:t> </a:t>
            </a:r>
            <a:r>
              <a:rPr lang="en-ID" sz="2300" dirty="0" err="1"/>
              <a:t>merupakan</a:t>
            </a:r>
            <a:r>
              <a:rPr lang="en-ID" sz="2300" dirty="0"/>
              <a:t> </a:t>
            </a:r>
            <a:r>
              <a:rPr lang="en-ID" sz="2300" dirty="0" err="1"/>
              <a:t>masalah</a:t>
            </a:r>
            <a:r>
              <a:rPr lang="en-ID" sz="2300" dirty="0"/>
              <a:t> </a:t>
            </a:r>
            <a:r>
              <a:rPr lang="en-ID" sz="2300" dirty="0" err="1"/>
              <a:t>dalam</a:t>
            </a:r>
            <a:r>
              <a:rPr lang="en-ID" sz="2300" dirty="0"/>
              <a:t> </a:t>
            </a:r>
            <a:r>
              <a:rPr lang="en-ID" sz="2300" dirty="0" err="1"/>
              <a:t>paradigma</a:t>
            </a:r>
            <a:r>
              <a:rPr lang="en-ID" sz="2300" dirty="0"/>
              <a:t> </a:t>
            </a:r>
            <a:r>
              <a:rPr lang="en-ID" sz="2300" dirty="0" err="1"/>
              <a:t>ini</a:t>
            </a:r>
            <a:r>
              <a:rPr lang="en-ID" sz="2300" dirty="0"/>
              <a:t>, yang </a:t>
            </a:r>
            <a:r>
              <a:rPr lang="en-ID" sz="2300" dirty="0" err="1"/>
              <a:t>dipentingkan</a:t>
            </a:r>
            <a:r>
              <a:rPr lang="en-ID" sz="2300" dirty="0"/>
              <a:t> </a:t>
            </a:r>
            <a:r>
              <a:rPr lang="en-ID" sz="2300" dirty="0" err="1"/>
              <a:t>fokusnya</a:t>
            </a:r>
            <a:r>
              <a:rPr lang="en-ID" sz="2300" dirty="0"/>
              <a:t> </a:t>
            </a:r>
            <a:r>
              <a:rPr lang="en-ID" sz="2300" dirty="0" err="1"/>
              <a:t>yaitu</a:t>
            </a:r>
            <a:r>
              <a:rPr lang="en-ID" sz="2300" dirty="0"/>
              <a:t>: ”</a:t>
            </a:r>
            <a:r>
              <a:rPr lang="en-ID" sz="2300" dirty="0" err="1"/>
              <a:t>prinsip-prinsip</a:t>
            </a:r>
            <a:r>
              <a:rPr lang="en-ID" sz="2300" dirty="0"/>
              <a:t> </a:t>
            </a:r>
            <a:r>
              <a:rPr lang="en-ID" sz="2300" dirty="0" err="1"/>
              <a:t>administrasi</a:t>
            </a:r>
            <a:r>
              <a:rPr lang="en-ID" sz="2300" dirty="0"/>
              <a:t>” </a:t>
            </a:r>
            <a:r>
              <a:rPr lang="en-ID" sz="2300" dirty="0" err="1"/>
              <a:t>dipandang</a:t>
            </a:r>
            <a:r>
              <a:rPr lang="en-ID" sz="2300" dirty="0"/>
              <a:t> </a:t>
            </a:r>
            <a:r>
              <a:rPr lang="en-ID" sz="2300" dirty="0" err="1"/>
              <a:t>dapat</a:t>
            </a:r>
            <a:r>
              <a:rPr lang="en-ID" sz="2300" dirty="0"/>
              <a:t> </a:t>
            </a:r>
            <a:r>
              <a:rPr lang="en-ID" sz="2300" dirty="0" err="1"/>
              <a:t>berlaku</a:t>
            </a:r>
            <a:r>
              <a:rPr lang="en-ID" sz="2300" dirty="0"/>
              <a:t> universal pada </a:t>
            </a:r>
            <a:r>
              <a:rPr lang="en-ID" sz="2300" dirty="0" err="1"/>
              <a:t>setiap</a:t>
            </a:r>
            <a:r>
              <a:rPr lang="en-ID" sz="2300" dirty="0"/>
              <a:t> </a:t>
            </a:r>
            <a:r>
              <a:rPr lang="en-ID" sz="2300" dirty="0" err="1"/>
              <a:t>bentuk</a:t>
            </a:r>
            <a:r>
              <a:rPr lang="en-ID" sz="2300" dirty="0"/>
              <a:t> </a:t>
            </a:r>
            <a:r>
              <a:rPr lang="en-ID" sz="2300" dirty="0" err="1"/>
              <a:t>organisasi</a:t>
            </a:r>
            <a:r>
              <a:rPr lang="en-ID" sz="2300" dirty="0"/>
              <a:t> dan </a:t>
            </a:r>
            <a:r>
              <a:rPr lang="en-ID" sz="2300" dirty="0" err="1"/>
              <a:t>setiap</a:t>
            </a:r>
            <a:r>
              <a:rPr lang="en-ID" sz="2300" dirty="0"/>
              <a:t> </a:t>
            </a:r>
            <a:r>
              <a:rPr lang="en-ID" sz="2300" dirty="0" err="1"/>
              <a:t>lingkungan</a:t>
            </a:r>
            <a:r>
              <a:rPr lang="en-ID" sz="2300" dirty="0"/>
              <a:t> </a:t>
            </a:r>
            <a:r>
              <a:rPr lang="en-ID" sz="2300" dirty="0" err="1"/>
              <a:t>sosial</a:t>
            </a:r>
            <a:r>
              <a:rPr lang="en-ID" sz="2300" dirty="0"/>
              <a:t> </a:t>
            </a:r>
            <a:r>
              <a:rPr lang="en-ID" sz="2300" dirty="0" err="1"/>
              <a:t>budaya</a:t>
            </a:r>
            <a:r>
              <a:rPr lang="en-ID" sz="2300" dirty="0"/>
              <a:t>. </a:t>
            </a:r>
          </a:p>
          <a:p>
            <a:pPr marL="539750" indent="-182563" algn="just"/>
            <a:r>
              <a:rPr lang="en-ID" sz="2300" dirty="0"/>
              <a:t>Pada masa </a:t>
            </a:r>
            <a:r>
              <a:rPr lang="en-ID" sz="2300" dirty="0" err="1"/>
              <a:t>ini</a:t>
            </a:r>
            <a:r>
              <a:rPr lang="en-ID" sz="2300" dirty="0"/>
              <a:t> (1927-1937), </a:t>
            </a:r>
            <a:r>
              <a:rPr lang="en-ID" sz="2300" dirty="0" err="1"/>
              <a:t>administrasi</a:t>
            </a:r>
            <a:r>
              <a:rPr lang="en-ID" sz="2300" dirty="0"/>
              <a:t> </a:t>
            </a:r>
            <a:r>
              <a:rPr lang="en-ID" sz="2300" dirty="0" err="1"/>
              <a:t>memiliki</a:t>
            </a:r>
            <a:r>
              <a:rPr lang="en-ID" sz="2300" dirty="0"/>
              <a:t> </a:t>
            </a:r>
            <a:r>
              <a:rPr lang="en-ID" sz="2300" dirty="0" err="1"/>
              <a:t>prinsip-prinsip</a:t>
            </a:r>
            <a:r>
              <a:rPr lang="en-ID" sz="2300" dirty="0"/>
              <a:t> yang </a:t>
            </a:r>
            <a:r>
              <a:rPr lang="en-ID" sz="2300" dirty="0" err="1"/>
              <a:t>jelas</a:t>
            </a:r>
            <a:r>
              <a:rPr lang="en-ID" sz="2300" dirty="0"/>
              <a:t>. </a:t>
            </a:r>
          </a:p>
          <a:p>
            <a:pPr marL="539750" indent="-182563" algn="just"/>
            <a:r>
              <a:rPr lang="en-ID" sz="2300" dirty="0" err="1"/>
              <a:t>Prinsipnya</a:t>
            </a:r>
            <a:r>
              <a:rPr lang="en-ID" sz="2300" dirty="0"/>
              <a:t> </a:t>
            </a:r>
            <a:r>
              <a:rPr lang="en-ID" sz="2300" dirty="0" err="1"/>
              <a:t>adalah</a:t>
            </a:r>
            <a:r>
              <a:rPr lang="en-ID" sz="2300" dirty="0"/>
              <a:t> </a:t>
            </a:r>
            <a:r>
              <a:rPr lang="en-ID" sz="2300" dirty="0" err="1"/>
              <a:t>administrasi</a:t>
            </a:r>
            <a:r>
              <a:rPr lang="en-ID" sz="2300" dirty="0"/>
              <a:t> negara </a:t>
            </a:r>
            <a:r>
              <a:rPr lang="en-ID" sz="2300" dirty="0" err="1"/>
              <a:t>dapat</a:t>
            </a:r>
            <a:r>
              <a:rPr lang="en-ID" sz="2300" dirty="0"/>
              <a:t> </a:t>
            </a:r>
            <a:r>
              <a:rPr lang="en-ID" sz="2300" dirty="0" err="1"/>
              <a:t>diterapkan</a:t>
            </a:r>
            <a:r>
              <a:rPr lang="en-ID" sz="2300" dirty="0"/>
              <a:t> di negara mana </a:t>
            </a:r>
            <a:r>
              <a:rPr lang="en-ID" sz="2300" dirty="0" err="1"/>
              <a:t>saja</a:t>
            </a:r>
            <a:r>
              <a:rPr lang="en-ID" sz="2300" dirty="0"/>
              <a:t> </a:t>
            </a:r>
            <a:r>
              <a:rPr lang="en-ID" sz="2300" dirty="0" err="1"/>
              <a:t>walaupun</a:t>
            </a:r>
            <a:r>
              <a:rPr lang="en-ID" sz="2300" dirty="0"/>
              <a:t> </a:t>
            </a:r>
            <a:r>
              <a:rPr lang="en-ID" sz="2300" dirty="0" err="1"/>
              <a:t>berbeda</a:t>
            </a:r>
            <a:r>
              <a:rPr lang="en-ID" sz="2300" dirty="0"/>
              <a:t> </a:t>
            </a:r>
            <a:r>
              <a:rPr lang="en-ID" sz="2300" dirty="0" err="1"/>
              <a:t>kebudayaan</a:t>
            </a:r>
            <a:r>
              <a:rPr lang="en-ID" sz="2300" dirty="0"/>
              <a:t>, </a:t>
            </a:r>
            <a:r>
              <a:rPr lang="en-ID" sz="2300" dirty="0" err="1"/>
              <a:t>lingkungan</a:t>
            </a:r>
            <a:r>
              <a:rPr lang="en-ID" sz="2300" dirty="0"/>
              <a:t>, </a:t>
            </a:r>
            <a:r>
              <a:rPr lang="en-ID" sz="2300" dirty="0" err="1"/>
              <a:t>visi</a:t>
            </a:r>
            <a:r>
              <a:rPr lang="en-ID" sz="2300" dirty="0"/>
              <a:t>, dan </a:t>
            </a:r>
            <a:r>
              <a:rPr lang="en-ID" sz="2300" dirty="0" err="1"/>
              <a:t>lainnya</a:t>
            </a:r>
            <a:r>
              <a:rPr lang="en-ID" sz="2300" dirty="0"/>
              <a:t>. </a:t>
            </a:r>
          </a:p>
          <a:p>
            <a:pPr marL="539750" indent="-182563" algn="just"/>
            <a:r>
              <a:rPr lang="en-ID" sz="2300" dirty="0"/>
              <a:t>Pada </a:t>
            </a:r>
            <a:r>
              <a:rPr lang="en-ID" sz="2300" dirty="0" err="1"/>
              <a:t>fase</a:t>
            </a:r>
            <a:r>
              <a:rPr lang="en-ID" sz="2300" dirty="0"/>
              <a:t> </a:t>
            </a:r>
            <a:r>
              <a:rPr lang="en-ID" sz="2300" dirty="0" err="1"/>
              <a:t>ini</a:t>
            </a:r>
            <a:r>
              <a:rPr lang="en-ID" sz="2300" dirty="0"/>
              <a:t>, </a:t>
            </a:r>
            <a:r>
              <a:rPr lang="en-ID" sz="2300" dirty="0" err="1"/>
              <a:t>administrasi</a:t>
            </a:r>
            <a:r>
              <a:rPr lang="en-ID" sz="2300" dirty="0"/>
              <a:t> negara </a:t>
            </a:r>
            <a:r>
              <a:rPr lang="en-ID" sz="2300" dirty="0" err="1"/>
              <a:t>mencapai</a:t>
            </a:r>
            <a:r>
              <a:rPr lang="en-ID" sz="2300" dirty="0"/>
              <a:t> </a:t>
            </a:r>
            <a:r>
              <a:rPr lang="en-ID" sz="2300" dirty="0" err="1"/>
              <a:t>puncak</a:t>
            </a:r>
            <a:r>
              <a:rPr lang="en-ID" sz="2300" dirty="0"/>
              <a:t> </a:t>
            </a:r>
            <a:r>
              <a:rPr lang="en-ID" sz="2300" dirty="0" err="1"/>
              <a:t>reputasinya</a:t>
            </a:r>
            <a:r>
              <a:rPr lang="en-ID" sz="2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905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165C3-4946-4A69-8B44-32ACF033E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00545"/>
            <a:ext cx="10058400" cy="5052199"/>
          </a:xfrm>
        </p:spPr>
        <p:txBody>
          <a:bodyPr>
            <a:noAutofit/>
          </a:bodyPr>
          <a:lstStyle/>
          <a:p>
            <a:pPr marL="342900" indent="-342900" algn="just">
              <a:buFont typeface="+mj-lt"/>
              <a:buAutoNum type="arabicPeriod" startAt="3"/>
            </a:pPr>
            <a:r>
              <a:rPr lang="en-ID" sz="2100" b="1" dirty="0" err="1"/>
              <a:t>Paradigma</a:t>
            </a:r>
            <a:r>
              <a:rPr lang="en-ID" sz="2100" b="1" dirty="0"/>
              <a:t> </a:t>
            </a:r>
            <a:r>
              <a:rPr lang="en-ID" sz="2100" b="1" dirty="0" err="1"/>
              <a:t>ketiga</a:t>
            </a:r>
            <a:r>
              <a:rPr lang="en-ID" sz="2100" dirty="0"/>
              <a:t>, </a:t>
            </a:r>
            <a:r>
              <a:rPr lang="en-ID" sz="2100" dirty="0" err="1"/>
              <a:t>Administrasi</a:t>
            </a:r>
            <a:r>
              <a:rPr lang="en-ID" sz="2100" dirty="0"/>
              <a:t> Negara </a:t>
            </a:r>
            <a:r>
              <a:rPr lang="en-ID" sz="2100" dirty="0" err="1"/>
              <a:t>sebagai</a:t>
            </a:r>
            <a:r>
              <a:rPr lang="en-ID" sz="2100" dirty="0"/>
              <a:t> </a:t>
            </a:r>
            <a:r>
              <a:rPr lang="en-ID" sz="2100" dirty="0" err="1"/>
              <a:t>Ilmu</a:t>
            </a:r>
            <a:r>
              <a:rPr lang="en-ID" sz="2100" dirty="0"/>
              <a:t> </a:t>
            </a:r>
            <a:r>
              <a:rPr lang="en-ID" sz="2100" dirty="0" err="1"/>
              <a:t>Politik</a:t>
            </a:r>
            <a:r>
              <a:rPr lang="en-ID" sz="2100" dirty="0"/>
              <a:t> (1950-1970). </a:t>
            </a:r>
          </a:p>
          <a:p>
            <a:pPr marL="539750" indent="-182563" algn="just"/>
            <a:r>
              <a:rPr lang="en-ID" sz="2100" dirty="0"/>
              <a:t>Pada masa </a:t>
            </a:r>
            <a:r>
              <a:rPr lang="en-ID" sz="2100" dirty="0" err="1"/>
              <a:t>ini</a:t>
            </a:r>
            <a:r>
              <a:rPr lang="en-ID" sz="2100" dirty="0"/>
              <a:t> (1950-1970), </a:t>
            </a:r>
            <a:r>
              <a:rPr lang="en-ID" sz="2100" dirty="0" err="1"/>
              <a:t>Secara</a:t>
            </a:r>
            <a:r>
              <a:rPr lang="en-ID" sz="2100" dirty="0"/>
              <a:t> </a:t>
            </a:r>
            <a:r>
              <a:rPr lang="en-ID" sz="2100" dirty="0" err="1"/>
              <a:t>singkat</a:t>
            </a:r>
            <a:r>
              <a:rPr lang="en-ID" sz="2100" dirty="0"/>
              <a:t> </a:t>
            </a:r>
            <a:r>
              <a:rPr lang="en-ID" sz="2100" dirty="0" err="1"/>
              <a:t>dijelaskan</a:t>
            </a:r>
            <a:r>
              <a:rPr lang="en-ID" sz="2100" dirty="0"/>
              <a:t> </a:t>
            </a:r>
            <a:r>
              <a:rPr lang="en-ID" sz="2100" dirty="0" err="1"/>
              <a:t>bahwa</a:t>
            </a:r>
            <a:r>
              <a:rPr lang="en-ID" sz="2100" dirty="0"/>
              <a:t> </a:t>
            </a:r>
            <a:r>
              <a:rPr lang="en-ID" sz="2100" dirty="0" err="1"/>
              <a:t>fase</a:t>
            </a:r>
            <a:r>
              <a:rPr lang="en-ID" sz="2100" dirty="0"/>
              <a:t> </a:t>
            </a:r>
            <a:r>
              <a:rPr lang="en-ID" sz="2100" dirty="0" err="1"/>
              <a:t>paradigma</a:t>
            </a:r>
            <a:r>
              <a:rPr lang="en-ID" sz="2100" dirty="0"/>
              <a:t> </a:t>
            </a:r>
            <a:r>
              <a:rPr lang="en-ID" sz="2100" dirty="0" err="1"/>
              <a:t>ini</a:t>
            </a:r>
            <a:r>
              <a:rPr lang="en-ID" sz="2100" dirty="0"/>
              <a:t> </a:t>
            </a:r>
            <a:r>
              <a:rPr lang="en-ID" sz="2100" dirty="0" err="1"/>
              <a:t>merupakan</a:t>
            </a:r>
            <a:r>
              <a:rPr lang="en-ID" sz="2100" dirty="0"/>
              <a:t> </a:t>
            </a:r>
            <a:r>
              <a:rPr lang="en-ID" sz="2100" dirty="0" err="1"/>
              <a:t>suatu</a:t>
            </a:r>
            <a:r>
              <a:rPr lang="en-ID" sz="2100" dirty="0"/>
              <a:t> </a:t>
            </a:r>
            <a:r>
              <a:rPr lang="en-ID" sz="2100" dirty="0" err="1"/>
              <a:t>usaha</a:t>
            </a:r>
            <a:r>
              <a:rPr lang="en-ID" sz="2100" dirty="0"/>
              <a:t> </a:t>
            </a:r>
            <a:r>
              <a:rPr lang="en-ID" sz="2100" dirty="0" err="1"/>
              <a:t>untuk</a:t>
            </a:r>
            <a:r>
              <a:rPr lang="en-ID" sz="2100" dirty="0"/>
              <a:t> </a:t>
            </a:r>
            <a:r>
              <a:rPr lang="en-ID" sz="2100" dirty="0" err="1"/>
              <a:t>menetapkan</a:t>
            </a:r>
            <a:r>
              <a:rPr lang="en-ID" sz="2100" dirty="0"/>
              <a:t> </a:t>
            </a:r>
            <a:r>
              <a:rPr lang="en-ID" sz="2100" dirty="0" err="1"/>
              <a:t>kembali</a:t>
            </a:r>
            <a:r>
              <a:rPr lang="en-ID" sz="2100" dirty="0"/>
              <a:t> </a:t>
            </a:r>
            <a:r>
              <a:rPr lang="en-ID" sz="2100" dirty="0" err="1"/>
              <a:t>hubungan</a:t>
            </a:r>
            <a:r>
              <a:rPr lang="en-ID" sz="2100" dirty="0"/>
              <a:t> </a:t>
            </a:r>
            <a:r>
              <a:rPr lang="en-ID" sz="2100" dirty="0" err="1"/>
              <a:t>konseptual</a:t>
            </a:r>
            <a:r>
              <a:rPr lang="en-ID" sz="2100" dirty="0"/>
              <a:t> </a:t>
            </a:r>
            <a:r>
              <a:rPr lang="en-ID" sz="2100" dirty="0" err="1"/>
              <a:t>antara</a:t>
            </a:r>
            <a:r>
              <a:rPr lang="en-ID" sz="2100" dirty="0"/>
              <a:t> </a:t>
            </a:r>
            <a:r>
              <a:rPr lang="en-ID" sz="2100" dirty="0" err="1"/>
              <a:t>administrasi</a:t>
            </a:r>
            <a:r>
              <a:rPr lang="en-ID" sz="2100" dirty="0"/>
              <a:t> negara dan </a:t>
            </a:r>
            <a:r>
              <a:rPr lang="en-ID" sz="2100" dirty="0" err="1"/>
              <a:t>ilmu</a:t>
            </a:r>
            <a:r>
              <a:rPr lang="en-ID" sz="2100" dirty="0"/>
              <a:t> </a:t>
            </a:r>
            <a:r>
              <a:rPr lang="en-ID" sz="2100" dirty="0" err="1"/>
              <a:t>politik</a:t>
            </a:r>
            <a:r>
              <a:rPr lang="en-ID" sz="2100" dirty="0"/>
              <a:t>. </a:t>
            </a:r>
          </a:p>
          <a:p>
            <a:pPr marL="539750" indent="-182563" algn="just"/>
            <a:r>
              <a:rPr lang="en-ID" sz="2100" dirty="0" err="1"/>
              <a:t>Konsekuensi</a:t>
            </a:r>
            <a:r>
              <a:rPr lang="en-ID" sz="2100" dirty="0"/>
              <a:t> </a:t>
            </a:r>
            <a:r>
              <a:rPr lang="en-ID" sz="2100" dirty="0" err="1"/>
              <a:t>dari</a:t>
            </a:r>
            <a:r>
              <a:rPr lang="en-ID" sz="2100" dirty="0"/>
              <a:t> </a:t>
            </a:r>
            <a:r>
              <a:rPr lang="en-ID" sz="2100" dirty="0" err="1"/>
              <a:t>usaha</a:t>
            </a:r>
            <a:r>
              <a:rPr lang="en-ID" sz="2100" dirty="0"/>
              <a:t> </a:t>
            </a:r>
            <a:r>
              <a:rPr lang="en-ID" sz="2100" dirty="0" err="1"/>
              <a:t>ini</a:t>
            </a:r>
            <a:r>
              <a:rPr lang="en-ID" sz="2100" dirty="0"/>
              <a:t> </a:t>
            </a:r>
            <a:r>
              <a:rPr lang="en-ID" sz="2100" dirty="0" err="1"/>
              <a:t>adalah</a:t>
            </a:r>
            <a:r>
              <a:rPr lang="en-ID" sz="2100" dirty="0"/>
              <a:t> </a:t>
            </a:r>
            <a:r>
              <a:rPr lang="en-ID" sz="2100" dirty="0" err="1"/>
              <a:t>keharusan</a:t>
            </a:r>
            <a:r>
              <a:rPr lang="en-ID" sz="2100" dirty="0"/>
              <a:t> </a:t>
            </a:r>
            <a:r>
              <a:rPr lang="en-ID" sz="2100" dirty="0" err="1"/>
              <a:t>untuk</a:t>
            </a:r>
            <a:r>
              <a:rPr lang="en-ID" sz="2100" dirty="0"/>
              <a:t> </a:t>
            </a:r>
            <a:r>
              <a:rPr lang="en-ID" sz="2100" dirty="0" err="1"/>
              <a:t>merumuskan</a:t>
            </a:r>
            <a:r>
              <a:rPr lang="en-ID" sz="2100" dirty="0"/>
              <a:t> </a:t>
            </a:r>
            <a:r>
              <a:rPr lang="en-ID" sz="2100" dirty="0" err="1"/>
              <a:t>bidang</a:t>
            </a:r>
            <a:r>
              <a:rPr lang="en-ID" sz="2100" dirty="0"/>
              <a:t> </a:t>
            </a:r>
            <a:r>
              <a:rPr lang="en-ID" sz="2100" dirty="0" err="1"/>
              <a:t>ini</a:t>
            </a:r>
            <a:r>
              <a:rPr lang="en-ID" sz="2100" dirty="0"/>
              <a:t> paling </a:t>
            </a:r>
            <a:r>
              <a:rPr lang="en-ID" sz="2100" dirty="0" err="1"/>
              <a:t>sedikit</a:t>
            </a:r>
            <a:r>
              <a:rPr lang="en-ID" sz="2100" dirty="0"/>
              <a:t> </a:t>
            </a:r>
            <a:r>
              <a:rPr lang="en-ID" sz="2100" dirty="0" err="1"/>
              <a:t>dalam</a:t>
            </a:r>
            <a:r>
              <a:rPr lang="en-ID" sz="2100" dirty="0"/>
              <a:t> </a:t>
            </a:r>
            <a:r>
              <a:rPr lang="en-ID" sz="2100" dirty="0" err="1"/>
              <a:t>hubungannya</a:t>
            </a:r>
            <a:r>
              <a:rPr lang="en-ID" sz="2100" dirty="0"/>
              <a:t> </a:t>
            </a:r>
            <a:r>
              <a:rPr lang="en-ID" sz="2100" dirty="0" err="1"/>
              <a:t>dengan</a:t>
            </a:r>
            <a:r>
              <a:rPr lang="en-ID" sz="2100" dirty="0"/>
              <a:t> focus </a:t>
            </a:r>
            <a:r>
              <a:rPr lang="en-ID" sz="2100" dirty="0" err="1"/>
              <a:t>keahliannya</a:t>
            </a:r>
            <a:r>
              <a:rPr lang="en-ID" sz="2100" dirty="0"/>
              <a:t> yang </a:t>
            </a:r>
            <a:r>
              <a:rPr lang="en-ID" sz="2100" dirty="0" err="1"/>
              <a:t>esensial</a:t>
            </a:r>
            <a:r>
              <a:rPr lang="en-ID" sz="2100" dirty="0"/>
              <a:t>. Umar (2004:5), </a:t>
            </a:r>
            <a:r>
              <a:rPr lang="en-ID" sz="2100" dirty="0" err="1"/>
              <a:t>menyebut</a:t>
            </a:r>
            <a:r>
              <a:rPr lang="en-ID" sz="2100" dirty="0"/>
              <a:t> </a:t>
            </a:r>
            <a:r>
              <a:rPr lang="en-ID" sz="2100" dirty="0" err="1"/>
              <a:t>bahwa</a:t>
            </a:r>
            <a:r>
              <a:rPr lang="en-ID" sz="2100" dirty="0"/>
              <a:t> pada </a:t>
            </a:r>
            <a:r>
              <a:rPr lang="en-ID" sz="2100" dirty="0" err="1"/>
              <a:t>fase</a:t>
            </a:r>
            <a:r>
              <a:rPr lang="en-ID" sz="2100" dirty="0"/>
              <a:t> </a:t>
            </a:r>
            <a:r>
              <a:rPr lang="en-ID" sz="2100" dirty="0" err="1"/>
              <a:t>ini</a:t>
            </a:r>
            <a:r>
              <a:rPr lang="en-ID" sz="2100" dirty="0"/>
              <a:t> </a:t>
            </a:r>
            <a:r>
              <a:rPr lang="en-ID" sz="2100" dirty="0" err="1"/>
              <a:t>administrasi</a:t>
            </a:r>
            <a:r>
              <a:rPr lang="en-ID" sz="2100" dirty="0"/>
              <a:t> negara </a:t>
            </a:r>
            <a:r>
              <a:rPr lang="en-ID" sz="2100" dirty="0" err="1"/>
              <a:t>telah</a:t>
            </a:r>
            <a:r>
              <a:rPr lang="en-ID" sz="2100" dirty="0"/>
              <a:t> </a:t>
            </a:r>
            <a:r>
              <a:rPr lang="en-ID" sz="2100" dirty="0" err="1"/>
              <a:t>berkembang</a:t>
            </a:r>
            <a:r>
              <a:rPr lang="en-ID" sz="2100" dirty="0"/>
              <a:t> </a:t>
            </a:r>
            <a:r>
              <a:rPr lang="en-ID" sz="2100" dirty="0" err="1"/>
              <a:t>sebagai</a:t>
            </a:r>
            <a:r>
              <a:rPr lang="en-ID" sz="2100" dirty="0"/>
              <a:t> </a:t>
            </a:r>
            <a:r>
              <a:rPr lang="en-ID" sz="2100" dirty="0" err="1"/>
              <a:t>bagian</a:t>
            </a:r>
            <a:r>
              <a:rPr lang="en-ID" sz="2100" dirty="0"/>
              <a:t> </a:t>
            </a:r>
            <a:r>
              <a:rPr lang="en-ID" sz="2100" dirty="0" err="1"/>
              <a:t>dari</a:t>
            </a:r>
            <a:r>
              <a:rPr lang="en-ID" sz="2100" dirty="0"/>
              <a:t> </a:t>
            </a:r>
            <a:r>
              <a:rPr lang="en-ID" sz="2100" dirty="0" err="1"/>
              <a:t>ilmu</a:t>
            </a:r>
            <a:r>
              <a:rPr lang="en-ID" sz="2100" dirty="0"/>
              <a:t> </a:t>
            </a:r>
            <a:r>
              <a:rPr lang="en-ID" sz="2100" dirty="0" err="1"/>
              <a:t>politik</a:t>
            </a:r>
            <a:r>
              <a:rPr lang="en-ID" sz="2100" dirty="0"/>
              <a:t>. </a:t>
            </a:r>
          </a:p>
          <a:p>
            <a:pPr marL="539750" indent="-182563" algn="just"/>
            <a:r>
              <a:rPr lang="en-ID" sz="2100" dirty="0" err="1"/>
              <a:t>Dalam</a:t>
            </a:r>
            <a:r>
              <a:rPr lang="en-ID" sz="2100" dirty="0"/>
              <a:t> masa </a:t>
            </a:r>
            <a:r>
              <a:rPr lang="en-ID" sz="2100" dirty="0" err="1"/>
              <a:t>ini</a:t>
            </a:r>
            <a:r>
              <a:rPr lang="en-ID" sz="2100" dirty="0"/>
              <a:t>, </a:t>
            </a:r>
            <a:r>
              <a:rPr lang="en-ID" sz="2100" dirty="0" err="1"/>
              <a:t>ada</a:t>
            </a:r>
            <a:r>
              <a:rPr lang="en-ID" sz="2100" dirty="0"/>
              <a:t> </a:t>
            </a:r>
            <a:r>
              <a:rPr lang="en-ID" sz="2100" dirty="0" err="1"/>
              <a:t>dua</a:t>
            </a:r>
            <a:r>
              <a:rPr lang="en-ID" sz="2100" dirty="0"/>
              <a:t> </a:t>
            </a:r>
            <a:r>
              <a:rPr lang="en-ID" sz="2100" dirty="0" err="1"/>
              <a:t>perkembangan</a:t>
            </a:r>
            <a:r>
              <a:rPr lang="en-ID" sz="2100" dirty="0"/>
              <a:t> </a:t>
            </a:r>
            <a:r>
              <a:rPr lang="en-ID" sz="2100" dirty="0" err="1"/>
              <a:t>baru</a:t>
            </a:r>
            <a:r>
              <a:rPr lang="en-ID" sz="2100" dirty="0"/>
              <a:t> yang </a:t>
            </a:r>
            <a:r>
              <a:rPr lang="en-ID" sz="2100" dirty="0" err="1"/>
              <a:t>patut</a:t>
            </a:r>
            <a:r>
              <a:rPr lang="en-ID" sz="2100" dirty="0"/>
              <a:t> </a:t>
            </a:r>
            <a:r>
              <a:rPr lang="en-ID" sz="2100" dirty="0" err="1"/>
              <a:t>dicatat</a:t>
            </a:r>
            <a:r>
              <a:rPr lang="en-ID" sz="2100" dirty="0"/>
              <a:t>, </a:t>
            </a:r>
            <a:r>
              <a:rPr lang="en-ID" sz="2100" dirty="0" err="1"/>
              <a:t>yaitu</a:t>
            </a:r>
            <a:r>
              <a:rPr lang="en-ID" sz="2100" dirty="0"/>
              <a:t>: (1) </a:t>
            </a:r>
            <a:r>
              <a:rPr lang="en-ID" sz="2100" dirty="0" err="1"/>
              <a:t>Tumbuhnya</a:t>
            </a:r>
            <a:r>
              <a:rPr lang="en-ID" sz="2100" dirty="0"/>
              <a:t> </a:t>
            </a:r>
            <a:r>
              <a:rPr lang="en-ID" sz="2100" dirty="0" err="1"/>
              <a:t>penggunaan</a:t>
            </a:r>
            <a:r>
              <a:rPr lang="en-ID" sz="2100" dirty="0"/>
              <a:t> </a:t>
            </a:r>
            <a:r>
              <a:rPr lang="en-ID" sz="2100" dirty="0" err="1"/>
              <a:t>studi</a:t>
            </a:r>
            <a:r>
              <a:rPr lang="en-ID" sz="2100" dirty="0"/>
              <a:t> </a:t>
            </a:r>
            <a:r>
              <a:rPr lang="en-ID" sz="2100" dirty="0" err="1"/>
              <a:t>kasus</a:t>
            </a:r>
            <a:r>
              <a:rPr lang="en-ID" sz="2100" dirty="0"/>
              <a:t> </a:t>
            </a:r>
            <a:r>
              <a:rPr lang="en-ID" sz="2100" dirty="0" err="1"/>
              <a:t>sebagai</a:t>
            </a:r>
            <a:r>
              <a:rPr lang="en-ID" sz="2100" dirty="0"/>
              <a:t> </a:t>
            </a:r>
            <a:r>
              <a:rPr lang="en-ID" sz="2100" dirty="0" err="1"/>
              <a:t>suatu</a:t>
            </a:r>
            <a:r>
              <a:rPr lang="en-ID" sz="2100" dirty="0"/>
              <a:t> </a:t>
            </a:r>
            <a:r>
              <a:rPr lang="en-ID" sz="2100" dirty="0" err="1"/>
              <a:t>sarana</a:t>
            </a:r>
            <a:r>
              <a:rPr lang="en-ID" sz="2100" dirty="0"/>
              <a:t> yang </a:t>
            </a:r>
            <a:r>
              <a:rPr lang="en-ID" sz="2100" dirty="0" err="1"/>
              <a:t>bersifat</a:t>
            </a:r>
            <a:r>
              <a:rPr lang="en-ID" sz="2100" dirty="0"/>
              <a:t> </a:t>
            </a:r>
            <a:r>
              <a:rPr lang="en-ID" sz="2100" dirty="0" err="1"/>
              <a:t>epistimologis</a:t>
            </a:r>
            <a:r>
              <a:rPr lang="en-ID" sz="2100" dirty="0"/>
              <a:t>, (2) </a:t>
            </a:r>
            <a:r>
              <a:rPr lang="en-ID" sz="2100" dirty="0" err="1"/>
              <a:t>Timbulnya</a:t>
            </a:r>
            <a:r>
              <a:rPr lang="en-ID" sz="2100" dirty="0"/>
              <a:t> </a:t>
            </a:r>
            <a:r>
              <a:rPr lang="en-ID" sz="2100" dirty="0" err="1"/>
              <a:t>studi</a:t>
            </a:r>
            <a:r>
              <a:rPr lang="en-ID" sz="2100" dirty="0"/>
              <a:t> </a:t>
            </a:r>
            <a:r>
              <a:rPr lang="en-ID" sz="2100" dirty="0" err="1"/>
              <a:t>perbandingan</a:t>
            </a:r>
            <a:r>
              <a:rPr lang="en-ID" sz="2100" dirty="0"/>
              <a:t> dan </a:t>
            </a:r>
            <a:r>
              <a:rPr lang="en-ID" sz="2100" dirty="0" err="1"/>
              <a:t>pembangunan</a:t>
            </a:r>
            <a:r>
              <a:rPr lang="en-ID" sz="2100" dirty="0"/>
              <a:t> </a:t>
            </a:r>
            <a:r>
              <a:rPr lang="en-ID" sz="2100" dirty="0" err="1"/>
              <a:t>administrasi</a:t>
            </a:r>
            <a:r>
              <a:rPr lang="en-ID" sz="2100" dirty="0"/>
              <a:t> </a:t>
            </a:r>
            <a:r>
              <a:rPr lang="en-ID" sz="2100" dirty="0" err="1"/>
              <a:t>sebagai</a:t>
            </a:r>
            <a:r>
              <a:rPr lang="en-ID" sz="2100" dirty="0"/>
              <a:t> salah </a:t>
            </a:r>
            <a:r>
              <a:rPr lang="en-ID" sz="2100" dirty="0" err="1"/>
              <a:t>satu</a:t>
            </a:r>
            <a:r>
              <a:rPr lang="en-ID" sz="2100" dirty="0"/>
              <a:t> </a:t>
            </a:r>
            <a:r>
              <a:rPr lang="en-ID" sz="2100" dirty="0" err="1"/>
              <a:t>bagian</a:t>
            </a:r>
            <a:r>
              <a:rPr lang="en-ID" sz="2100" dirty="0"/>
              <a:t> </a:t>
            </a:r>
            <a:r>
              <a:rPr lang="en-ID" sz="2100" dirty="0" err="1"/>
              <a:t>dari</a:t>
            </a:r>
            <a:r>
              <a:rPr lang="en-ID" sz="2100" dirty="0"/>
              <a:t> </a:t>
            </a:r>
            <a:r>
              <a:rPr lang="en-ID" sz="2100" dirty="0" err="1"/>
              <a:t>ilmu</a:t>
            </a:r>
            <a:r>
              <a:rPr lang="en-ID" sz="2100" dirty="0"/>
              <a:t> </a:t>
            </a:r>
            <a:r>
              <a:rPr lang="en-ID" sz="2100" dirty="0" err="1"/>
              <a:t>administrasi</a:t>
            </a:r>
            <a:r>
              <a:rPr lang="en-ID" sz="2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34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7C63C-24B2-4835-B1E8-831750CC4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97527"/>
            <a:ext cx="10058400" cy="4955217"/>
          </a:xfrm>
        </p:spPr>
        <p:txBody>
          <a:bodyPr>
            <a:noAutofit/>
          </a:bodyPr>
          <a:lstStyle/>
          <a:p>
            <a:pPr marL="342900" indent="-342900" algn="just">
              <a:buFont typeface="+mj-lt"/>
              <a:buAutoNum type="arabicPeriod" startAt="4"/>
            </a:pPr>
            <a:r>
              <a:rPr lang="en-ID" sz="2000" b="1" dirty="0" err="1"/>
              <a:t>Paradigma</a:t>
            </a:r>
            <a:r>
              <a:rPr lang="en-ID" sz="2000" b="1" dirty="0"/>
              <a:t> </a:t>
            </a:r>
            <a:r>
              <a:rPr lang="en-ID" sz="2000" b="1" dirty="0" err="1"/>
              <a:t>keempat</a:t>
            </a:r>
            <a:r>
              <a:rPr lang="en-ID" sz="2000" dirty="0"/>
              <a:t>, </a:t>
            </a:r>
            <a:r>
              <a:rPr lang="en-ID" sz="2000" dirty="0" err="1"/>
              <a:t>Administrasi</a:t>
            </a:r>
            <a:r>
              <a:rPr lang="en-ID" sz="2000" dirty="0"/>
              <a:t> Negara </a:t>
            </a:r>
            <a:r>
              <a:rPr lang="en-ID" sz="2000" dirty="0" err="1"/>
              <a:t>sebagai</a:t>
            </a:r>
            <a:r>
              <a:rPr lang="en-ID" sz="2000" dirty="0"/>
              <a:t> </a:t>
            </a:r>
            <a:r>
              <a:rPr lang="en-ID" sz="2000" dirty="0" err="1"/>
              <a:t>Ilmu</a:t>
            </a:r>
            <a:r>
              <a:rPr lang="en-ID" sz="2000" dirty="0"/>
              <a:t> </a:t>
            </a:r>
            <a:r>
              <a:rPr lang="en-ID" sz="2000" dirty="0" err="1"/>
              <a:t>Administrasi</a:t>
            </a:r>
            <a:r>
              <a:rPr lang="en-ID" sz="2000" dirty="0"/>
              <a:t> (1954-1970). </a:t>
            </a:r>
          </a:p>
          <a:p>
            <a:pPr marL="539750" indent="-182563" algn="just"/>
            <a:r>
              <a:rPr lang="en-ID" sz="2000" dirty="0"/>
              <a:t>Pada masa </a:t>
            </a:r>
            <a:r>
              <a:rPr lang="en-ID" sz="2000" dirty="0" err="1"/>
              <a:t>ini</a:t>
            </a:r>
            <a:r>
              <a:rPr lang="en-ID" sz="2000" dirty="0"/>
              <a:t> (1954-1970), </a:t>
            </a:r>
            <a:r>
              <a:rPr lang="en-ID" sz="2000" dirty="0" err="1"/>
              <a:t>administrasi</a:t>
            </a:r>
            <a:r>
              <a:rPr lang="en-ID" sz="2000" dirty="0"/>
              <a:t> negara </a:t>
            </a:r>
            <a:r>
              <a:rPr lang="en-ID" sz="2000" dirty="0" err="1"/>
              <a:t>telah</a:t>
            </a:r>
            <a:r>
              <a:rPr lang="en-ID" sz="2000" dirty="0"/>
              <a:t> </a:t>
            </a:r>
            <a:r>
              <a:rPr lang="en-ID" sz="2000" dirty="0" err="1"/>
              <a:t>berkembang</a:t>
            </a:r>
            <a:r>
              <a:rPr lang="en-ID" sz="2000" dirty="0"/>
              <a:t> </a:t>
            </a:r>
            <a:r>
              <a:rPr lang="en-ID" sz="2000" dirty="0" err="1"/>
              <a:t>sebagai</a:t>
            </a:r>
            <a:r>
              <a:rPr lang="en-ID" sz="2000" dirty="0"/>
              <a:t> </a:t>
            </a:r>
            <a:r>
              <a:rPr lang="en-ID" sz="2000" dirty="0" err="1"/>
              <a:t>ilmu</a:t>
            </a:r>
            <a:r>
              <a:rPr lang="en-ID" sz="2000" dirty="0"/>
              <a:t> </a:t>
            </a:r>
            <a:r>
              <a:rPr lang="en-ID" sz="2000" dirty="0" err="1"/>
              <a:t>administrasi</a:t>
            </a:r>
            <a:r>
              <a:rPr lang="en-ID" sz="2000" dirty="0"/>
              <a:t>. </a:t>
            </a:r>
          </a:p>
          <a:p>
            <a:pPr marL="539750" indent="-182563" algn="just"/>
            <a:r>
              <a:rPr lang="en-ID" sz="2000" dirty="0" err="1"/>
              <a:t>Perkembangan</a:t>
            </a:r>
            <a:r>
              <a:rPr lang="en-ID" sz="2000" dirty="0"/>
              <a:t> </a:t>
            </a:r>
            <a:r>
              <a:rPr lang="en-ID" sz="2000" dirty="0" err="1"/>
              <a:t>ini</a:t>
            </a:r>
            <a:r>
              <a:rPr lang="en-ID" sz="2000" dirty="0"/>
              <a:t> </a:t>
            </a:r>
            <a:r>
              <a:rPr lang="en-ID" sz="2000" dirty="0" err="1"/>
              <a:t>diawali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ketidaksenangan</a:t>
            </a:r>
            <a:r>
              <a:rPr lang="en-ID" sz="2000" dirty="0"/>
              <a:t> </a:t>
            </a:r>
            <a:r>
              <a:rPr lang="en-ID" sz="2000" dirty="0" err="1"/>
              <a:t>bahwa</a:t>
            </a:r>
            <a:r>
              <a:rPr lang="en-ID" sz="2000" dirty="0"/>
              <a:t> </a:t>
            </a:r>
            <a:r>
              <a:rPr lang="en-ID" sz="2000" dirty="0" err="1"/>
              <a:t>ilmu</a:t>
            </a:r>
            <a:r>
              <a:rPr lang="en-ID" sz="2000" dirty="0"/>
              <a:t> </a:t>
            </a:r>
            <a:r>
              <a:rPr lang="en-ID" sz="2000" dirty="0" err="1"/>
              <a:t>administrasi</a:t>
            </a:r>
            <a:r>
              <a:rPr lang="en-ID" sz="2000" dirty="0"/>
              <a:t> </a:t>
            </a:r>
            <a:r>
              <a:rPr lang="en-ID" sz="2000" dirty="0" err="1"/>
              <a:t>dianggap</a:t>
            </a:r>
            <a:r>
              <a:rPr lang="en-ID" sz="2000" dirty="0"/>
              <a:t> </a:t>
            </a:r>
            <a:r>
              <a:rPr lang="en-ID" sz="2000" dirty="0" err="1"/>
              <a:t>sebagai</a:t>
            </a:r>
            <a:r>
              <a:rPr lang="en-ID" sz="2000" dirty="0"/>
              <a:t> </a:t>
            </a:r>
            <a:r>
              <a:rPr lang="en-ID" sz="2000" dirty="0" err="1"/>
              <a:t>ilmu</a:t>
            </a:r>
            <a:r>
              <a:rPr lang="en-ID" sz="2000" dirty="0"/>
              <a:t> </a:t>
            </a:r>
            <a:r>
              <a:rPr lang="en-ID" sz="2000" dirty="0" err="1"/>
              <a:t>kelas</a:t>
            </a:r>
            <a:r>
              <a:rPr lang="en-ID" sz="2000" dirty="0"/>
              <a:t> </a:t>
            </a:r>
            <a:r>
              <a:rPr lang="en-ID" sz="2000" dirty="0" err="1"/>
              <a:t>dua</a:t>
            </a:r>
            <a:r>
              <a:rPr lang="en-ID" sz="2000" dirty="0"/>
              <a:t> </a:t>
            </a:r>
            <a:r>
              <a:rPr lang="en-ID" sz="2000" dirty="0" err="1"/>
              <a:t>setelah</a:t>
            </a:r>
            <a:r>
              <a:rPr lang="en-ID" sz="2000" dirty="0"/>
              <a:t> </a:t>
            </a:r>
            <a:r>
              <a:rPr lang="en-ID" sz="2000" dirty="0" err="1"/>
              <a:t>ilmu</a:t>
            </a:r>
            <a:r>
              <a:rPr lang="en-ID" sz="2000" dirty="0"/>
              <a:t> </a:t>
            </a:r>
            <a:r>
              <a:rPr lang="en-ID" sz="2000" dirty="0" err="1"/>
              <a:t>politik</a:t>
            </a:r>
            <a:r>
              <a:rPr lang="en-ID" sz="2000" dirty="0"/>
              <a:t>. </a:t>
            </a:r>
            <a:r>
              <a:rPr lang="en-ID" sz="2000" dirty="0" err="1"/>
              <a:t>Sebagai</a:t>
            </a:r>
            <a:r>
              <a:rPr lang="en-ID" sz="2000" dirty="0"/>
              <a:t> </a:t>
            </a:r>
            <a:r>
              <a:rPr lang="en-ID" sz="2000" dirty="0" err="1"/>
              <a:t>suatu</a:t>
            </a:r>
            <a:r>
              <a:rPr lang="en-ID" sz="2000" dirty="0"/>
              <a:t> </a:t>
            </a:r>
            <a:r>
              <a:rPr lang="en-ID" sz="2000" dirty="0" err="1"/>
              <a:t>paradigma</a:t>
            </a:r>
            <a:r>
              <a:rPr lang="en-ID" sz="2000" dirty="0"/>
              <a:t>, pada </a:t>
            </a:r>
            <a:r>
              <a:rPr lang="en-ID" sz="2000" dirty="0" err="1"/>
              <a:t>fase</a:t>
            </a:r>
            <a:r>
              <a:rPr lang="en-ID" sz="2000" dirty="0"/>
              <a:t> </a:t>
            </a:r>
            <a:r>
              <a:rPr lang="en-ID" sz="2000" dirty="0" err="1"/>
              <a:t>ini</a:t>
            </a:r>
            <a:r>
              <a:rPr lang="en-ID" sz="2000" dirty="0"/>
              <a:t> </a:t>
            </a:r>
            <a:r>
              <a:rPr lang="en-ID" sz="2000" dirty="0" err="1"/>
              <a:t>ilmu</a:t>
            </a:r>
            <a:r>
              <a:rPr lang="en-ID" sz="2000" dirty="0"/>
              <a:t> </a:t>
            </a:r>
            <a:r>
              <a:rPr lang="en-ID" sz="2000" dirty="0" err="1"/>
              <a:t>administrasi</a:t>
            </a:r>
            <a:r>
              <a:rPr lang="en-ID" sz="2000" dirty="0"/>
              <a:t> </a:t>
            </a:r>
            <a:r>
              <a:rPr lang="en-ID" sz="2000" dirty="0" err="1"/>
              <a:t>hanya</a:t>
            </a:r>
            <a:r>
              <a:rPr lang="en-ID" sz="2000" dirty="0"/>
              <a:t> </a:t>
            </a:r>
            <a:r>
              <a:rPr lang="en-ID" sz="2000" dirty="0" err="1"/>
              <a:t>memberikan</a:t>
            </a:r>
            <a:r>
              <a:rPr lang="en-ID" sz="2000" dirty="0"/>
              <a:t> focus, </a:t>
            </a:r>
            <a:r>
              <a:rPr lang="en-ID" sz="2000" dirty="0" err="1"/>
              <a:t>tetapi</a:t>
            </a:r>
            <a:r>
              <a:rPr lang="en-ID" sz="2000" dirty="0"/>
              <a:t> </a:t>
            </a:r>
            <a:r>
              <a:rPr lang="en-ID" sz="2000" dirty="0" err="1"/>
              <a:t>tidak</a:t>
            </a:r>
            <a:r>
              <a:rPr lang="en-ID" sz="2000" dirty="0"/>
              <a:t> pada </a:t>
            </a:r>
            <a:r>
              <a:rPr lang="en-ID" sz="2000" dirty="0" err="1"/>
              <a:t>locusnya</a:t>
            </a:r>
            <a:r>
              <a:rPr lang="en-ID" sz="2000" dirty="0"/>
              <a:t>. </a:t>
            </a:r>
          </a:p>
          <a:p>
            <a:pPr marL="539750" indent="-182563" algn="just"/>
            <a:r>
              <a:rPr lang="en-ID" sz="2000" dirty="0"/>
              <a:t>Usaha </a:t>
            </a:r>
            <a:r>
              <a:rPr lang="en-ID" sz="2000" dirty="0" err="1"/>
              <a:t>pengembangan</a:t>
            </a:r>
            <a:r>
              <a:rPr lang="en-ID" sz="2000" dirty="0"/>
              <a:t>, </a:t>
            </a:r>
            <a:r>
              <a:rPr lang="en-ID" sz="2000" dirty="0" err="1"/>
              <a:t>terutama</a:t>
            </a:r>
            <a:r>
              <a:rPr lang="en-ID" sz="2000" dirty="0"/>
              <a:t> </a:t>
            </a:r>
            <a:r>
              <a:rPr lang="en-ID" sz="2000" dirty="0" err="1"/>
              <a:t>diperoleh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pengaruh</a:t>
            </a:r>
            <a:r>
              <a:rPr lang="en-ID" sz="2000" dirty="0"/>
              <a:t> </a:t>
            </a:r>
            <a:r>
              <a:rPr lang="en-ID" sz="2000" dirty="0" err="1"/>
              <a:t>fakultas</a:t>
            </a:r>
            <a:r>
              <a:rPr lang="en-ID" sz="2000" dirty="0"/>
              <a:t> </a:t>
            </a:r>
            <a:r>
              <a:rPr lang="en-ID" sz="2000" dirty="0" err="1"/>
              <a:t>administrasi</a:t>
            </a:r>
            <a:r>
              <a:rPr lang="en-ID" sz="2000" dirty="0"/>
              <a:t> </a:t>
            </a:r>
            <a:r>
              <a:rPr lang="en-ID" sz="2000" dirty="0" err="1"/>
              <a:t>perusahaan</a:t>
            </a:r>
            <a:r>
              <a:rPr lang="en-ID" sz="2000" dirty="0"/>
              <a:t> (school of business administration) </a:t>
            </a:r>
            <a:r>
              <a:rPr lang="en-ID" sz="2000" dirty="0" err="1"/>
              <a:t>mempercepat</a:t>
            </a:r>
            <a:r>
              <a:rPr lang="en-ID" sz="2000" dirty="0"/>
              <a:t> proses </a:t>
            </a:r>
            <a:r>
              <a:rPr lang="en-ID" sz="2000" dirty="0" err="1"/>
              <a:t>mencari</a:t>
            </a:r>
            <a:r>
              <a:rPr lang="en-ID" sz="2000" dirty="0"/>
              <a:t> </a:t>
            </a:r>
            <a:r>
              <a:rPr lang="en-ID" sz="2000" dirty="0" err="1"/>
              <a:t>alternatif</a:t>
            </a:r>
            <a:r>
              <a:rPr lang="en-ID" sz="2000" dirty="0"/>
              <a:t> </a:t>
            </a:r>
            <a:r>
              <a:rPr lang="en-ID" sz="2000" dirty="0" err="1"/>
              <a:t>paradigma</a:t>
            </a:r>
            <a:r>
              <a:rPr lang="en-ID" sz="2000" dirty="0"/>
              <a:t> </a:t>
            </a:r>
            <a:r>
              <a:rPr lang="en-ID" sz="2000" dirty="0" err="1"/>
              <a:t>ilmu</a:t>
            </a:r>
            <a:r>
              <a:rPr lang="en-ID" sz="2000" dirty="0"/>
              <a:t> </a:t>
            </a:r>
            <a:r>
              <a:rPr lang="en-ID" sz="2000" dirty="0" err="1"/>
              <a:t>administrasi</a:t>
            </a:r>
            <a:r>
              <a:rPr lang="en-ID" sz="2000" dirty="0"/>
              <a:t>. Pada </a:t>
            </a:r>
            <a:r>
              <a:rPr lang="en-ID" sz="2000" dirty="0" err="1"/>
              <a:t>Tahun</a:t>
            </a:r>
            <a:r>
              <a:rPr lang="en-ID" sz="2000" dirty="0"/>
              <a:t> 1956 </a:t>
            </a:r>
            <a:r>
              <a:rPr lang="en-ID" sz="2000" dirty="0" err="1"/>
              <a:t>terbitlah</a:t>
            </a:r>
            <a:r>
              <a:rPr lang="en-ID" sz="2000" dirty="0"/>
              <a:t> </a:t>
            </a:r>
            <a:r>
              <a:rPr lang="en-ID" sz="2000" dirty="0" err="1"/>
              <a:t>jurnal</a:t>
            </a:r>
            <a:r>
              <a:rPr lang="en-ID" sz="2000" dirty="0"/>
              <a:t> Administrative Science Quarterly, </a:t>
            </a:r>
            <a:r>
              <a:rPr lang="en-ID" sz="2000" dirty="0" err="1"/>
              <a:t>sebagai</a:t>
            </a:r>
            <a:r>
              <a:rPr lang="en-ID" sz="2000" dirty="0"/>
              <a:t> </a:t>
            </a:r>
            <a:r>
              <a:rPr lang="en-ID" sz="2000" dirty="0" err="1"/>
              <a:t>sarana</a:t>
            </a:r>
            <a:r>
              <a:rPr lang="en-ID" sz="2000" dirty="0"/>
              <a:t> yang </a:t>
            </a:r>
            <a:r>
              <a:rPr lang="en-ID" sz="2000" dirty="0" err="1"/>
              <a:t>amat</a:t>
            </a:r>
            <a:r>
              <a:rPr lang="en-ID" sz="2000" dirty="0"/>
              <a:t> </a:t>
            </a:r>
            <a:r>
              <a:rPr lang="en-ID" sz="2000" dirty="0" err="1"/>
              <a:t>penting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menyuarakan</a:t>
            </a:r>
            <a:r>
              <a:rPr lang="en-ID" sz="2000" dirty="0"/>
              <a:t> </a:t>
            </a:r>
            <a:r>
              <a:rPr lang="en-ID" sz="2000" dirty="0" err="1"/>
              <a:t>pendapat</a:t>
            </a:r>
            <a:r>
              <a:rPr lang="en-ID" sz="2000" dirty="0"/>
              <a:t> dan </a:t>
            </a:r>
            <a:r>
              <a:rPr lang="en-ID" sz="2000" dirty="0" err="1"/>
              <a:t>konsepsi-konsepsi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paradigma</a:t>
            </a:r>
            <a:r>
              <a:rPr lang="en-ID" sz="2000" dirty="0"/>
              <a:t> </a:t>
            </a:r>
            <a:r>
              <a:rPr lang="en-ID" sz="2000" dirty="0" err="1"/>
              <a:t>ini</a:t>
            </a:r>
            <a:r>
              <a:rPr lang="en-ID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9530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06644-3767-4F57-BC7B-03B86B188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817418"/>
            <a:ext cx="10058400" cy="5135326"/>
          </a:xfrm>
        </p:spPr>
        <p:txBody>
          <a:bodyPr>
            <a:noAutofit/>
          </a:bodyPr>
          <a:lstStyle/>
          <a:p>
            <a:pPr marL="342900" indent="-342900" algn="just">
              <a:buFont typeface="+mj-lt"/>
              <a:buAutoNum type="arabicPeriod" startAt="5"/>
            </a:pPr>
            <a:r>
              <a:rPr lang="en-ID" sz="2000" b="1" dirty="0" err="1"/>
              <a:t>Paradigma</a:t>
            </a:r>
            <a:r>
              <a:rPr lang="en-ID" sz="2000" b="1" dirty="0"/>
              <a:t> </a:t>
            </a:r>
            <a:r>
              <a:rPr lang="en-ID" sz="2000" b="1" dirty="0" err="1"/>
              <a:t>kelima</a:t>
            </a:r>
            <a:r>
              <a:rPr lang="en-ID" sz="2000" dirty="0"/>
              <a:t>, </a:t>
            </a:r>
            <a:r>
              <a:rPr lang="en-ID" sz="2000" dirty="0" err="1"/>
              <a:t>Administrasi</a:t>
            </a:r>
            <a:r>
              <a:rPr lang="en-ID" sz="2000" dirty="0"/>
              <a:t> Negara </a:t>
            </a:r>
            <a:r>
              <a:rPr lang="en-ID" sz="2000" dirty="0" err="1"/>
              <a:t>sebagai</a:t>
            </a:r>
            <a:r>
              <a:rPr lang="en-ID" sz="2000" dirty="0"/>
              <a:t> </a:t>
            </a:r>
            <a:r>
              <a:rPr lang="en-ID" sz="2000" dirty="0" err="1"/>
              <a:t>Administrasi</a:t>
            </a:r>
            <a:r>
              <a:rPr lang="en-ID" sz="2000" dirty="0"/>
              <a:t> Negara. </a:t>
            </a:r>
          </a:p>
          <a:p>
            <a:pPr marL="623888" indent="-263525" algn="just"/>
            <a:r>
              <a:rPr lang="en-ID" sz="2000" dirty="0"/>
              <a:t>Masa </a:t>
            </a:r>
            <a:r>
              <a:rPr lang="en-ID" sz="2000" dirty="0" err="1"/>
              <a:t>ini</a:t>
            </a:r>
            <a:r>
              <a:rPr lang="en-ID" sz="2000" dirty="0"/>
              <a:t> </a:t>
            </a:r>
            <a:r>
              <a:rPr lang="en-ID" sz="2000" dirty="0" err="1"/>
              <a:t>terjadi</a:t>
            </a:r>
            <a:r>
              <a:rPr lang="en-ID" sz="2000" dirty="0"/>
              <a:t> </a:t>
            </a:r>
            <a:r>
              <a:rPr lang="en-ID" sz="2000" dirty="0" err="1"/>
              <a:t>setelah</a:t>
            </a:r>
            <a:r>
              <a:rPr lang="en-ID" sz="2000" dirty="0"/>
              <a:t> </a:t>
            </a:r>
            <a:r>
              <a:rPr lang="en-ID" sz="2000" dirty="0" err="1"/>
              <a:t>tahun</a:t>
            </a:r>
            <a:r>
              <a:rPr lang="en-ID" sz="2000" dirty="0"/>
              <a:t> 1970. pada masa </a:t>
            </a:r>
            <a:r>
              <a:rPr lang="en-ID" sz="2000" dirty="0" err="1"/>
              <a:t>ini</a:t>
            </a:r>
            <a:r>
              <a:rPr lang="en-ID" sz="2000" dirty="0"/>
              <a:t>, </a:t>
            </a:r>
            <a:r>
              <a:rPr lang="en-ID" sz="2000" dirty="0" err="1"/>
              <a:t>administrasi</a:t>
            </a:r>
            <a:r>
              <a:rPr lang="en-ID" sz="2000" dirty="0"/>
              <a:t> negara </a:t>
            </a:r>
            <a:r>
              <a:rPr lang="en-ID" sz="2000" dirty="0" err="1"/>
              <a:t>telah</a:t>
            </a:r>
            <a:r>
              <a:rPr lang="en-ID" sz="2000" dirty="0"/>
              <a:t> </a:t>
            </a:r>
            <a:r>
              <a:rPr lang="en-ID" sz="2000" dirty="0" err="1"/>
              <a:t>berkembang</a:t>
            </a:r>
            <a:r>
              <a:rPr lang="en-ID" sz="2000" dirty="0"/>
              <a:t> </a:t>
            </a:r>
            <a:r>
              <a:rPr lang="en-ID" sz="2000" dirty="0" err="1"/>
              <a:t>menjadi</a:t>
            </a:r>
            <a:r>
              <a:rPr lang="en-ID" sz="2000" dirty="0"/>
              <a:t> </a:t>
            </a:r>
            <a:r>
              <a:rPr lang="en-ID" sz="2000" dirty="0" err="1"/>
              <a:t>ilmu</a:t>
            </a:r>
            <a:r>
              <a:rPr lang="en-ID" sz="2000" dirty="0"/>
              <a:t> </a:t>
            </a:r>
            <a:r>
              <a:rPr lang="en-ID" sz="2000" dirty="0" err="1"/>
              <a:t>administrasi</a:t>
            </a:r>
            <a:r>
              <a:rPr lang="en-ID" sz="2000" dirty="0"/>
              <a:t> negara, </a:t>
            </a:r>
            <a:r>
              <a:rPr lang="en-ID" sz="2000" dirty="0" err="1"/>
              <a:t>yaitu</a:t>
            </a:r>
            <a:r>
              <a:rPr lang="en-ID" sz="2000" dirty="0"/>
              <a:t> </a:t>
            </a:r>
            <a:r>
              <a:rPr lang="en-ID" sz="2000" dirty="0" err="1"/>
              <a:t>merambah</a:t>
            </a:r>
            <a:r>
              <a:rPr lang="en-ID" sz="2000" dirty="0"/>
              <a:t> </a:t>
            </a:r>
            <a:r>
              <a:rPr lang="en-ID" sz="2000" dirty="0" err="1"/>
              <a:t>ke</a:t>
            </a:r>
            <a:r>
              <a:rPr lang="en-ID" sz="2000" dirty="0"/>
              <a:t> </a:t>
            </a:r>
            <a:r>
              <a:rPr lang="en-ID" sz="2000" dirty="0" err="1"/>
              <a:t>teori</a:t>
            </a:r>
            <a:r>
              <a:rPr lang="en-ID" sz="2000" dirty="0"/>
              <a:t> </a:t>
            </a:r>
            <a:r>
              <a:rPr lang="en-ID" sz="2000" dirty="0" err="1"/>
              <a:t>organisasi</a:t>
            </a:r>
            <a:r>
              <a:rPr lang="en-ID" sz="2000" dirty="0"/>
              <a:t>, </a:t>
            </a:r>
            <a:r>
              <a:rPr lang="en-ID" sz="2000" dirty="0" err="1"/>
              <a:t>ilmu</a:t>
            </a:r>
            <a:r>
              <a:rPr lang="en-ID" sz="2000" dirty="0"/>
              <a:t> </a:t>
            </a:r>
            <a:r>
              <a:rPr lang="en-ID" sz="2000" dirty="0" err="1"/>
              <a:t>kebijakan</a:t>
            </a:r>
            <a:r>
              <a:rPr lang="en-ID" sz="2000" dirty="0"/>
              <a:t> (policy science), dan </a:t>
            </a:r>
            <a:r>
              <a:rPr lang="en-ID" sz="2000" dirty="0" err="1"/>
              <a:t>ekonomi</a:t>
            </a:r>
            <a:r>
              <a:rPr lang="en-ID" sz="2000" dirty="0"/>
              <a:t> </a:t>
            </a:r>
            <a:r>
              <a:rPr lang="en-ID" sz="2000" dirty="0" err="1"/>
              <a:t>politik</a:t>
            </a:r>
            <a:r>
              <a:rPr lang="en-ID" sz="2000" dirty="0"/>
              <a:t>. </a:t>
            </a:r>
          </a:p>
          <a:p>
            <a:pPr marL="623888" indent="-263525" algn="just"/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waktu</a:t>
            </a:r>
            <a:r>
              <a:rPr lang="en-ID" sz="2000" dirty="0"/>
              <a:t> </a:t>
            </a:r>
            <a:r>
              <a:rPr lang="en-ID" sz="2000" dirty="0" err="1"/>
              <a:t>singkat</a:t>
            </a:r>
            <a:r>
              <a:rPr lang="en-ID" sz="2000" dirty="0"/>
              <a:t>, </a:t>
            </a:r>
            <a:r>
              <a:rPr lang="en-ID" sz="2000" dirty="0" err="1"/>
              <a:t>administrasi</a:t>
            </a:r>
            <a:r>
              <a:rPr lang="en-ID" sz="2000" dirty="0"/>
              <a:t> negara </a:t>
            </a:r>
            <a:r>
              <a:rPr lang="en-ID" sz="2000" dirty="0" err="1"/>
              <a:t>sebagai</a:t>
            </a:r>
            <a:r>
              <a:rPr lang="en-ID" sz="2000" dirty="0"/>
              <a:t> </a:t>
            </a:r>
            <a:r>
              <a:rPr lang="en-ID" sz="2000" dirty="0" err="1"/>
              <a:t>suatu</a:t>
            </a:r>
            <a:r>
              <a:rPr lang="en-ID" sz="2000" dirty="0"/>
              <a:t> </a:t>
            </a:r>
            <a:r>
              <a:rPr lang="en-ID" sz="2000" dirty="0" err="1"/>
              <a:t>bidang</a:t>
            </a:r>
            <a:r>
              <a:rPr lang="en-ID" sz="2000" dirty="0"/>
              <a:t> </a:t>
            </a:r>
            <a:r>
              <a:rPr lang="en-ID" sz="2000" dirty="0" err="1"/>
              <a:t>kajian</a:t>
            </a:r>
            <a:r>
              <a:rPr lang="en-ID" sz="2000" dirty="0"/>
              <a:t> </a:t>
            </a:r>
            <a:r>
              <a:rPr lang="en-ID" sz="2000" dirty="0" err="1"/>
              <a:t>telah</a:t>
            </a:r>
            <a:r>
              <a:rPr lang="en-ID" sz="2000" dirty="0"/>
              <a:t> </a:t>
            </a:r>
            <a:r>
              <a:rPr lang="en-ID" sz="2000" dirty="0" err="1"/>
              <a:t>menunjukkan</a:t>
            </a:r>
            <a:r>
              <a:rPr lang="en-ID" sz="2000" dirty="0"/>
              <a:t> </a:t>
            </a:r>
            <a:r>
              <a:rPr lang="en-ID" sz="2000" dirty="0" err="1"/>
              <a:t>warnanya</a:t>
            </a:r>
            <a:r>
              <a:rPr lang="en-ID" sz="2000" dirty="0"/>
              <a:t> </a:t>
            </a:r>
            <a:r>
              <a:rPr lang="en-ID" sz="2000" dirty="0" err="1"/>
              <a:t>sendiri</a:t>
            </a:r>
            <a:r>
              <a:rPr lang="en-ID" sz="2000" dirty="0"/>
              <a:t>. </a:t>
            </a:r>
            <a:r>
              <a:rPr lang="en-ID" sz="2000" dirty="0" err="1"/>
              <a:t>Beberapa</a:t>
            </a:r>
            <a:r>
              <a:rPr lang="en-ID" sz="2000" dirty="0"/>
              <a:t> </a:t>
            </a:r>
            <a:r>
              <a:rPr lang="en-ID" sz="2000" dirty="0" err="1"/>
              <a:t>departemen</a:t>
            </a:r>
            <a:r>
              <a:rPr lang="en-ID" sz="2000" dirty="0"/>
              <a:t>, </a:t>
            </a:r>
            <a:r>
              <a:rPr lang="en-ID" sz="2000" dirty="0" err="1"/>
              <a:t>fakultas</a:t>
            </a:r>
            <a:r>
              <a:rPr lang="en-ID" sz="2000" dirty="0"/>
              <a:t>, dan </a:t>
            </a:r>
            <a:r>
              <a:rPr lang="en-ID" sz="2000" dirty="0" err="1"/>
              <a:t>akademi</a:t>
            </a:r>
            <a:r>
              <a:rPr lang="en-ID" sz="2000" dirty="0"/>
              <a:t> </a:t>
            </a:r>
            <a:r>
              <a:rPr lang="en-ID" sz="2000" dirty="0" err="1"/>
              <a:t>baru</a:t>
            </a:r>
            <a:r>
              <a:rPr lang="en-ID" sz="2000" dirty="0"/>
              <a:t> </a:t>
            </a:r>
            <a:r>
              <a:rPr lang="en-ID" sz="2000" dirty="0" err="1"/>
              <a:t>administrasi</a:t>
            </a:r>
            <a:r>
              <a:rPr lang="en-ID" sz="2000" dirty="0"/>
              <a:t> negara dan public affairs </a:t>
            </a:r>
            <a:r>
              <a:rPr lang="en-ID" sz="2000" dirty="0" err="1"/>
              <a:t>bermunculan</a:t>
            </a:r>
            <a:r>
              <a:rPr lang="en-ID" sz="2000" dirty="0"/>
              <a:t>. </a:t>
            </a:r>
          </a:p>
          <a:p>
            <a:pPr marL="623888" indent="-263525" algn="just"/>
            <a:r>
              <a:rPr lang="en-ID" sz="2000" dirty="0"/>
              <a:t>Salah </a:t>
            </a:r>
            <a:r>
              <a:rPr lang="en-ID" sz="2000" dirty="0" err="1"/>
              <a:t>satu</a:t>
            </a:r>
            <a:r>
              <a:rPr lang="en-ID" sz="2000" dirty="0"/>
              <a:t> trend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pertumbuhan</a:t>
            </a:r>
            <a:r>
              <a:rPr lang="en-ID" sz="2000" dirty="0"/>
              <a:t> </a:t>
            </a:r>
            <a:r>
              <a:rPr lang="en-ID" sz="2000" dirty="0" err="1"/>
              <a:t>administrasi</a:t>
            </a:r>
            <a:r>
              <a:rPr lang="en-ID" sz="2000" dirty="0"/>
              <a:t> negara </a:t>
            </a:r>
            <a:r>
              <a:rPr lang="en-ID" sz="2000" dirty="0" err="1"/>
              <a:t>ini</a:t>
            </a:r>
            <a:r>
              <a:rPr lang="en-ID" sz="2000" dirty="0"/>
              <a:t> </a:t>
            </a:r>
            <a:r>
              <a:rPr lang="en-ID" sz="2000" dirty="0" err="1"/>
              <a:t>adalah</a:t>
            </a:r>
            <a:r>
              <a:rPr lang="en-ID" sz="2000" dirty="0"/>
              <a:t> </a:t>
            </a:r>
            <a:r>
              <a:rPr lang="en-ID" sz="2000" dirty="0" err="1"/>
              <a:t>terbentuknya</a:t>
            </a:r>
            <a:r>
              <a:rPr lang="en-ID" sz="2000" dirty="0"/>
              <a:t> </a:t>
            </a:r>
            <a:r>
              <a:rPr lang="en-ID" sz="2000" dirty="0" err="1"/>
              <a:t>asosiasi</a:t>
            </a:r>
            <a:r>
              <a:rPr lang="en-ID" sz="2000" dirty="0"/>
              <a:t> </a:t>
            </a:r>
            <a:r>
              <a:rPr lang="en-ID" sz="2000" dirty="0" err="1"/>
              <a:t>nasional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fakultas-fakultas</a:t>
            </a:r>
            <a:r>
              <a:rPr lang="en-ID" sz="2000" dirty="0"/>
              <a:t> </a:t>
            </a:r>
            <a:r>
              <a:rPr lang="en-ID" sz="2000" dirty="0" err="1"/>
              <a:t>tersebut</a:t>
            </a:r>
            <a:r>
              <a:rPr lang="en-ID" sz="2000" dirty="0"/>
              <a:t> (The National Association of School of Public Affairs and Administration). </a:t>
            </a:r>
          </a:p>
          <a:p>
            <a:pPr marL="623888" indent="-263525" algn="just"/>
            <a:r>
              <a:rPr lang="en-ID" sz="2000" dirty="0"/>
              <a:t>Pada </a:t>
            </a:r>
            <a:r>
              <a:rPr lang="en-ID" sz="2000" dirty="0" err="1"/>
              <a:t>tahun</a:t>
            </a:r>
            <a:r>
              <a:rPr lang="en-ID" sz="2000" dirty="0"/>
              <a:t> 1980 </a:t>
            </a:r>
            <a:r>
              <a:rPr lang="en-ID" sz="2000" dirty="0" err="1"/>
              <a:t>asosiasi</a:t>
            </a:r>
            <a:r>
              <a:rPr lang="en-ID" sz="2000" dirty="0"/>
              <a:t> </a:t>
            </a:r>
            <a:r>
              <a:rPr lang="en-ID" sz="2000" dirty="0" err="1"/>
              <a:t>ini</a:t>
            </a:r>
            <a:r>
              <a:rPr lang="en-ID" sz="2000" dirty="0"/>
              <a:t> </a:t>
            </a:r>
            <a:r>
              <a:rPr lang="en-ID" sz="2000" dirty="0" err="1"/>
              <a:t>telah</a:t>
            </a:r>
            <a:r>
              <a:rPr lang="en-ID" sz="2000" dirty="0"/>
              <a:t> </a:t>
            </a:r>
            <a:r>
              <a:rPr lang="en-ID" sz="2000" dirty="0" err="1"/>
              <a:t>mempunyai</a:t>
            </a:r>
            <a:r>
              <a:rPr lang="en-ID" sz="2000" dirty="0"/>
              <a:t> </a:t>
            </a:r>
            <a:r>
              <a:rPr lang="en-ID" sz="2000" dirty="0" err="1"/>
              <a:t>anggota</a:t>
            </a:r>
            <a:r>
              <a:rPr lang="en-ID" sz="2000" dirty="0"/>
              <a:t> </a:t>
            </a:r>
            <a:r>
              <a:rPr lang="en-ID" sz="2000" dirty="0" err="1"/>
              <a:t>lebih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200 </a:t>
            </a:r>
            <a:r>
              <a:rPr lang="en-ID" sz="2000" dirty="0" err="1"/>
              <a:t>institusi</a:t>
            </a:r>
            <a:r>
              <a:rPr lang="en-ID" sz="2000" dirty="0"/>
              <a:t>, dan </a:t>
            </a:r>
            <a:r>
              <a:rPr lang="en-ID" sz="2000" dirty="0" err="1"/>
              <a:t>lebih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25.000 </a:t>
            </a:r>
            <a:r>
              <a:rPr lang="en-ID" sz="2000" dirty="0" err="1"/>
              <a:t>mahasiswa</a:t>
            </a:r>
            <a:r>
              <a:rPr lang="en-ID" sz="2000" dirty="0"/>
              <a:t> </a:t>
            </a:r>
            <a:r>
              <a:rPr lang="en-ID" sz="2000" dirty="0" err="1"/>
              <a:t>baik</a:t>
            </a:r>
            <a:r>
              <a:rPr lang="en-ID" sz="2000" dirty="0"/>
              <a:t> yang </a:t>
            </a:r>
            <a:r>
              <a:rPr lang="en-ID" sz="2000" dirty="0" err="1"/>
              <a:t>penuh</a:t>
            </a:r>
            <a:r>
              <a:rPr lang="en-ID" sz="2000" dirty="0"/>
              <a:t> </a:t>
            </a:r>
            <a:r>
              <a:rPr lang="en-ID" sz="2000" dirty="0" err="1"/>
              <a:t>ataupun</a:t>
            </a:r>
            <a:r>
              <a:rPr lang="en-ID" sz="2000" dirty="0"/>
              <a:t> yang part time </a:t>
            </a:r>
            <a:r>
              <a:rPr lang="en-ID" sz="2000" dirty="0" err="1"/>
              <a:t>terdaftar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program MPA (Master of Public Administration) pada </a:t>
            </a:r>
            <a:r>
              <a:rPr lang="en-ID" sz="2000" dirty="0" err="1"/>
              <a:t>akhir</a:t>
            </a:r>
            <a:r>
              <a:rPr lang="en-ID" sz="2000" dirty="0"/>
              <a:t> </a:t>
            </a:r>
            <a:r>
              <a:rPr lang="en-ID" sz="2000" dirty="0" err="1"/>
              <a:t>tahun</a:t>
            </a:r>
            <a:r>
              <a:rPr lang="en-ID" sz="2000" dirty="0"/>
              <a:t> 1970. </a:t>
            </a:r>
          </a:p>
        </p:txBody>
      </p:sp>
    </p:spTree>
    <p:extLst>
      <p:ext uri="{BB962C8B-B14F-4D97-AF65-F5344CB8AC3E}">
        <p14:creationId xmlns:p14="http://schemas.microsoft.com/office/powerpoint/2010/main" val="285106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889E77C-04A6-4443-B9C9-C56A565D73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9306624"/>
              </p:ext>
            </p:extLst>
          </p:nvPr>
        </p:nvGraphicFramePr>
        <p:xfrm>
          <a:off x="1066799" y="1330036"/>
          <a:ext cx="10335491" cy="4622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3901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Title Lorem Ipsum </a:t>
            </a:r>
          </a:p>
        </p:txBody>
      </p:sp>
      <p:graphicFrame>
        <p:nvGraphicFramePr>
          <p:cNvPr id="5" name="Content Placeholder 2" descr="SmartArt graphic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7019551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4AA46-6D26-465B-B11A-5971D5C0B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Outline </a:t>
            </a:r>
            <a:endParaRPr lang="en-ID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F665AF6-8DA4-47DB-A3C6-60B17313D6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1165121"/>
              </p:ext>
            </p:extLst>
          </p:nvPr>
        </p:nvGraphicFramePr>
        <p:xfrm>
          <a:off x="1066800" y="1911927"/>
          <a:ext cx="10058400" cy="4040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787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ADF2-A10A-4A4F-9EC4-D13EEBD23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Pengertian</a:t>
            </a:r>
            <a:r>
              <a:rPr lang="en-US" b="1" dirty="0"/>
              <a:t> </a:t>
            </a:r>
            <a:r>
              <a:rPr lang="en-US" b="1" dirty="0" err="1"/>
              <a:t>Paradigma</a:t>
            </a:r>
            <a:r>
              <a:rPr lang="en-US" b="1" dirty="0"/>
              <a:t> 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666AF-3B57-4777-89C9-B3390A27E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0363" indent="-360363" algn="just">
              <a:buFont typeface="Wingdings" panose="05000000000000000000" pitchFamily="2" charset="2"/>
              <a:buChar char="Ø"/>
            </a:pPr>
            <a:r>
              <a:rPr lang="en-ID" sz="2100" dirty="0" err="1"/>
              <a:t>Istilah</a:t>
            </a:r>
            <a:r>
              <a:rPr lang="en-ID" sz="2100" dirty="0"/>
              <a:t> </a:t>
            </a:r>
            <a:r>
              <a:rPr lang="en-ID" sz="2100" dirty="0" err="1"/>
              <a:t>paradigma</a:t>
            </a:r>
            <a:r>
              <a:rPr lang="en-ID" sz="2100" dirty="0"/>
              <a:t> </a:t>
            </a:r>
            <a:r>
              <a:rPr lang="en-ID" sz="2100" dirty="0" err="1"/>
              <a:t>pertama</a:t>
            </a:r>
            <a:r>
              <a:rPr lang="en-ID" sz="2100" dirty="0"/>
              <a:t> kali </a:t>
            </a:r>
            <a:r>
              <a:rPr lang="en-ID" sz="2100" dirty="0" err="1"/>
              <a:t>diperkenalkan</a:t>
            </a:r>
            <a:r>
              <a:rPr lang="en-ID" sz="2100" dirty="0"/>
              <a:t> dan </a:t>
            </a:r>
            <a:r>
              <a:rPr lang="en-ID" sz="2100" dirty="0" err="1"/>
              <a:t>dipopulerkan</a:t>
            </a:r>
            <a:r>
              <a:rPr lang="en-ID" sz="2100" dirty="0"/>
              <a:t> oleh Thomas Kuhn (1962), dan Kuhn </a:t>
            </a:r>
            <a:r>
              <a:rPr lang="en-ID" sz="2100" dirty="0" err="1"/>
              <a:t>berpendapat</a:t>
            </a:r>
            <a:r>
              <a:rPr lang="en-ID" sz="2100" dirty="0"/>
              <a:t> </a:t>
            </a:r>
            <a:r>
              <a:rPr lang="en-ID" sz="2100" dirty="0" err="1"/>
              <a:t>bahwa</a:t>
            </a:r>
            <a:r>
              <a:rPr lang="en-ID" sz="2100" dirty="0"/>
              <a:t> </a:t>
            </a:r>
            <a:r>
              <a:rPr lang="en-ID" sz="2100" b="1" dirty="0" err="1"/>
              <a:t>paradigma</a:t>
            </a:r>
            <a:r>
              <a:rPr lang="en-ID" sz="2100" b="1" dirty="0"/>
              <a:t> </a:t>
            </a:r>
            <a:r>
              <a:rPr lang="en-ID" sz="2100" b="1" dirty="0" err="1"/>
              <a:t>adalah</a:t>
            </a:r>
            <a:r>
              <a:rPr lang="en-ID" sz="2100" b="1" dirty="0"/>
              <a:t> </a:t>
            </a:r>
            <a:r>
              <a:rPr lang="en-ID" sz="2100" b="1" dirty="0" err="1"/>
              <a:t>cara</a:t>
            </a:r>
            <a:r>
              <a:rPr lang="en-ID" sz="2100" b="1" dirty="0"/>
              <a:t> </a:t>
            </a:r>
            <a:r>
              <a:rPr lang="en-ID" sz="2100" b="1" dirty="0" err="1"/>
              <a:t>pandang</a:t>
            </a:r>
            <a:r>
              <a:rPr lang="en-ID" sz="2100" b="1" dirty="0"/>
              <a:t> </a:t>
            </a:r>
            <a:r>
              <a:rPr lang="en-ID" sz="2100" b="1" dirty="0" err="1"/>
              <a:t>untuk</a:t>
            </a:r>
            <a:r>
              <a:rPr lang="en-ID" sz="2100" b="1" dirty="0"/>
              <a:t> </a:t>
            </a:r>
            <a:r>
              <a:rPr lang="en-ID" sz="2100" b="1" dirty="0" err="1"/>
              <a:t>mengetahui</a:t>
            </a:r>
            <a:r>
              <a:rPr lang="en-ID" sz="2100" b="1" dirty="0"/>
              <a:t> </a:t>
            </a:r>
            <a:r>
              <a:rPr lang="en-ID" sz="2100" b="1" dirty="0" err="1"/>
              <a:t>realitas</a:t>
            </a:r>
            <a:r>
              <a:rPr lang="en-ID" sz="2100" b="1" dirty="0"/>
              <a:t> </a:t>
            </a:r>
            <a:r>
              <a:rPr lang="en-ID" sz="2100" b="1" dirty="0" err="1"/>
              <a:t>sosial</a:t>
            </a:r>
            <a:r>
              <a:rPr lang="en-ID" sz="2100" b="1" dirty="0"/>
              <a:t> </a:t>
            </a:r>
            <a:r>
              <a:rPr lang="en-ID" sz="2100" b="1" dirty="0" err="1"/>
              <a:t>tertentu</a:t>
            </a:r>
            <a:r>
              <a:rPr lang="en-ID" sz="2100" b="1" dirty="0"/>
              <a:t> </a:t>
            </a:r>
            <a:r>
              <a:rPr lang="en-ID" sz="2100" b="1" dirty="0" err="1"/>
              <a:t>secara</a:t>
            </a:r>
            <a:r>
              <a:rPr lang="en-ID" sz="2100" b="1" dirty="0"/>
              <a:t> </a:t>
            </a:r>
            <a:r>
              <a:rPr lang="en-ID" sz="2100" b="1" dirty="0" err="1"/>
              <a:t>spesifik</a:t>
            </a:r>
            <a:r>
              <a:rPr lang="en-ID" sz="2100" dirty="0"/>
              <a:t>. </a:t>
            </a:r>
          </a:p>
          <a:p>
            <a:pPr marL="360363" indent="-360363" algn="just">
              <a:buFont typeface="Wingdings" panose="05000000000000000000" pitchFamily="2" charset="2"/>
              <a:buChar char="Ø"/>
            </a:pPr>
            <a:r>
              <a:rPr lang="en-ID" sz="2100" dirty="0" err="1"/>
              <a:t>Definisi</a:t>
            </a:r>
            <a:r>
              <a:rPr lang="en-ID" sz="2100" dirty="0"/>
              <a:t> </a:t>
            </a:r>
            <a:r>
              <a:rPr lang="en-ID" sz="2100" dirty="0" err="1"/>
              <a:t>tersebut</a:t>
            </a:r>
            <a:r>
              <a:rPr lang="en-ID" sz="2100" dirty="0"/>
              <a:t> </a:t>
            </a:r>
            <a:r>
              <a:rPr lang="en-ID" sz="2100" dirty="0" err="1"/>
              <a:t>dipertegas</a:t>
            </a:r>
            <a:r>
              <a:rPr lang="en-ID" sz="2100" dirty="0"/>
              <a:t> oleh Robert Friedrichs (1970), </a:t>
            </a:r>
            <a:r>
              <a:rPr lang="en-ID" sz="2100" dirty="0" err="1"/>
              <a:t>sebagai</a:t>
            </a:r>
            <a:r>
              <a:rPr lang="en-ID" sz="2100" dirty="0"/>
              <a:t> </a:t>
            </a:r>
            <a:r>
              <a:rPr lang="en-ID" sz="2100" b="1" dirty="0" err="1"/>
              <a:t>suatu</a:t>
            </a:r>
            <a:r>
              <a:rPr lang="en-ID" sz="2100" b="1" dirty="0"/>
              <a:t> </a:t>
            </a:r>
            <a:r>
              <a:rPr lang="en-ID" sz="2100" b="1" dirty="0" err="1"/>
              <a:t>pandangan</a:t>
            </a:r>
            <a:r>
              <a:rPr lang="en-ID" sz="2100" b="1" dirty="0"/>
              <a:t> yang </a:t>
            </a:r>
            <a:r>
              <a:rPr lang="en-ID" sz="2100" b="1" dirty="0" err="1"/>
              <a:t>mendasar</a:t>
            </a:r>
            <a:r>
              <a:rPr lang="en-ID" sz="2100" b="1" dirty="0"/>
              <a:t> </a:t>
            </a:r>
            <a:r>
              <a:rPr lang="en-ID" sz="2100" b="1" dirty="0" err="1"/>
              <a:t>dari</a:t>
            </a:r>
            <a:r>
              <a:rPr lang="en-ID" sz="2100" b="1" dirty="0"/>
              <a:t> </a:t>
            </a:r>
            <a:r>
              <a:rPr lang="en-ID" sz="2100" b="1" dirty="0" err="1"/>
              <a:t>suatu</a:t>
            </a:r>
            <a:r>
              <a:rPr lang="en-ID" sz="2100" b="1" dirty="0"/>
              <a:t> </a:t>
            </a:r>
            <a:r>
              <a:rPr lang="en-ID" sz="2100" b="1" dirty="0" err="1"/>
              <a:t>disiplin</a:t>
            </a:r>
            <a:r>
              <a:rPr lang="en-ID" sz="2100" b="1" dirty="0"/>
              <a:t> </a:t>
            </a:r>
            <a:r>
              <a:rPr lang="en-ID" sz="2100" b="1" dirty="0" err="1"/>
              <a:t>ilmu</a:t>
            </a:r>
            <a:r>
              <a:rPr lang="en-ID" sz="2100" b="1" dirty="0"/>
              <a:t> </a:t>
            </a:r>
            <a:r>
              <a:rPr lang="en-ID" sz="2100" b="1" dirty="0" err="1"/>
              <a:t>tentang</a:t>
            </a:r>
            <a:r>
              <a:rPr lang="en-ID" sz="2100" b="1" dirty="0"/>
              <a:t> </a:t>
            </a:r>
            <a:r>
              <a:rPr lang="en-ID" sz="2100" b="1" dirty="0" err="1"/>
              <a:t>apa</a:t>
            </a:r>
            <a:r>
              <a:rPr lang="en-ID" sz="2100" b="1" dirty="0"/>
              <a:t> yang </a:t>
            </a:r>
            <a:r>
              <a:rPr lang="en-ID" sz="2100" b="1" dirty="0" err="1"/>
              <a:t>menjadi</a:t>
            </a:r>
            <a:r>
              <a:rPr lang="en-ID" sz="2100" b="1" dirty="0"/>
              <a:t> </a:t>
            </a:r>
            <a:r>
              <a:rPr lang="en-ID" sz="2100" b="1" dirty="0" err="1"/>
              <a:t>pokok</a:t>
            </a:r>
            <a:r>
              <a:rPr lang="en-ID" sz="2100" b="1" dirty="0"/>
              <a:t> </a:t>
            </a:r>
            <a:r>
              <a:rPr lang="en-ID" sz="2100" b="1" dirty="0" err="1"/>
              <a:t>persoalan</a:t>
            </a:r>
            <a:r>
              <a:rPr lang="en-ID" sz="2100" b="1" dirty="0"/>
              <a:t> yang </a:t>
            </a:r>
            <a:r>
              <a:rPr lang="en-ID" sz="2100" b="1" dirty="0" err="1"/>
              <a:t>semestinya</a:t>
            </a:r>
            <a:r>
              <a:rPr lang="en-ID" sz="2100" b="1" dirty="0"/>
              <a:t> </a:t>
            </a:r>
            <a:r>
              <a:rPr lang="en-ID" sz="2100" b="1" dirty="0" err="1"/>
              <a:t>dipelajari</a:t>
            </a:r>
            <a:r>
              <a:rPr lang="en-ID" sz="2100" b="1" dirty="0"/>
              <a:t>. </a:t>
            </a:r>
            <a:r>
              <a:rPr lang="en-ID" sz="2100" dirty="0" err="1"/>
              <a:t>Pengertian</a:t>
            </a:r>
            <a:r>
              <a:rPr lang="en-ID" sz="2100" dirty="0"/>
              <a:t> </a:t>
            </a:r>
          </a:p>
          <a:p>
            <a:pPr marL="360363" indent="-360363" algn="just">
              <a:buFont typeface="Wingdings" panose="05000000000000000000" pitchFamily="2" charset="2"/>
              <a:buChar char="Ø"/>
            </a:pPr>
            <a:r>
              <a:rPr lang="en-ID" sz="2100" dirty="0"/>
              <a:t>lain </a:t>
            </a:r>
            <a:r>
              <a:rPr lang="en-ID" sz="2100" dirty="0" err="1"/>
              <a:t>dikemukakan</a:t>
            </a:r>
            <a:r>
              <a:rPr lang="en-ID" sz="2100" dirty="0"/>
              <a:t> oleh George Ritzer (1980), </a:t>
            </a:r>
            <a:r>
              <a:rPr lang="en-ID" sz="2100" dirty="0" err="1"/>
              <a:t>dengan</a:t>
            </a:r>
            <a:r>
              <a:rPr lang="en-ID" sz="2100" dirty="0"/>
              <a:t> </a:t>
            </a:r>
            <a:r>
              <a:rPr lang="en-ID" sz="2100" dirty="0" err="1"/>
              <a:t>menyatakan</a:t>
            </a:r>
            <a:r>
              <a:rPr lang="en-ID" sz="2100" dirty="0"/>
              <a:t> </a:t>
            </a:r>
            <a:r>
              <a:rPr lang="en-ID" sz="2100" dirty="0" err="1"/>
              <a:t>paradigma</a:t>
            </a:r>
            <a:r>
              <a:rPr lang="en-ID" sz="2100" dirty="0"/>
              <a:t> </a:t>
            </a:r>
            <a:r>
              <a:rPr lang="en-ID" sz="2100" dirty="0" err="1"/>
              <a:t>sebagai</a:t>
            </a:r>
            <a:r>
              <a:rPr lang="en-ID" sz="2100" dirty="0"/>
              <a:t> </a:t>
            </a:r>
            <a:r>
              <a:rPr lang="en-ID" sz="2100" dirty="0" err="1"/>
              <a:t>pandangan</a:t>
            </a:r>
            <a:r>
              <a:rPr lang="en-ID" sz="2100" dirty="0"/>
              <a:t> yang </a:t>
            </a:r>
            <a:r>
              <a:rPr lang="en-ID" sz="2100" dirty="0" err="1"/>
              <a:t>mendasar</a:t>
            </a:r>
            <a:r>
              <a:rPr lang="en-ID" sz="2100" dirty="0"/>
              <a:t> </a:t>
            </a:r>
            <a:r>
              <a:rPr lang="en-ID" sz="2100" dirty="0" err="1"/>
              <a:t>dari</a:t>
            </a:r>
            <a:r>
              <a:rPr lang="en-ID" sz="2100" dirty="0"/>
              <a:t> para </a:t>
            </a:r>
            <a:r>
              <a:rPr lang="en-ID" sz="2100" dirty="0" err="1"/>
              <a:t>ilmuwan</a:t>
            </a:r>
            <a:r>
              <a:rPr lang="en-ID" sz="2100" dirty="0"/>
              <a:t> </a:t>
            </a:r>
            <a:r>
              <a:rPr lang="en-ID" sz="2100" dirty="0" err="1"/>
              <a:t>tentang</a:t>
            </a:r>
            <a:r>
              <a:rPr lang="en-ID" sz="2100" dirty="0"/>
              <a:t> </a:t>
            </a:r>
            <a:r>
              <a:rPr lang="en-ID" sz="2100" b="1" dirty="0" err="1"/>
              <a:t>apa</a:t>
            </a:r>
            <a:r>
              <a:rPr lang="en-ID" sz="2100" b="1" dirty="0"/>
              <a:t> yang </a:t>
            </a:r>
            <a:r>
              <a:rPr lang="en-ID" sz="2100" b="1" dirty="0" err="1"/>
              <a:t>menjadi</a:t>
            </a:r>
            <a:r>
              <a:rPr lang="en-ID" sz="2100" b="1" dirty="0"/>
              <a:t> </a:t>
            </a:r>
            <a:r>
              <a:rPr lang="en-ID" sz="2100" b="1" dirty="0" err="1"/>
              <a:t>pokok</a:t>
            </a:r>
            <a:r>
              <a:rPr lang="en-ID" sz="2100" b="1" dirty="0"/>
              <a:t> </a:t>
            </a:r>
            <a:r>
              <a:rPr lang="en-ID" sz="2100" b="1" dirty="0" err="1"/>
              <a:t>persoalan</a:t>
            </a:r>
            <a:r>
              <a:rPr lang="en-ID" sz="2100" b="1" dirty="0"/>
              <a:t> yang </a:t>
            </a:r>
            <a:r>
              <a:rPr lang="en-ID" sz="2100" b="1" dirty="0" err="1"/>
              <a:t>semestinya</a:t>
            </a:r>
            <a:r>
              <a:rPr lang="en-ID" sz="2100" b="1" dirty="0"/>
              <a:t> </a:t>
            </a:r>
            <a:r>
              <a:rPr lang="en-ID" sz="2100" b="1" dirty="0" err="1"/>
              <a:t>dipelajari</a:t>
            </a:r>
            <a:r>
              <a:rPr lang="en-ID" sz="2100" b="1" dirty="0"/>
              <a:t> </a:t>
            </a:r>
            <a:r>
              <a:rPr lang="en-ID" sz="2100" b="1" dirty="0" err="1"/>
              <a:t>dalam</a:t>
            </a:r>
            <a:r>
              <a:rPr lang="en-ID" sz="2100" b="1" dirty="0"/>
              <a:t> salah </a:t>
            </a:r>
            <a:r>
              <a:rPr lang="en-ID" sz="2100" b="1" dirty="0" err="1"/>
              <a:t>satu</a:t>
            </a:r>
            <a:r>
              <a:rPr lang="en-ID" sz="2100" b="1" dirty="0"/>
              <a:t> </a:t>
            </a:r>
            <a:r>
              <a:rPr lang="en-ID" sz="2100" b="1" dirty="0" err="1"/>
              <a:t>cabang</a:t>
            </a:r>
            <a:r>
              <a:rPr lang="en-ID" sz="2100" b="1" dirty="0"/>
              <a:t> </a:t>
            </a:r>
            <a:r>
              <a:rPr lang="en-ID" sz="2100" b="1" dirty="0" err="1"/>
              <a:t>disiplin</a:t>
            </a:r>
            <a:r>
              <a:rPr lang="en-ID" sz="2100" b="1" dirty="0"/>
              <a:t> </a:t>
            </a:r>
            <a:r>
              <a:rPr lang="en-ID" sz="2100" b="1" dirty="0" err="1"/>
              <a:t>ilmu</a:t>
            </a:r>
            <a:r>
              <a:rPr lang="en-ID" sz="2100" b="1" dirty="0"/>
              <a:t> </a:t>
            </a:r>
            <a:r>
              <a:rPr lang="en-ID" sz="2100" b="1" dirty="0" err="1"/>
              <a:t>pengetahuan</a:t>
            </a:r>
            <a:r>
              <a:rPr lang="en-ID" sz="2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318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7D94EB7-033C-4899-8A6C-B0CF60DBAC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3729348"/>
              </p:ext>
            </p:extLst>
          </p:nvPr>
        </p:nvGraphicFramePr>
        <p:xfrm>
          <a:off x="706583" y="1163782"/>
          <a:ext cx="10903526" cy="4788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3399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EF4F816-D2EA-4CCD-BE64-03B1E2387A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9683253"/>
              </p:ext>
            </p:extLst>
          </p:nvPr>
        </p:nvGraphicFramePr>
        <p:xfrm>
          <a:off x="1066800" y="1066800"/>
          <a:ext cx="10058400" cy="4885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7403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121E10-1B0E-4550-A7FE-FCF40C184E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6958885"/>
              </p:ext>
            </p:extLst>
          </p:nvPr>
        </p:nvGraphicFramePr>
        <p:xfrm>
          <a:off x="1066800" y="1246909"/>
          <a:ext cx="10058400" cy="4705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8625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8CF93-2161-4B48-876E-4A1A156A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Paradigma</a:t>
            </a:r>
            <a:r>
              <a:rPr lang="en-US" b="1" dirty="0"/>
              <a:t> </a:t>
            </a:r>
            <a:r>
              <a:rPr lang="en-US" b="1" dirty="0" err="1"/>
              <a:t>Penelitian</a:t>
            </a:r>
            <a:r>
              <a:rPr lang="en-US" b="1" dirty="0"/>
              <a:t> </a:t>
            </a:r>
            <a:r>
              <a:rPr lang="en-US" b="1" dirty="0" err="1"/>
              <a:t>Sosial</a:t>
            </a:r>
            <a:r>
              <a:rPr lang="en-US" b="1" dirty="0"/>
              <a:t> 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DDFEE-5707-412F-9AB3-8FE86196E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014194"/>
            <a:ext cx="10183091" cy="3938550"/>
          </a:xfrm>
        </p:spPr>
        <p:txBody>
          <a:bodyPr>
            <a:noAutofit/>
          </a:bodyPr>
          <a:lstStyle/>
          <a:p>
            <a:pPr marL="360363" indent="-360363" algn="just">
              <a:buFont typeface="Wingdings" panose="05000000000000000000" pitchFamily="2" charset="2"/>
              <a:buChar char="Ø"/>
            </a:pPr>
            <a:r>
              <a:rPr lang="en-ID" sz="1900" dirty="0" err="1"/>
              <a:t>Dalam</a:t>
            </a:r>
            <a:r>
              <a:rPr lang="en-ID" sz="1900" dirty="0"/>
              <a:t> </a:t>
            </a:r>
            <a:r>
              <a:rPr lang="en-ID" sz="1900" dirty="0" err="1"/>
              <a:t>Sosiologi</a:t>
            </a:r>
            <a:r>
              <a:rPr lang="en-ID" sz="1900" dirty="0"/>
              <a:t> </a:t>
            </a:r>
            <a:r>
              <a:rPr lang="en-ID" sz="1900" dirty="0" err="1"/>
              <a:t>dikenal</a:t>
            </a:r>
            <a:r>
              <a:rPr lang="en-ID" sz="1900" dirty="0"/>
              <a:t> </a:t>
            </a:r>
            <a:r>
              <a:rPr lang="en-ID" sz="1900" dirty="0" err="1"/>
              <a:t>sejumlah</a:t>
            </a:r>
            <a:r>
              <a:rPr lang="en-ID" sz="1900" dirty="0"/>
              <a:t> </a:t>
            </a:r>
            <a:r>
              <a:rPr lang="en-ID" sz="1900" dirty="0" err="1"/>
              <a:t>paradigma</a:t>
            </a:r>
            <a:r>
              <a:rPr lang="en-ID" sz="1900" dirty="0"/>
              <a:t> </a:t>
            </a:r>
            <a:r>
              <a:rPr lang="en-ID" sz="1900" dirty="0" err="1"/>
              <a:t>sosiologi</a:t>
            </a:r>
            <a:r>
              <a:rPr lang="en-ID" sz="1900" dirty="0"/>
              <a:t> yang </a:t>
            </a:r>
            <a:r>
              <a:rPr lang="en-ID" sz="1900" dirty="0" err="1"/>
              <a:t>cukup</a:t>
            </a:r>
            <a:r>
              <a:rPr lang="en-ID" sz="1900" dirty="0"/>
              <a:t> </a:t>
            </a:r>
            <a:r>
              <a:rPr lang="en-ID" sz="1900" dirty="0" err="1"/>
              <a:t>dominan</a:t>
            </a:r>
            <a:r>
              <a:rPr lang="en-ID" sz="1900" dirty="0"/>
              <a:t>, </a:t>
            </a:r>
            <a:r>
              <a:rPr lang="en-ID" sz="1900" dirty="0" err="1"/>
              <a:t>antara</a:t>
            </a:r>
            <a:r>
              <a:rPr lang="en-ID" sz="1900" dirty="0"/>
              <a:t> lain </a:t>
            </a:r>
            <a:r>
              <a:rPr lang="en-ID" sz="1900" b="1" dirty="0" err="1"/>
              <a:t>Paradigma</a:t>
            </a:r>
            <a:r>
              <a:rPr lang="en-ID" sz="1900" b="1" dirty="0"/>
              <a:t> Fakta Sosial, </a:t>
            </a:r>
            <a:r>
              <a:rPr lang="en-ID" sz="1900" b="1" dirty="0" err="1"/>
              <a:t>Paradigma</a:t>
            </a:r>
            <a:r>
              <a:rPr lang="en-ID" sz="1900" b="1" dirty="0"/>
              <a:t> </a:t>
            </a:r>
            <a:r>
              <a:rPr lang="en-ID" sz="1900" b="1" dirty="0" err="1"/>
              <a:t>Definisi</a:t>
            </a:r>
            <a:r>
              <a:rPr lang="en-ID" sz="1900" b="1" dirty="0"/>
              <a:t> Sosial, dan </a:t>
            </a:r>
            <a:r>
              <a:rPr lang="en-ID" sz="1900" b="1" dirty="0" err="1"/>
              <a:t>Paradigma</a:t>
            </a:r>
            <a:r>
              <a:rPr lang="en-ID" sz="1900" b="1" dirty="0"/>
              <a:t> </a:t>
            </a:r>
            <a:r>
              <a:rPr lang="en-ID" sz="1900" b="1" dirty="0" err="1"/>
              <a:t>Perilaku</a:t>
            </a:r>
            <a:r>
              <a:rPr lang="en-ID" sz="1900" b="1" dirty="0"/>
              <a:t> Sosial</a:t>
            </a:r>
            <a:r>
              <a:rPr lang="en-ID" sz="1900" dirty="0"/>
              <a:t>. </a:t>
            </a:r>
            <a:r>
              <a:rPr lang="en-ID" sz="1900" dirty="0" err="1"/>
              <a:t>Keragaman</a:t>
            </a:r>
            <a:r>
              <a:rPr lang="en-ID" sz="1900" dirty="0"/>
              <a:t> </a:t>
            </a:r>
            <a:r>
              <a:rPr lang="en-ID" sz="1900" dirty="0" err="1"/>
              <a:t>paradigma</a:t>
            </a:r>
            <a:r>
              <a:rPr lang="en-ID" sz="1900" dirty="0"/>
              <a:t> </a:t>
            </a:r>
            <a:r>
              <a:rPr lang="en-ID" sz="1900" dirty="0" err="1"/>
              <a:t>ini</a:t>
            </a:r>
            <a:r>
              <a:rPr lang="en-ID" sz="1900" dirty="0"/>
              <a:t> </a:t>
            </a:r>
            <a:r>
              <a:rPr lang="en-ID" sz="1900" dirty="0" err="1"/>
              <a:t>memunculkan</a:t>
            </a:r>
            <a:r>
              <a:rPr lang="en-ID" sz="1900" dirty="0"/>
              <a:t> </a:t>
            </a:r>
            <a:r>
              <a:rPr lang="en-ID" sz="1900" dirty="0" err="1"/>
              <a:t>sejumlah</a:t>
            </a:r>
            <a:r>
              <a:rPr lang="en-ID" sz="1900" dirty="0"/>
              <a:t> </a:t>
            </a:r>
            <a:r>
              <a:rPr lang="en-ID" sz="1900" dirty="0" err="1"/>
              <a:t>pendekatan</a:t>
            </a:r>
            <a:r>
              <a:rPr lang="en-ID" sz="1900" dirty="0"/>
              <a:t> yang </a:t>
            </a:r>
            <a:r>
              <a:rPr lang="en-ID" sz="1900" dirty="0" err="1"/>
              <a:t>berlainan</a:t>
            </a:r>
            <a:r>
              <a:rPr lang="en-ID" sz="1900" dirty="0"/>
              <a:t> </a:t>
            </a:r>
            <a:r>
              <a:rPr lang="en-ID" sz="1900" dirty="0" err="1"/>
              <a:t>terhadap</a:t>
            </a:r>
            <a:r>
              <a:rPr lang="en-ID" sz="1900" dirty="0"/>
              <a:t> </a:t>
            </a:r>
            <a:r>
              <a:rPr lang="en-ID" sz="1900" dirty="0" err="1"/>
              <a:t>suatu</a:t>
            </a:r>
            <a:r>
              <a:rPr lang="en-ID" sz="1900" dirty="0"/>
              <a:t> </a:t>
            </a:r>
            <a:r>
              <a:rPr lang="en-ID" sz="1900" dirty="0" err="1"/>
              <a:t>obyek</a:t>
            </a:r>
            <a:r>
              <a:rPr lang="en-ID" sz="1900" dirty="0"/>
              <a:t>, </a:t>
            </a:r>
            <a:r>
              <a:rPr lang="en-ID" sz="1900" dirty="0" err="1"/>
              <a:t>baik</a:t>
            </a:r>
            <a:r>
              <a:rPr lang="en-ID" sz="1900" dirty="0"/>
              <a:t> </a:t>
            </a:r>
            <a:r>
              <a:rPr lang="en-ID" sz="1900" dirty="0" err="1"/>
              <a:t>dalam</a:t>
            </a:r>
            <a:r>
              <a:rPr lang="en-ID" sz="1900" dirty="0"/>
              <a:t> </a:t>
            </a:r>
            <a:r>
              <a:rPr lang="en-ID" sz="1900" dirty="0" err="1"/>
              <a:t>mendefinisikan</a:t>
            </a:r>
            <a:r>
              <a:rPr lang="en-ID" sz="1900" dirty="0"/>
              <a:t> </a:t>
            </a:r>
            <a:r>
              <a:rPr lang="en-ID" sz="1900" dirty="0" err="1"/>
              <a:t>hakikat</a:t>
            </a:r>
            <a:r>
              <a:rPr lang="en-ID" sz="1900" dirty="0"/>
              <a:t> </a:t>
            </a:r>
            <a:r>
              <a:rPr lang="en-ID" sz="1900" dirty="0" err="1"/>
              <a:t>obyek</a:t>
            </a:r>
            <a:r>
              <a:rPr lang="en-ID" sz="1900" dirty="0"/>
              <a:t>, dan </a:t>
            </a:r>
            <a:r>
              <a:rPr lang="en-ID" sz="1900" dirty="0" err="1"/>
              <a:t>cara</a:t>
            </a:r>
            <a:r>
              <a:rPr lang="en-ID" sz="1900" dirty="0"/>
              <a:t> </a:t>
            </a:r>
            <a:r>
              <a:rPr lang="en-ID" sz="1900" dirty="0" err="1"/>
              <a:t>menganalisis</a:t>
            </a:r>
            <a:r>
              <a:rPr lang="en-ID" sz="1900" dirty="0"/>
              <a:t> yang </a:t>
            </a:r>
            <a:r>
              <a:rPr lang="en-ID" sz="1900" dirty="0" err="1"/>
              <a:t>hasilnya</a:t>
            </a:r>
            <a:r>
              <a:rPr lang="en-ID" sz="1900" dirty="0"/>
              <a:t> </a:t>
            </a:r>
            <a:r>
              <a:rPr lang="en-ID" sz="1900" dirty="0" err="1"/>
              <a:t>berbeda</a:t>
            </a:r>
            <a:r>
              <a:rPr lang="en-ID" sz="1900" dirty="0"/>
              <a:t>.</a:t>
            </a:r>
          </a:p>
          <a:p>
            <a:pPr marL="360363" indent="-360363" algn="just">
              <a:buFont typeface="Wingdings" panose="05000000000000000000" pitchFamily="2" charset="2"/>
              <a:buChar char="Ø"/>
            </a:pPr>
            <a:r>
              <a:rPr lang="en-ID" sz="1900" dirty="0" err="1"/>
              <a:t>Paradigma</a:t>
            </a:r>
            <a:r>
              <a:rPr lang="en-ID" sz="1900" dirty="0"/>
              <a:t> </a:t>
            </a:r>
            <a:r>
              <a:rPr lang="en-ID" sz="1900" dirty="0" err="1"/>
              <a:t>dalam</a:t>
            </a:r>
            <a:r>
              <a:rPr lang="en-ID" sz="1900" dirty="0"/>
              <a:t> </a:t>
            </a:r>
            <a:r>
              <a:rPr lang="en-US" sz="1900" dirty="0" err="1"/>
              <a:t>penelitian</a:t>
            </a:r>
            <a:r>
              <a:rPr lang="en-US" sz="1900" dirty="0"/>
              <a:t> social, </a:t>
            </a:r>
            <a:r>
              <a:rPr lang="en-ID" sz="1900" dirty="0" err="1"/>
              <a:t>secara</a:t>
            </a:r>
            <a:r>
              <a:rPr lang="en-ID" sz="1900" dirty="0"/>
              <a:t> </a:t>
            </a:r>
            <a:r>
              <a:rPr lang="en-ID" sz="1900" dirty="0" err="1"/>
              <a:t>umum</a:t>
            </a:r>
            <a:r>
              <a:rPr lang="en-ID" sz="1900" dirty="0"/>
              <a:t> </a:t>
            </a:r>
            <a:r>
              <a:rPr lang="en-ID" sz="1900" dirty="0" err="1"/>
              <a:t>dibagi</a:t>
            </a:r>
            <a:r>
              <a:rPr lang="en-ID" sz="1900" dirty="0"/>
              <a:t> </a:t>
            </a:r>
            <a:r>
              <a:rPr lang="en-ID" sz="1900" dirty="0" err="1"/>
              <a:t>menjadi</a:t>
            </a:r>
            <a:r>
              <a:rPr lang="en-ID" sz="1900" dirty="0"/>
              <a:t> </a:t>
            </a:r>
            <a:r>
              <a:rPr lang="en-ID" sz="1900" dirty="0" err="1"/>
              <a:t>penelitian</a:t>
            </a:r>
            <a:r>
              <a:rPr lang="en-ID" sz="1900" dirty="0"/>
              <a:t> </a:t>
            </a:r>
            <a:r>
              <a:rPr lang="en-ID" sz="1900" dirty="0" err="1"/>
              <a:t>kuantitatif</a:t>
            </a:r>
            <a:r>
              <a:rPr lang="en-ID" sz="1900" dirty="0"/>
              <a:t> dan </a:t>
            </a:r>
            <a:r>
              <a:rPr lang="en-ID" sz="1900" dirty="0" err="1"/>
              <a:t>kualitatif</a:t>
            </a:r>
            <a:r>
              <a:rPr lang="en-ID" sz="1900" dirty="0"/>
              <a:t>. </a:t>
            </a:r>
          </a:p>
          <a:p>
            <a:pPr marL="360363" indent="-360363" algn="just">
              <a:buFont typeface="Wingdings" panose="05000000000000000000" pitchFamily="2" charset="2"/>
              <a:buChar char="Ø"/>
            </a:pPr>
            <a:r>
              <a:rPr lang="en-ID" sz="1900" dirty="0" err="1"/>
              <a:t>Penelitian</a:t>
            </a:r>
            <a:r>
              <a:rPr lang="en-ID" sz="1900" dirty="0"/>
              <a:t> </a:t>
            </a:r>
            <a:r>
              <a:rPr lang="en-ID" sz="1900" dirty="0" err="1"/>
              <a:t>kuantitatif</a:t>
            </a:r>
            <a:r>
              <a:rPr lang="en-ID" sz="1900" dirty="0"/>
              <a:t> </a:t>
            </a:r>
            <a:r>
              <a:rPr lang="en-ID" sz="1900" dirty="0" err="1"/>
              <a:t>dibangun</a:t>
            </a:r>
            <a:r>
              <a:rPr lang="en-ID" sz="1900" dirty="0"/>
              <a:t> </a:t>
            </a:r>
            <a:r>
              <a:rPr lang="en-ID" sz="1900" dirty="0" err="1"/>
              <a:t>berlandaskan</a:t>
            </a:r>
            <a:r>
              <a:rPr lang="en-ID" sz="1900" dirty="0"/>
              <a:t> </a:t>
            </a:r>
            <a:r>
              <a:rPr lang="en-ID" sz="1900" dirty="0" err="1"/>
              <a:t>paradigma</a:t>
            </a:r>
            <a:r>
              <a:rPr lang="en-ID" sz="1900" dirty="0"/>
              <a:t> </a:t>
            </a:r>
            <a:r>
              <a:rPr lang="en-ID" sz="1900" dirty="0" err="1"/>
              <a:t>positivisme</a:t>
            </a:r>
            <a:r>
              <a:rPr lang="en-ID" sz="1900" dirty="0"/>
              <a:t> </a:t>
            </a:r>
            <a:r>
              <a:rPr lang="en-ID" sz="1900" dirty="0" err="1"/>
              <a:t>dari</a:t>
            </a:r>
            <a:r>
              <a:rPr lang="en-ID" sz="1900" dirty="0"/>
              <a:t> August Comte (1798-1857). </a:t>
            </a:r>
          </a:p>
          <a:p>
            <a:pPr marL="360363" indent="-360363" algn="just">
              <a:buFont typeface="Wingdings" panose="05000000000000000000" pitchFamily="2" charset="2"/>
              <a:buChar char="Ø"/>
            </a:pPr>
            <a:r>
              <a:rPr lang="en-ID" sz="1900" dirty="0" err="1"/>
              <a:t>Sedangkan</a:t>
            </a:r>
            <a:r>
              <a:rPr lang="en-ID" sz="1900" dirty="0"/>
              <a:t> </a:t>
            </a:r>
            <a:r>
              <a:rPr lang="en-ID" sz="1900" dirty="0" err="1"/>
              <a:t>kualitatif</a:t>
            </a:r>
            <a:r>
              <a:rPr lang="en-ID" sz="1900" dirty="0"/>
              <a:t> </a:t>
            </a:r>
            <a:r>
              <a:rPr lang="en-ID" sz="1900" dirty="0" err="1"/>
              <a:t>dibangun</a:t>
            </a:r>
            <a:r>
              <a:rPr lang="en-ID" sz="1900" dirty="0"/>
              <a:t> </a:t>
            </a:r>
            <a:r>
              <a:rPr lang="en-ID" sz="1900" dirty="0" err="1"/>
              <a:t>berlandaskan</a:t>
            </a:r>
            <a:r>
              <a:rPr lang="en-ID" sz="1900" dirty="0"/>
              <a:t> </a:t>
            </a:r>
            <a:r>
              <a:rPr lang="en-ID" sz="1900" dirty="0" err="1"/>
              <a:t>paradigma</a:t>
            </a:r>
            <a:r>
              <a:rPr lang="en-ID" sz="1900" dirty="0"/>
              <a:t> </a:t>
            </a:r>
            <a:r>
              <a:rPr lang="en-ID" sz="1900" dirty="0" err="1"/>
              <a:t>fenomenologis</a:t>
            </a:r>
            <a:r>
              <a:rPr lang="en-ID" sz="1900" dirty="0"/>
              <a:t> </a:t>
            </a:r>
            <a:r>
              <a:rPr lang="en-ID" sz="1900" dirty="0" err="1"/>
              <a:t>dari</a:t>
            </a:r>
            <a:r>
              <a:rPr lang="en-ID" sz="1900" dirty="0"/>
              <a:t> Edmund Husserl (1859- 1926).</a:t>
            </a:r>
          </a:p>
        </p:txBody>
      </p:sp>
    </p:spTree>
    <p:extLst>
      <p:ext uri="{BB962C8B-B14F-4D97-AF65-F5344CB8AC3E}">
        <p14:creationId xmlns:p14="http://schemas.microsoft.com/office/powerpoint/2010/main" val="728034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F10B5-F8BD-43ED-ABD6-B0EDE3B97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Paradigma</a:t>
            </a:r>
            <a:r>
              <a:rPr lang="en-US" b="1" dirty="0"/>
              <a:t> </a:t>
            </a:r>
            <a:r>
              <a:rPr lang="en-US" b="1" dirty="0" err="1"/>
              <a:t>Kuantitatif</a:t>
            </a:r>
            <a:r>
              <a:rPr lang="en-US" b="1" dirty="0"/>
              <a:t> </a:t>
            </a:r>
            <a:endParaRPr lang="en-ID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BD00893-0D82-40AC-8AE4-784DFDDC9D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7263424"/>
              </p:ext>
            </p:extLst>
          </p:nvPr>
        </p:nvGraphicFramePr>
        <p:xfrm>
          <a:off x="1066800" y="2103120"/>
          <a:ext cx="10058400" cy="384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4176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{F7B2A1B5-D3EA-4427-9143-FF59FEDBCFBB}tf78438558_win32</Template>
  <TotalTime>287</TotalTime>
  <Words>1712</Words>
  <Application>Microsoft Office PowerPoint</Application>
  <PresentationFormat>Widescreen</PresentationFormat>
  <Paragraphs>82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Century Gothic</vt:lpstr>
      <vt:lpstr>Garamond</vt:lpstr>
      <vt:lpstr>Wingdings</vt:lpstr>
      <vt:lpstr>SavonVTI</vt:lpstr>
      <vt:lpstr>PENELITIAN ADMINISTRASI</vt:lpstr>
      <vt:lpstr>PowerPoint Presentation</vt:lpstr>
      <vt:lpstr>Outline </vt:lpstr>
      <vt:lpstr>Pengertian Paradigma </vt:lpstr>
      <vt:lpstr>PowerPoint Presentation</vt:lpstr>
      <vt:lpstr>PowerPoint Presentation</vt:lpstr>
      <vt:lpstr>PowerPoint Presentation</vt:lpstr>
      <vt:lpstr>Paradigma Penelitian Sosial </vt:lpstr>
      <vt:lpstr>Paradigma Kuantitatif </vt:lpstr>
      <vt:lpstr>PowerPoint Presentation</vt:lpstr>
      <vt:lpstr>PowerPoint Presentation</vt:lpstr>
      <vt:lpstr>Paradigma Kualitatif </vt:lpstr>
      <vt:lpstr>PowerPoint Presentation</vt:lpstr>
      <vt:lpstr>Paradigma Mix Methods</vt:lpstr>
      <vt:lpstr>Paradigma Administrasi Publik</vt:lpstr>
      <vt:lpstr>PowerPoint Presentation</vt:lpstr>
      <vt:lpstr>PowerPoint Presentation</vt:lpstr>
      <vt:lpstr>PowerPoint Presentation</vt:lpstr>
      <vt:lpstr>PowerPoint Presentation</vt:lpstr>
      <vt:lpstr>Title Lorem Ipsum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PENELITIAN ADMINISTRASI</dc:title>
  <dc:creator>AHMAD TAUFIQ, M.I.Kom</dc:creator>
  <cp:lastModifiedBy>Barotut Taqiyah</cp:lastModifiedBy>
  <cp:revision>3</cp:revision>
  <dcterms:created xsi:type="dcterms:W3CDTF">2022-03-13T23:49:45Z</dcterms:created>
  <dcterms:modified xsi:type="dcterms:W3CDTF">2025-05-26T01:38:24Z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