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4388A8-311C-4799-A259-7AAF70710E79}"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283751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4388A8-311C-4799-A259-7AAF70710E79}"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290145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4388A8-311C-4799-A259-7AAF70710E79}"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4239027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4388A8-311C-4799-A259-7AAF70710E79}"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421504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388A8-311C-4799-A259-7AAF70710E79}"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380062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B4388A8-311C-4799-A259-7AAF70710E79}"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145006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B4388A8-311C-4799-A259-7AAF70710E79}" type="datetimeFigureOut">
              <a:rPr lang="en-US" smtClean="0"/>
              <a:t>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51849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4388A8-311C-4799-A259-7AAF70710E79}" type="datetimeFigureOut">
              <a:rPr lang="en-US" smtClean="0"/>
              <a:t>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14634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388A8-311C-4799-A259-7AAF70710E79}" type="datetimeFigureOut">
              <a:rPr lang="en-US" smtClean="0"/>
              <a:t>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31251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4388A8-311C-4799-A259-7AAF70710E79}"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62444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4388A8-311C-4799-A259-7AAF70710E79}" type="datetimeFigureOut">
              <a:rPr lang="en-US" smtClean="0"/>
              <a:t>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B11B0-A387-4E32-8361-1F4F3E4687A1}" type="slidenum">
              <a:rPr lang="en-US" smtClean="0"/>
              <a:t>‹#›</a:t>
            </a:fld>
            <a:endParaRPr lang="en-US"/>
          </a:p>
        </p:txBody>
      </p:sp>
    </p:spTree>
    <p:extLst>
      <p:ext uri="{BB962C8B-B14F-4D97-AF65-F5344CB8AC3E}">
        <p14:creationId xmlns:p14="http://schemas.microsoft.com/office/powerpoint/2010/main" val="1875442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388A8-311C-4799-A259-7AAF70710E79}" type="datetimeFigureOut">
              <a:rPr lang="en-US" smtClean="0"/>
              <a:t>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B11B0-A387-4E32-8361-1F4F3E4687A1}" type="slidenum">
              <a:rPr lang="en-US" smtClean="0"/>
              <a:t>‹#›</a:t>
            </a:fld>
            <a:endParaRPr lang="en-US"/>
          </a:p>
        </p:txBody>
      </p:sp>
    </p:spTree>
    <p:extLst>
      <p:ext uri="{BB962C8B-B14F-4D97-AF65-F5344CB8AC3E}">
        <p14:creationId xmlns:p14="http://schemas.microsoft.com/office/powerpoint/2010/main" val="262116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rot="16200000">
            <a:off x="4594971" y="1484634"/>
            <a:ext cx="0" cy="9098057"/>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2618" y="-62309"/>
            <a:ext cx="9141381" cy="6903981"/>
            <a:chOff x="3490" y="-62309"/>
            <a:chExt cx="12188508" cy="6903981"/>
          </a:xfrm>
        </p:grpSpPr>
        <p:grpSp>
          <p:nvGrpSpPr>
            <p:cNvPr id="6" name="Group 5"/>
            <p:cNvGrpSpPr/>
            <p:nvPr/>
          </p:nvGrpSpPr>
          <p:grpSpPr>
            <a:xfrm>
              <a:off x="319316" y="-62309"/>
              <a:ext cx="11469821" cy="6903981"/>
              <a:chOff x="722179" y="-45980"/>
              <a:chExt cx="11469821" cy="6903981"/>
            </a:xfrm>
          </p:grpSpPr>
          <p:cxnSp>
            <p:nvCxnSpPr>
              <p:cNvPr id="20" name="Straight Connector 19"/>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9104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4819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069771"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5922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637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751614"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306786"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22179" y="1"/>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31000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rot="16200000">
              <a:off x="2940887" y="-2645948"/>
              <a:ext cx="6313714" cy="12188508"/>
              <a:chOff x="5878286" y="-32657"/>
              <a:chExt cx="6313714" cy="6890657"/>
            </a:xfrm>
          </p:grpSpPr>
          <p:cxnSp>
            <p:nvCxnSpPr>
              <p:cNvPr id="8" name="Straight Connector 7"/>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41" name="TextBox 40"/>
          <p:cNvSpPr txBox="1"/>
          <p:nvPr/>
        </p:nvSpPr>
        <p:spPr>
          <a:xfrm>
            <a:off x="471414" y="3436187"/>
            <a:ext cx="8445024" cy="1938992"/>
          </a:xfrm>
          <a:prstGeom prst="rect">
            <a:avLst/>
          </a:prstGeom>
          <a:noFill/>
        </p:spPr>
        <p:txBody>
          <a:bodyPr wrap="square" rtlCol="0">
            <a:spAutoFit/>
          </a:bodyPr>
          <a:lstStyle/>
          <a:p>
            <a:pPr algn="ctr"/>
            <a:r>
              <a:rPr lang="en-US" sz="6000" b="1" dirty="0">
                <a:solidFill>
                  <a:srgbClr val="663227"/>
                </a:solidFill>
                <a:latin typeface="Bathilda" panose="02000500000000000000" pitchFamily="50" charset="0"/>
              </a:rPr>
              <a:t>KONSEP PILIHAN RASIONAL</a:t>
            </a:r>
            <a:endParaRPr lang="id-ID" sz="6000" b="1" dirty="0">
              <a:solidFill>
                <a:srgbClr val="663227"/>
              </a:solidFill>
              <a:latin typeface="Bathilda" panose="02000500000000000000" pitchFamily="50" charset="0"/>
            </a:endParaRPr>
          </a:p>
        </p:txBody>
      </p:sp>
      <p:grpSp>
        <p:nvGrpSpPr>
          <p:cNvPr id="42" name="Group 41"/>
          <p:cNvGrpSpPr/>
          <p:nvPr/>
        </p:nvGrpSpPr>
        <p:grpSpPr>
          <a:xfrm>
            <a:off x="4055194" y="1862284"/>
            <a:ext cx="1312757" cy="1346536"/>
            <a:chOff x="5378988" y="2104402"/>
            <a:chExt cx="1567314" cy="1597281"/>
          </a:xfrm>
        </p:grpSpPr>
        <p:sp>
          <p:nvSpPr>
            <p:cNvPr id="43" name="Oval 42"/>
            <p:cNvSpPr/>
            <p:nvPr/>
          </p:nvSpPr>
          <p:spPr>
            <a:xfrm>
              <a:off x="5378988" y="2134369"/>
              <a:ext cx="1567314" cy="1567314"/>
            </a:xfrm>
            <a:prstGeom prst="ellipse">
              <a:avLst/>
            </a:prstGeom>
            <a:solidFill>
              <a:srgbClr val="C87250"/>
            </a:solidFill>
            <a:ln>
              <a:noFill/>
            </a:ln>
            <a:effectLst>
              <a:outerShdw blurRad="101600" dist="38100" dir="2700000" sx="101000" sy="101000" algn="tl"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44" name="Picture 43"/>
            <p:cNvPicPr>
              <a:picLocks noChangeAspect="1"/>
            </p:cNvPicPr>
            <p:nvPr/>
          </p:nvPicPr>
          <p:blipFill rotWithShape="1">
            <a:blip r:embed="rId2" cstate="print">
              <a:extLst>
                <a:ext uri="{28A0092B-C50C-407E-A947-70E740481C1C}">
                  <a14:useLocalDpi xmlns:a14="http://schemas.microsoft.com/office/drawing/2010/main" val="0"/>
                </a:ext>
              </a:extLst>
            </a:blip>
            <a:srcRect l="37881" t="3571" r="28842" b="60477"/>
            <a:stretch/>
          </p:blipFill>
          <p:spPr>
            <a:xfrm>
              <a:off x="5521461" y="2104402"/>
              <a:ext cx="1050743" cy="1469094"/>
            </a:xfrm>
            <a:prstGeom prst="rect">
              <a:avLst/>
            </a:prstGeom>
          </p:spPr>
        </p:pic>
      </p:grpSp>
      <p:grpSp>
        <p:nvGrpSpPr>
          <p:cNvPr id="46" name="Group 45"/>
          <p:cNvGrpSpPr/>
          <p:nvPr/>
        </p:nvGrpSpPr>
        <p:grpSpPr>
          <a:xfrm>
            <a:off x="7740352" y="965990"/>
            <a:ext cx="732524" cy="735291"/>
            <a:chOff x="11030196" y="1291357"/>
            <a:chExt cx="789755" cy="735291"/>
          </a:xfrm>
        </p:grpSpPr>
        <p:sp>
          <p:nvSpPr>
            <p:cNvPr id="47" name="Oval 46"/>
            <p:cNvSpPr/>
            <p:nvPr/>
          </p:nvSpPr>
          <p:spPr>
            <a:xfrm>
              <a:off x="11030196" y="1314493"/>
              <a:ext cx="712155" cy="712155"/>
            </a:xfrm>
            <a:prstGeom prst="ellipse">
              <a:avLst/>
            </a:prstGeom>
            <a:solidFill>
              <a:srgbClr val="D88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8" name="Oval 47"/>
            <p:cNvSpPr/>
            <p:nvPr/>
          </p:nvSpPr>
          <p:spPr>
            <a:xfrm>
              <a:off x="11107796" y="1291357"/>
              <a:ext cx="712155" cy="712155"/>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49" name="Group 48"/>
          <p:cNvGrpSpPr/>
          <p:nvPr/>
        </p:nvGrpSpPr>
        <p:grpSpPr>
          <a:xfrm>
            <a:off x="7820123" y="1828666"/>
            <a:ext cx="727716" cy="719517"/>
            <a:chOff x="10911414" y="2146604"/>
            <a:chExt cx="779885" cy="719517"/>
          </a:xfrm>
        </p:grpSpPr>
        <p:sp>
          <p:nvSpPr>
            <p:cNvPr id="50" name="Oval 49"/>
            <p:cNvSpPr/>
            <p:nvPr/>
          </p:nvSpPr>
          <p:spPr>
            <a:xfrm>
              <a:off x="10911414" y="2146604"/>
              <a:ext cx="712155" cy="712155"/>
            </a:xfrm>
            <a:prstGeom prst="ellipse">
              <a:avLst/>
            </a:prstGeom>
            <a:solidFill>
              <a:srgbClr val="9C5C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1" name="Oval 50"/>
            <p:cNvSpPr/>
            <p:nvPr/>
          </p:nvSpPr>
          <p:spPr>
            <a:xfrm>
              <a:off x="10979144" y="2153966"/>
              <a:ext cx="712155" cy="712155"/>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52" name="Group 51"/>
          <p:cNvGrpSpPr/>
          <p:nvPr/>
        </p:nvGrpSpPr>
        <p:grpSpPr>
          <a:xfrm>
            <a:off x="7923580" y="2729181"/>
            <a:ext cx="793664" cy="719619"/>
            <a:chOff x="11046527" y="3044373"/>
            <a:chExt cx="793664" cy="719619"/>
          </a:xfrm>
        </p:grpSpPr>
        <p:sp>
          <p:nvSpPr>
            <p:cNvPr id="53" name="Oval 52"/>
            <p:cNvSpPr/>
            <p:nvPr/>
          </p:nvSpPr>
          <p:spPr>
            <a:xfrm>
              <a:off x="11046527" y="3044373"/>
              <a:ext cx="712155" cy="712155"/>
            </a:xfrm>
            <a:prstGeom prst="ellipse">
              <a:avLst/>
            </a:prstGeom>
            <a:solidFill>
              <a:srgbClr val="663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4" name="Oval 53"/>
            <p:cNvSpPr/>
            <p:nvPr/>
          </p:nvSpPr>
          <p:spPr>
            <a:xfrm>
              <a:off x="11128036" y="3051837"/>
              <a:ext cx="712155" cy="712155"/>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55" name="Freeform 54"/>
          <p:cNvSpPr/>
          <p:nvPr/>
        </p:nvSpPr>
        <p:spPr>
          <a:xfrm>
            <a:off x="583286" y="0"/>
            <a:ext cx="2772738" cy="6841672"/>
          </a:xfrm>
          <a:custGeom>
            <a:avLst/>
            <a:gdLst>
              <a:gd name="connsiteX0" fmla="*/ 1440200 w 2098595"/>
              <a:gd name="connsiteY0" fmla="*/ 6890658 h 6890658"/>
              <a:gd name="connsiteX1" fmla="*/ 2028029 w 2098595"/>
              <a:gd name="connsiteY1" fmla="*/ 6188529 h 6890658"/>
              <a:gd name="connsiteX2" fmla="*/ 3286 w 2098595"/>
              <a:gd name="connsiteY2" fmla="*/ 5437415 h 6890658"/>
              <a:gd name="connsiteX3" fmla="*/ 1521843 w 2098595"/>
              <a:gd name="connsiteY3" fmla="*/ 2988129 h 6890658"/>
              <a:gd name="connsiteX4" fmla="*/ 215558 w 2098595"/>
              <a:gd name="connsiteY4" fmla="*/ 1404258 h 6890658"/>
              <a:gd name="connsiteX5" fmla="*/ 1538172 w 2098595"/>
              <a:gd name="connsiteY5" fmla="*/ 244929 h 6890658"/>
              <a:gd name="connsiteX6" fmla="*/ 1423872 w 2098595"/>
              <a:gd name="connsiteY6" fmla="*/ 0 h 6890658"/>
              <a:gd name="connsiteX7" fmla="*/ 1423872 w 2098595"/>
              <a:gd name="connsiteY7" fmla="*/ 0 h 6890658"/>
              <a:gd name="connsiteX8" fmla="*/ 1423872 w 2098595"/>
              <a:gd name="connsiteY8" fmla="*/ 0 h 6890658"/>
              <a:gd name="connsiteX0" fmla="*/ 476814 w 2031696"/>
              <a:gd name="connsiteY0" fmla="*/ 6841672 h 6841672"/>
              <a:gd name="connsiteX1" fmla="*/ 2028029 w 2031696"/>
              <a:gd name="connsiteY1" fmla="*/ 6188529 h 6841672"/>
              <a:gd name="connsiteX2" fmla="*/ 3286 w 2031696"/>
              <a:gd name="connsiteY2" fmla="*/ 5437415 h 6841672"/>
              <a:gd name="connsiteX3" fmla="*/ 1521843 w 2031696"/>
              <a:gd name="connsiteY3" fmla="*/ 2988129 h 6841672"/>
              <a:gd name="connsiteX4" fmla="*/ 215558 w 2031696"/>
              <a:gd name="connsiteY4" fmla="*/ 1404258 h 6841672"/>
              <a:gd name="connsiteX5" fmla="*/ 1538172 w 2031696"/>
              <a:gd name="connsiteY5" fmla="*/ 244929 h 6841672"/>
              <a:gd name="connsiteX6" fmla="*/ 1423872 w 2031696"/>
              <a:gd name="connsiteY6" fmla="*/ 0 h 6841672"/>
              <a:gd name="connsiteX7" fmla="*/ 1423872 w 2031696"/>
              <a:gd name="connsiteY7" fmla="*/ 0 h 6841672"/>
              <a:gd name="connsiteX8" fmla="*/ 1423872 w 2031696"/>
              <a:gd name="connsiteY8" fmla="*/ 0 h 6841672"/>
              <a:gd name="connsiteX0" fmla="*/ 476814 w 2031212"/>
              <a:gd name="connsiteY0" fmla="*/ 6841672 h 6841672"/>
              <a:gd name="connsiteX1" fmla="*/ 2028029 w 2031212"/>
              <a:gd name="connsiteY1" fmla="*/ 6188529 h 6841672"/>
              <a:gd name="connsiteX2" fmla="*/ 3286 w 2031212"/>
              <a:gd name="connsiteY2" fmla="*/ 5437415 h 6841672"/>
              <a:gd name="connsiteX3" fmla="*/ 1521843 w 2031212"/>
              <a:gd name="connsiteY3" fmla="*/ 2988129 h 6841672"/>
              <a:gd name="connsiteX4" fmla="*/ 215558 w 2031212"/>
              <a:gd name="connsiteY4" fmla="*/ 1404258 h 6841672"/>
              <a:gd name="connsiteX5" fmla="*/ 1538172 w 2031212"/>
              <a:gd name="connsiteY5" fmla="*/ 244929 h 6841672"/>
              <a:gd name="connsiteX6" fmla="*/ 1423872 w 2031212"/>
              <a:gd name="connsiteY6" fmla="*/ 0 h 6841672"/>
              <a:gd name="connsiteX7" fmla="*/ 1423872 w 2031212"/>
              <a:gd name="connsiteY7" fmla="*/ 0 h 6841672"/>
              <a:gd name="connsiteX8" fmla="*/ 1423872 w 2031212"/>
              <a:gd name="connsiteY8" fmla="*/ 0 h 6841672"/>
              <a:gd name="connsiteX0" fmla="*/ 476839 w 1605360"/>
              <a:gd name="connsiteY0" fmla="*/ 6841672 h 6841672"/>
              <a:gd name="connsiteX1" fmla="*/ 1097326 w 1605360"/>
              <a:gd name="connsiteY1" fmla="*/ 5747658 h 6841672"/>
              <a:gd name="connsiteX2" fmla="*/ 3311 w 1605360"/>
              <a:gd name="connsiteY2" fmla="*/ 5437415 h 6841672"/>
              <a:gd name="connsiteX3" fmla="*/ 1521868 w 1605360"/>
              <a:gd name="connsiteY3" fmla="*/ 2988129 h 6841672"/>
              <a:gd name="connsiteX4" fmla="*/ 215583 w 1605360"/>
              <a:gd name="connsiteY4" fmla="*/ 1404258 h 6841672"/>
              <a:gd name="connsiteX5" fmla="*/ 1538197 w 1605360"/>
              <a:gd name="connsiteY5" fmla="*/ 244929 h 6841672"/>
              <a:gd name="connsiteX6" fmla="*/ 1423897 w 1605360"/>
              <a:gd name="connsiteY6" fmla="*/ 0 h 6841672"/>
              <a:gd name="connsiteX7" fmla="*/ 1423897 w 1605360"/>
              <a:gd name="connsiteY7" fmla="*/ 0 h 6841672"/>
              <a:gd name="connsiteX8" fmla="*/ 1423897 w 1605360"/>
              <a:gd name="connsiteY8" fmla="*/ 0 h 6841672"/>
              <a:gd name="connsiteX0" fmla="*/ 477660 w 1606181"/>
              <a:gd name="connsiteY0" fmla="*/ 6841672 h 6841672"/>
              <a:gd name="connsiteX1" fmla="*/ 1098147 w 1606181"/>
              <a:gd name="connsiteY1" fmla="*/ 5747658 h 6841672"/>
              <a:gd name="connsiteX2" fmla="*/ 4132 w 1606181"/>
              <a:gd name="connsiteY2" fmla="*/ 5437415 h 6841672"/>
              <a:gd name="connsiteX3" fmla="*/ 1522689 w 1606181"/>
              <a:gd name="connsiteY3" fmla="*/ 2988129 h 6841672"/>
              <a:gd name="connsiteX4" fmla="*/ 216404 w 1606181"/>
              <a:gd name="connsiteY4" fmla="*/ 1404258 h 6841672"/>
              <a:gd name="connsiteX5" fmla="*/ 1539018 w 1606181"/>
              <a:gd name="connsiteY5" fmla="*/ 244929 h 6841672"/>
              <a:gd name="connsiteX6" fmla="*/ 1424718 w 1606181"/>
              <a:gd name="connsiteY6" fmla="*/ 0 h 6841672"/>
              <a:gd name="connsiteX7" fmla="*/ 1424718 w 1606181"/>
              <a:gd name="connsiteY7" fmla="*/ 0 h 6841672"/>
              <a:gd name="connsiteX8" fmla="*/ 1424718 w 1606181"/>
              <a:gd name="connsiteY8" fmla="*/ 0 h 6841672"/>
              <a:gd name="connsiteX0" fmla="*/ 493127 w 1621648"/>
              <a:gd name="connsiteY0" fmla="*/ 6841672 h 6841672"/>
              <a:gd name="connsiteX1" fmla="*/ 1113614 w 1621648"/>
              <a:gd name="connsiteY1" fmla="*/ 5747658 h 6841672"/>
              <a:gd name="connsiteX2" fmla="*/ 3271 w 1621648"/>
              <a:gd name="connsiteY2" fmla="*/ 4180115 h 6841672"/>
              <a:gd name="connsiteX3" fmla="*/ 1538156 w 1621648"/>
              <a:gd name="connsiteY3" fmla="*/ 2988129 h 6841672"/>
              <a:gd name="connsiteX4" fmla="*/ 231871 w 1621648"/>
              <a:gd name="connsiteY4" fmla="*/ 1404258 h 6841672"/>
              <a:gd name="connsiteX5" fmla="*/ 1554485 w 1621648"/>
              <a:gd name="connsiteY5" fmla="*/ 244929 h 6841672"/>
              <a:gd name="connsiteX6" fmla="*/ 1440185 w 1621648"/>
              <a:gd name="connsiteY6" fmla="*/ 0 h 6841672"/>
              <a:gd name="connsiteX7" fmla="*/ 1440185 w 1621648"/>
              <a:gd name="connsiteY7" fmla="*/ 0 h 6841672"/>
              <a:gd name="connsiteX8" fmla="*/ 1440185 w 1621648"/>
              <a:gd name="connsiteY8" fmla="*/ 0 h 6841672"/>
              <a:gd name="connsiteX0" fmla="*/ 721261 w 1849782"/>
              <a:gd name="connsiteY0" fmla="*/ 6841672 h 6841672"/>
              <a:gd name="connsiteX1" fmla="*/ 1341748 w 1849782"/>
              <a:gd name="connsiteY1" fmla="*/ 5747658 h 6841672"/>
              <a:gd name="connsiteX2" fmla="*/ 2805 w 1849782"/>
              <a:gd name="connsiteY2" fmla="*/ 4131129 h 6841672"/>
              <a:gd name="connsiteX3" fmla="*/ 1766290 w 1849782"/>
              <a:gd name="connsiteY3" fmla="*/ 2988129 h 6841672"/>
              <a:gd name="connsiteX4" fmla="*/ 460005 w 1849782"/>
              <a:gd name="connsiteY4" fmla="*/ 1404258 h 6841672"/>
              <a:gd name="connsiteX5" fmla="*/ 1782619 w 1849782"/>
              <a:gd name="connsiteY5" fmla="*/ 244929 h 6841672"/>
              <a:gd name="connsiteX6" fmla="*/ 1668319 w 1849782"/>
              <a:gd name="connsiteY6" fmla="*/ 0 h 6841672"/>
              <a:gd name="connsiteX7" fmla="*/ 1668319 w 1849782"/>
              <a:gd name="connsiteY7" fmla="*/ 0 h 6841672"/>
              <a:gd name="connsiteX8" fmla="*/ 1668319 w 1849782"/>
              <a:gd name="connsiteY8" fmla="*/ 0 h 6841672"/>
              <a:gd name="connsiteX0" fmla="*/ 704963 w 1833484"/>
              <a:gd name="connsiteY0" fmla="*/ 6841672 h 6841672"/>
              <a:gd name="connsiteX1" fmla="*/ 1325450 w 1833484"/>
              <a:gd name="connsiteY1" fmla="*/ 5747658 h 6841672"/>
              <a:gd name="connsiteX2" fmla="*/ 2835 w 1833484"/>
              <a:gd name="connsiteY2" fmla="*/ 4392386 h 6841672"/>
              <a:gd name="connsiteX3" fmla="*/ 1749992 w 1833484"/>
              <a:gd name="connsiteY3" fmla="*/ 2988129 h 6841672"/>
              <a:gd name="connsiteX4" fmla="*/ 443707 w 1833484"/>
              <a:gd name="connsiteY4" fmla="*/ 1404258 h 6841672"/>
              <a:gd name="connsiteX5" fmla="*/ 1766321 w 1833484"/>
              <a:gd name="connsiteY5" fmla="*/ 244929 h 6841672"/>
              <a:gd name="connsiteX6" fmla="*/ 1652021 w 1833484"/>
              <a:gd name="connsiteY6" fmla="*/ 0 h 6841672"/>
              <a:gd name="connsiteX7" fmla="*/ 1652021 w 1833484"/>
              <a:gd name="connsiteY7" fmla="*/ 0 h 6841672"/>
              <a:gd name="connsiteX8" fmla="*/ 1652021 w 1833484"/>
              <a:gd name="connsiteY8" fmla="*/ 0 h 6841672"/>
              <a:gd name="connsiteX0" fmla="*/ 708902 w 1837423"/>
              <a:gd name="connsiteY0" fmla="*/ 6841672 h 6841672"/>
              <a:gd name="connsiteX1" fmla="*/ 1133446 w 1837423"/>
              <a:gd name="connsiteY1" fmla="*/ 5437415 h 6841672"/>
              <a:gd name="connsiteX2" fmla="*/ 6774 w 1837423"/>
              <a:gd name="connsiteY2" fmla="*/ 4392386 h 6841672"/>
              <a:gd name="connsiteX3" fmla="*/ 1753931 w 1837423"/>
              <a:gd name="connsiteY3" fmla="*/ 2988129 h 6841672"/>
              <a:gd name="connsiteX4" fmla="*/ 447646 w 1837423"/>
              <a:gd name="connsiteY4" fmla="*/ 1404258 h 6841672"/>
              <a:gd name="connsiteX5" fmla="*/ 1770260 w 1837423"/>
              <a:gd name="connsiteY5" fmla="*/ 244929 h 6841672"/>
              <a:gd name="connsiteX6" fmla="*/ 1655960 w 1837423"/>
              <a:gd name="connsiteY6" fmla="*/ 0 h 6841672"/>
              <a:gd name="connsiteX7" fmla="*/ 1655960 w 1837423"/>
              <a:gd name="connsiteY7" fmla="*/ 0 h 6841672"/>
              <a:gd name="connsiteX8" fmla="*/ 1655960 w 1837423"/>
              <a:gd name="connsiteY8" fmla="*/ 0 h 6841672"/>
              <a:gd name="connsiteX0" fmla="*/ 709189 w 1837710"/>
              <a:gd name="connsiteY0" fmla="*/ 6841672 h 6841672"/>
              <a:gd name="connsiteX1" fmla="*/ 1133733 w 1837710"/>
              <a:gd name="connsiteY1" fmla="*/ 5437415 h 6841672"/>
              <a:gd name="connsiteX2" fmla="*/ 7061 w 1837710"/>
              <a:gd name="connsiteY2" fmla="*/ 4392386 h 6841672"/>
              <a:gd name="connsiteX3" fmla="*/ 1754218 w 1837710"/>
              <a:gd name="connsiteY3" fmla="*/ 2988129 h 6841672"/>
              <a:gd name="connsiteX4" fmla="*/ 447933 w 1837710"/>
              <a:gd name="connsiteY4" fmla="*/ 1404258 h 6841672"/>
              <a:gd name="connsiteX5" fmla="*/ 1770547 w 1837710"/>
              <a:gd name="connsiteY5" fmla="*/ 244929 h 6841672"/>
              <a:gd name="connsiteX6" fmla="*/ 1656247 w 1837710"/>
              <a:gd name="connsiteY6" fmla="*/ 0 h 6841672"/>
              <a:gd name="connsiteX7" fmla="*/ 1656247 w 1837710"/>
              <a:gd name="connsiteY7" fmla="*/ 0 h 6841672"/>
              <a:gd name="connsiteX8" fmla="*/ 1656247 w 1837710"/>
              <a:gd name="connsiteY8" fmla="*/ 0 h 6841672"/>
              <a:gd name="connsiteX0" fmla="*/ 706917 w 1835438"/>
              <a:gd name="connsiteY0" fmla="*/ 6841672 h 6841672"/>
              <a:gd name="connsiteX1" fmla="*/ 1131461 w 1835438"/>
              <a:gd name="connsiteY1" fmla="*/ 5437415 h 6841672"/>
              <a:gd name="connsiteX2" fmla="*/ 4789 w 1835438"/>
              <a:gd name="connsiteY2" fmla="*/ 4392386 h 6841672"/>
              <a:gd name="connsiteX3" fmla="*/ 1751946 w 1835438"/>
              <a:gd name="connsiteY3" fmla="*/ 2988129 h 6841672"/>
              <a:gd name="connsiteX4" fmla="*/ 445661 w 1835438"/>
              <a:gd name="connsiteY4" fmla="*/ 1404258 h 6841672"/>
              <a:gd name="connsiteX5" fmla="*/ 1768275 w 1835438"/>
              <a:gd name="connsiteY5" fmla="*/ 244929 h 6841672"/>
              <a:gd name="connsiteX6" fmla="*/ 1653975 w 1835438"/>
              <a:gd name="connsiteY6" fmla="*/ 0 h 6841672"/>
              <a:gd name="connsiteX7" fmla="*/ 1653975 w 1835438"/>
              <a:gd name="connsiteY7" fmla="*/ 0 h 6841672"/>
              <a:gd name="connsiteX8" fmla="*/ 1653975 w 1835438"/>
              <a:gd name="connsiteY8" fmla="*/ 0 h 6841672"/>
              <a:gd name="connsiteX0" fmla="*/ 706964 w 1835485"/>
              <a:gd name="connsiteY0" fmla="*/ 6841672 h 6841672"/>
              <a:gd name="connsiteX1" fmla="*/ 1131508 w 1835485"/>
              <a:gd name="connsiteY1" fmla="*/ 5437415 h 6841672"/>
              <a:gd name="connsiteX2" fmla="*/ 4836 w 1835485"/>
              <a:gd name="connsiteY2" fmla="*/ 4392386 h 6841672"/>
              <a:gd name="connsiteX3" fmla="*/ 1637693 w 1835485"/>
              <a:gd name="connsiteY3" fmla="*/ 2726871 h 6841672"/>
              <a:gd name="connsiteX4" fmla="*/ 445708 w 1835485"/>
              <a:gd name="connsiteY4" fmla="*/ 1404258 h 6841672"/>
              <a:gd name="connsiteX5" fmla="*/ 1768322 w 1835485"/>
              <a:gd name="connsiteY5" fmla="*/ 244929 h 6841672"/>
              <a:gd name="connsiteX6" fmla="*/ 1654022 w 1835485"/>
              <a:gd name="connsiteY6" fmla="*/ 0 h 6841672"/>
              <a:gd name="connsiteX7" fmla="*/ 1654022 w 1835485"/>
              <a:gd name="connsiteY7" fmla="*/ 0 h 6841672"/>
              <a:gd name="connsiteX8" fmla="*/ 1654022 w 1835485"/>
              <a:gd name="connsiteY8" fmla="*/ 0 h 6841672"/>
              <a:gd name="connsiteX0" fmla="*/ 703894 w 1832415"/>
              <a:gd name="connsiteY0" fmla="*/ 6841672 h 6841672"/>
              <a:gd name="connsiteX1" fmla="*/ 1128438 w 1832415"/>
              <a:gd name="connsiteY1" fmla="*/ 5437415 h 6841672"/>
              <a:gd name="connsiteX2" fmla="*/ 1766 w 1832415"/>
              <a:gd name="connsiteY2" fmla="*/ 4392386 h 6841672"/>
              <a:gd name="connsiteX3" fmla="*/ 1634623 w 1832415"/>
              <a:gd name="connsiteY3" fmla="*/ 2726871 h 6841672"/>
              <a:gd name="connsiteX4" fmla="*/ 442638 w 1832415"/>
              <a:gd name="connsiteY4" fmla="*/ 1404258 h 6841672"/>
              <a:gd name="connsiteX5" fmla="*/ 1765252 w 1832415"/>
              <a:gd name="connsiteY5" fmla="*/ 244929 h 6841672"/>
              <a:gd name="connsiteX6" fmla="*/ 1650952 w 1832415"/>
              <a:gd name="connsiteY6" fmla="*/ 0 h 6841672"/>
              <a:gd name="connsiteX7" fmla="*/ 1650952 w 1832415"/>
              <a:gd name="connsiteY7" fmla="*/ 0 h 6841672"/>
              <a:gd name="connsiteX8" fmla="*/ 1650952 w 1832415"/>
              <a:gd name="connsiteY8" fmla="*/ 0 h 6841672"/>
              <a:gd name="connsiteX0" fmla="*/ 703894 w 2011908"/>
              <a:gd name="connsiteY0" fmla="*/ 6841672 h 6841672"/>
              <a:gd name="connsiteX1" fmla="*/ 1128438 w 2011908"/>
              <a:gd name="connsiteY1" fmla="*/ 5437415 h 6841672"/>
              <a:gd name="connsiteX2" fmla="*/ 1766 w 2011908"/>
              <a:gd name="connsiteY2" fmla="*/ 4392386 h 6841672"/>
              <a:gd name="connsiteX3" fmla="*/ 1634623 w 2011908"/>
              <a:gd name="connsiteY3" fmla="*/ 2726871 h 6841672"/>
              <a:gd name="connsiteX4" fmla="*/ 442638 w 2011908"/>
              <a:gd name="connsiteY4" fmla="*/ 1404258 h 6841672"/>
              <a:gd name="connsiteX5" fmla="*/ 1961195 w 2011908"/>
              <a:gd name="connsiteY5" fmla="*/ 734786 h 6841672"/>
              <a:gd name="connsiteX6" fmla="*/ 1650952 w 2011908"/>
              <a:gd name="connsiteY6" fmla="*/ 0 h 6841672"/>
              <a:gd name="connsiteX7" fmla="*/ 1650952 w 2011908"/>
              <a:gd name="connsiteY7" fmla="*/ 0 h 6841672"/>
              <a:gd name="connsiteX8" fmla="*/ 1650952 w 2011908"/>
              <a:gd name="connsiteY8" fmla="*/ 0 h 6841672"/>
              <a:gd name="connsiteX0" fmla="*/ 1323960 w 2631974"/>
              <a:gd name="connsiteY0" fmla="*/ 6841672 h 6841672"/>
              <a:gd name="connsiteX1" fmla="*/ 1748504 w 2631974"/>
              <a:gd name="connsiteY1" fmla="*/ 5437415 h 6841672"/>
              <a:gd name="connsiteX2" fmla="*/ 1346 w 2631974"/>
              <a:gd name="connsiteY2" fmla="*/ 3624944 h 6841672"/>
              <a:gd name="connsiteX3" fmla="*/ 2254689 w 2631974"/>
              <a:gd name="connsiteY3" fmla="*/ 2726871 h 6841672"/>
              <a:gd name="connsiteX4" fmla="*/ 1062704 w 2631974"/>
              <a:gd name="connsiteY4" fmla="*/ 1404258 h 6841672"/>
              <a:gd name="connsiteX5" fmla="*/ 2581261 w 2631974"/>
              <a:gd name="connsiteY5" fmla="*/ 734786 h 6841672"/>
              <a:gd name="connsiteX6" fmla="*/ 2271018 w 2631974"/>
              <a:gd name="connsiteY6" fmla="*/ 0 h 6841672"/>
              <a:gd name="connsiteX7" fmla="*/ 2271018 w 2631974"/>
              <a:gd name="connsiteY7" fmla="*/ 0 h 6841672"/>
              <a:gd name="connsiteX8" fmla="*/ 2271018 w 2631974"/>
              <a:gd name="connsiteY8" fmla="*/ 0 h 6841672"/>
              <a:gd name="connsiteX0" fmla="*/ 1324728 w 2632742"/>
              <a:gd name="connsiteY0" fmla="*/ 6841672 h 6841672"/>
              <a:gd name="connsiteX1" fmla="*/ 1749272 w 2632742"/>
              <a:gd name="connsiteY1" fmla="*/ 5437415 h 6841672"/>
              <a:gd name="connsiteX2" fmla="*/ 2114 w 2632742"/>
              <a:gd name="connsiteY2" fmla="*/ 3624944 h 6841672"/>
              <a:gd name="connsiteX3" fmla="*/ 2157486 w 2632742"/>
              <a:gd name="connsiteY3" fmla="*/ 2612571 h 6841672"/>
              <a:gd name="connsiteX4" fmla="*/ 1063472 w 2632742"/>
              <a:gd name="connsiteY4" fmla="*/ 1404258 h 6841672"/>
              <a:gd name="connsiteX5" fmla="*/ 2582029 w 2632742"/>
              <a:gd name="connsiteY5" fmla="*/ 734786 h 6841672"/>
              <a:gd name="connsiteX6" fmla="*/ 2271786 w 2632742"/>
              <a:gd name="connsiteY6" fmla="*/ 0 h 6841672"/>
              <a:gd name="connsiteX7" fmla="*/ 2271786 w 2632742"/>
              <a:gd name="connsiteY7" fmla="*/ 0 h 6841672"/>
              <a:gd name="connsiteX8" fmla="*/ 2271786 w 2632742"/>
              <a:gd name="connsiteY8" fmla="*/ 0 h 6841672"/>
              <a:gd name="connsiteX0" fmla="*/ 1324728 w 2648840"/>
              <a:gd name="connsiteY0" fmla="*/ 6841672 h 6841672"/>
              <a:gd name="connsiteX1" fmla="*/ 1749272 w 2648840"/>
              <a:gd name="connsiteY1" fmla="*/ 5437415 h 6841672"/>
              <a:gd name="connsiteX2" fmla="*/ 2114 w 2648840"/>
              <a:gd name="connsiteY2" fmla="*/ 3624944 h 6841672"/>
              <a:gd name="connsiteX3" fmla="*/ 2157486 w 2648840"/>
              <a:gd name="connsiteY3" fmla="*/ 2612571 h 6841672"/>
              <a:gd name="connsiteX4" fmla="*/ 802215 w 2648840"/>
              <a:gd name="connsiteY4" fmla="*/ 914401 h 6841672"/>
              <a:gd name="connsiteX5" fmla="*/ 2582029 w 2648840"/>
              <a:gd name="connsiteY5" fmla="*/ 734786 h 6841672"/>
              <a:gd name="connsiteX6" fmla="*/ 2271786 w 2648840"/>
              <a:gd name="connsiteY6" fmla="*/ 0 h 6841672"/>
              <a:gd name="connsiteX7" fmla="*/ 2271786 w 2648840"/>
              <a:gd name="connsiteY7" fmla="*/ 0 h 6841672"/>
              <a:gd name="connsiteX8" fmla="*/ 2271786 w 2648840"/>
              <a:gd name="connsiteY8" fmla="*/ 0 h 6841672"/>
              <a:gd name="connsiteX0" fmla="*/ 1336202 w 2660314"/>
              <a:gd name="connsiteY0" fmla="*/ 6841672 h 6841672"/>
              <a:gd name="connsiteX1" fmla="*/ 1760746 w 2660314"/>
              <a:gd name="connsiteY1" fmla="*/ 5437415 h 6841672"/>
              <a:gd name="connsiteX2" fmla="*/ 13588 w 2660314"/>
              <a:gd name="connsiteY2" fmla="*/ 3624944 h 6841672"/>
              <a:gd name="connsiteX3" fmla="*/ 2168960 w 2660314"/>
              <a:gd name="connsiteY3" fmla="*/ 2612571 h 6841672"/>
              <a:gd name="connsiteX4" fmla="*/ 813689 w 2660314"/>
              <a:gd name="connsiteY4" fmla="*/ 914401 h 6841672"/>
              <a:gd name="connsiteX5" fmla="*/ 2593503 w 2660314"/>
              <a:gd name="connsiteY5" fmla="*/ 734786 h 6841672"/>
              <a:gd name="connsiteX6" fmla="*/ 2283260 w 2660314"/>
              <a:gd name="connsiteY6" fmla="*/ 0 h 6841672"/>
              <a:gd name="connsiteX7" fmla="*/ 2283260 w 2660314"/>
              <a:gd name="connsiteY7" fmla="*/ 0 h 6841672"/>
              <a:gd name="connsiteX8" fmla="*/ 2283260 w 2660314"/>
              <a:gd name="connsiteY8" fmla="*/ 0 h 6841672"/>
              <a:gd name="connsiteX0" fmla="*/ 1336202 w 2772738"/>
              <a:gd name="connsiteY0" fmla="*/ 6841672 h 6841672"/>
              <a:gd name="connsiteX1" fmla="*/ 1760746 w 2772738"/>
              <a:gd name="connsiteY1" fmla="*/ 5437415 h 6841672"/>
              <a:gd name="connsiteX2" fmla="*/ 13588 w 2772738"/>
              <a:gd name="connsiteY2" fmla="*/ 3624944 h 6841672"/>
              <a:gd name="connsiteX3" fmla="*/ 2168960 w 2772738"/>
              <a:gd name="connsiteY3" fmla="*/ 2612571 h 6841672"/>
              <a:gd name="connsiteX4" fmla="*/ 813689 w 2772738"/>
              <a:gd name="connsiteY4" fmla="*/ 914401 h 6841672"/>
              <a:gd name="connsiteX5" fmla="*/ 2593503 w 2772738"/>
              <a:gd name="connsiteY5" fmla="*/ 734786 h 6841672"/>
              <a:gd name="connsiteX6" fmla="*/ 2283260 w 2772738"/>
              <a:gd name="connsiteY6" fmla="*/ 0 h 6841672"/>
              <a:gd name="connsiteX7" fmla="*/ 2283260 w 2772738"/>
              <a:gd name="connsiteY7" fmla="*/ 0 h 6841672"/>
              <a:gd name="connsiteX8" fmla="*/ 2283260 w 2772738"/>
              <a:gd name="connsiteY8" fmla="*/ 0 h 684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2738" h="6841672">
                <a:moveTo>
                  <a:pt x="1336202" y="6841672"/>
                </a:moveTo>
                <a:cubicBezTo>
                  <a:pt x="1553916" y="6236154"/>
                  <a:pt x="1981182" y="5973536"/>
                  <a:pt x="1760746" y="5437415"/>
                </a:cubicBezTo>
                <a:cubicBezTo>
                  <a:pt x="1540310" y="4901294"/>
                  <a:pt x="-168748" y="4536623"/>
                  <a:pt x="13588" y="3624944"/>
                </a:cubicBezTo>
                <a:cubicBezTo>
                  <a:pt x="195924" y="2713265"/>
                  <a:pt x="2035610" y="3064328"/>
                  <a:pt x="2168960" y="2612571"/>
                </a:cubicBezTo>
                <a:cubicBezTo>
                  <a:pt x="2302310" y="2160814"/>
                  <a:pt x="810967" y="1371601"/>
                  <a:pt x="813689" y="914401"/>
                </a:cubicBezTo>
                <a:cubicBezTo>
                  <a:pt x="816410" y="457201"/>
                  <a:pt x="2070990" y="1083128"/>
                  <a:pt x="2593503" y="734786"/>
                </a:cubicBezTo>
                <a:cubicBezTo>
                  <a:pt x="3116016" y="386444"/>
                  <a:pt x="2334967" y="122464"/>
                  <a:pt x="2283260" y="0"/>
                </a:cubicBezTo>
                <a:lnTo>
                  <a:pt x="2283260" y="0"/>
                </a:lnTo>
                <a:lnTo>
                  <a:pt x="228326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6" name="Freeform 55"/>
          <p:cNvSpPr/>
          <p:nvPr/>
        </p:nvSpPr>
        <p:spPr>
          <a:xfrm>
            <a:off x="735686" y="152400"/>
            <a:ext cx="2772738" cy="6841672"/>
          </a:xfrm>
          <a:custGeom>
            <a:avLst/>
            <a:gdLst>
              <a:gd name="connsiteX0" fmla="*/ 1440200 w 2098595"/>
              <a:gd name="connsiteY0" fmla="*/ 6890658 h 6890658"/>
              <a:gd name="connsiteX1" fmla="*/ 2028029 w 2098595"/>
              <a:gd name="connsiteY1" fmla="*/ 6188529 h 6890658"/>
              <a:gd name="connsiteX2" fmla="*/ 3286 w 2098595"/>
              <a:gd name="connsiteY2" fmla="*/ 5437415 h 6890658"/>
              <a:gd name="connsiteX3" fmla="*/ 1521843 w 2098595"/>
              <a:gd name="connsiteY3" fmla="*/ 2988129 h 6890658"/>
              <a:gd name="connsiteX4" fmla="*/ 215558 w 2098595"/>
              <a:gd name="connsiteY4" fmla="*/ 1404258 h 6890658"/>
              <a:gd name="connsiteX5" fmla="*/ 1538172 w 2098595"/>
              <a:gd name="connsiteY5" fmla="*/ 244929 h 6890658"/>
              <a:gd name="connsiteX6" fmla="*/ 1423872 w 2098595"/>
              <a:gd name="connsiteY6" fmla="*/ 0 h 6890658"/>
              <a:gd name="connsiteX7" fmla="*/ 1423872 w 2098595"/>
              <a:gd name="connsiteY7" fmla="*/ 0 h 6890658"/>
              <a:gd name="connsiteX8" fmla="*/ 1423872 w 2098595"/>
              <a:gd name="connsiteY8" fmla="*/ 0 h 6890658"/>
              <a:gd name="connsiteX0" fmla="*/ 476814 w 2031696"/>
              <a:gd name="connsiteY0" fmla="*/ 6841672 h 6841672"/>
              <a:gd name="connsiteX1" fmla="*/ 2028029 w 2031696"/>
              <a:gd name="connsiteY1" fmla="*/ 6188529 h 6841672"/>
              <a:gd name="connsiteX2" fmla="*/ 3286 w 2031696"/>
              <a:gd name="connsiteY2" fmla="*/ 5437415 h 6841672"/>
              <a:gd name="connsiteX3" fmla="*/ 1521843 w 2031696"/>
              <a:gd name="connsiteY3" fmla="*/ 2988129 h 6841672"/>
              <a:gd name="connsiteX4" fmla="*/ 215558 w 2031696"/>
              <a:gd name="connsiteY4" fmla="*/ 1404258 h 6841672"/>
              <a:gd name="connsiteX5" fmla="*/ 1538172 w 2031696"/>
              <a:gd name="connsiteY5" fmla="*/ 244929 h 6841672"/>
              <a:gd name="connsiteX6" fmla="*/ 1423872 w 2031696"/>
              <a:gd name="connsiteY6" fmla="*/ 0 h 6841672"/>
              <a:gd name="connsiteX7" fmla="*/ 1423872 w 2031696"/>
              <a:gd name="connsiteY7" fmla="*/ 0 h 6841672"/>
              <a:gd name="connsiteX8" fmla="*/ 1423872 w 2031696"/>
              <a:gd name="connsiteY8" fmla="*/ 0 h 6841672"/>
              <a:gd name="connsiteX0" fmla="*/ 476814 w 2031212"/>
              <a:gd name="connsiteY0" fmla="*/ 6841672 h 6841672"/>
              <a:gd name="connsiteX1" fmla="*/ 2028029 w 2031212"/>
              <a:gd name="connsiteY1" fmla="*/ 6188529 h 6841672"/>
              <a:gd name="connsiteX2" fmla="*/ 3286 w 2031212"/>
              <a:gd name="connsiteY2" fmla="*/ 5437415 h 6841672"/>
              <a:gd name="connsiteX3" fmla="*/ 1521843 w 2031212"/>
              <a:gd name="connsiteY3" fmla="*/ 2988129 h 6841672"/>
              <a:gd name="connsiteX4" fmla="*/ 215558 w 2031212"/>
              <a:gd name="connsiteY4" fmla="*/ 1404258 h 6841672"/>
              <a:gd name="connsiteX5" fmla="*/ 1538172 w 2031212"/>
              <a:gd name="connsiteY5" fmla="*/ 244929 h 6841672"/>
              <a:gd name="connsiteX6" fmla="*/ 1423872 w 2031212"/>
              <a:gd name="connsiteY6" fmla="*/ 0 h 6841672"/>
              <a:gd name="connsiteX7" fmla="*/ 1423872 w 2031212"/>
              <a:gd name="connsiteY7" fmla="*/ 0 h 6841672"/>
              <a:gd name="connsiteX8" fmla="*/ 1423872 w 2031212"/>
              <a:gd name="connsiteY8" fmla="*/ 0 h 6841672"/>
              <a:gd name="connsiteX0" fmla="*/ 476839 w 1605360"/>
              <a:gd name="connsiteY0" fmla="*/ 6841672 h 6841672"/>
              <a:gd name="connsiteX1" fmla="*/ 1097326 w 1605360"/>
              <a:gd name="connsiteY1" fmla="*/ 5747658 h 6841672"/>
              <a:gd name="connsiteX2" fmla="*/ 3311 w 1605360"/>
              <a:gd name="connsiteY2" fmla="*/ 5437415 h 6841672"/>
              <a:gd name="connsiteX3" fmla="*/ 1521868 w 1605360"/>
              <a:gd name="connsiteY3" fmla="*/ 2988129 h 6841672"/>
              <a:gd name="connsiteX4" fmla="*/ 215583 w 1605360"/>
              <a:gd name="connsiteY4" fmla="*/ 1404258 h 6841672"/>
              <a:gd name="connsiteX5" fmla="*/ 1538197 w 1605360"/>
              <a:gd name="connsiteY5" fmla="*/ 244929 h 6841672"/>
              <a:gd name="connsiteX6" fmla="*/ 1423897 w 1605360"/>
              <a:gd name="connsiteY6" fmla="*/ 0 h 6841672"/>
              <a:gd name="connsiteX7" fmla="*/ 1423897 w 1605360"/>
              <a:gd name="connsiteY7" fmla="*/ 0 h 6841672"/>
              <a:gd name="connsiteX8" fmla="*/ 1423897 w 1605360"/>
              <a:gd name="connsiteY8" fmla="*/ 0 h 6841672"/>
              <a:gd name="connsiteX0" fmla="*/ 477660 w 1606181"/>
              <a:gd name="connsiteY0" fmla="*/ 6841672 h 6841672"/>
              <a:gd name="connsiteX1" fmla="*/ 1098147 w 1606181"/>
              <a:gd name="connsiteY1" fmla="*/ 5747658 h 6841672"/>
              <a:gd name="connsiteX2" fmla="*/ 4132 w 1606181"/>
              <a:gd name="connsiteY2" fmla="*/ 5437415 h 6841672"/>
              <a:gd name="connsiteX3" fmla="*/ 1522689 w 1606181"/>
              <a:gd name="connsiteY3" fmla="*/ 2988129 h 6841672"/>
              <a:gd name="connsiteX4" fmla="*/ 216404 w 1606181"/>
              <a:gd name="connsiteY4" fmla="*/ 1404258 h 6841672"/>
              <a:gd name="connsiteX5" fmla="*/ 1539018 w 1606181"/>
              <a:gd name="connsiteY5" fmla="*/ 244929 h 6841672"/>
              <a:gd name="connsiteX6" fmla="*/ 1424718 w 1606181"/>
              <a:gd name="connsiteY6" fmla="*/ 0 h 6841672"/>
              <a:gd name="connsiteX7" fmla="*/ 1424718 w 1606181"/>
              <a:gd name="connsiteY7" fmla="*/ 0 h 6841672"/>
              <a:gd name="connsiteX8" fmla="*/ 1424718 w 1606181"/>
              <a:gd name="connsiteY8" fmla="*/ 0 h 6841672"/>
              <a:gd name="connsiteX0" fmla="*/ 493127 w 1621648"/>
              <a:gd name="connsiteY0" fmla="*/ 6841672 h 6841672"/>
              <a:gd name="connsiteX1" fmla="*/ 1113614 w 1621648"/>
              <a:gd name="connsiteY1" fmla="*/ 5747658 h 6841672"/>
              <a:gd name="connsiteX2" fmla="*/ 3271 w 1621648"/>
              <a:gd name="connsiteY2" fmla="*/ 4180115 h 6841672"/>
              <a:gd name="connsiteX3" fmla="*/ 1538156 w 1621648"/>
              <a:gd name="connsiteY3" fmla="*/ 2988129 h 6841672"/>
              <a:gd name="connsiteX4" fmla="*/ 231871 w 1621648"/>
              <a:gd name="connsiteY4" fmla="*/ 1404258 h 6841672"/>
              <a:gd name="connsiteX5" fmla="*/ 1554485 w 1621648"/>
              <a:gd name="connsiteY5" fmla="*/ 244929 h 6841672"/>
              <a:gd name="connsiteX6" fmla="*/ 1440185 w 1621648"/>
              <a:gd name="connsiteY6" fmla="*/ 0 h 6841672"/>
              <a:gd name="connsiteX7" fmla="*/ 1440185 w 1621648"/>
              <a:gd name="connsiteY7" fmla="*/ 0 h 6841672"/>
              <a:gd name="connsiteX8" fmla="*/ 1440185 w 1621648"/>
              <a:gd name="connsiteY8" fmla="*/ 0 h 6841672"/>
              <a:gd name="connsiteX0" fmla="*/ 721261 w 1849782"/>
              <a:gd name="connsiteY0" fmla="*/ 6841672 h 6841672"/>
              <a:gd name="connsiteX1" fmla="*/ 1341748 w 1849782"/>
              <a:gd name="connsiteY1" fmla="*/ 5747658 h 6841672"/>
              <a:gd name="connsiteX2" fmla="*/ 2805 w 1849782"/>
              <a:gd name="connsiteY2" fmla="*/ 4131129 h 6841672"/>
              <a:gd name="connsiteX3" fmla="*/ 1766290 w 1849782"/>
              <a:gd name="connsiteY3" fmla="*/ 2988129 h 6841672"/>
              <a:gd name="connsiteX4" fmla="*/ 460005 w 1849782"/>
              <a:gd name="connsiteY4" fmla="*/ 1404258 h 6841672"/>
              <a:gd name="connsiteX5" fmla="*/ 1782619 w 1849782"/>
              <a:gd name="connsiteY5" fmla="*/ 244929 h 6841672"/>
              <a:gd name="connsiteX6" fmla="*/ 1668319 w 1849782"/>
              <a:gd name="connsiteY6" fmla="*/ 0 h 6841672"/>
              <a:gd name="connsiteX7" fmla="*/ 1668319 w 1849782"/>
              <a:gd name="connsiteY7" fmla="*/ 0 h 6841672"/>
              <a:gd name="connsiteX8" fmla="*/ 1668319 w 1849782"/>
              <a:gd name="connsiteY8" fmla="*/ 0 h 6841672"/>
              <a:gd name="connsiteX0" fmla="*/ 704963 w 1833484"/>
              <a:gd name="connsiteY0" fmla="*/ 6841672 h 6841672"/>
              <a:gd name="connsiteX1" fmla="*/ 1325450 w 1833484"/>
              <a:gd name="connsiteY1" fmla="*/ 5747658 h 6841672"/>
              <a:gd name="connsiteX2" fmla="*/ 2835 w 1833484"/>
              <a:gd name="connsiteY2" fmla="*/ 4392386 h 6841672"/>
              <a:gd name="connsiteX3" fmla="*/ 1749992 w 1833484"/>
              <a:gd name="connsiteY3" fmla="*/ 2988129 h 6841672"/>
              <a:gd name="connsiteX4" fmla="*/ 443707 w 1833484"/>
              <a:gd name="connsiteY4" fmla="*/ 1404258 h 6841672"/>
              <a:gd name="connsiteX5" fmla="*/ 1766321 w 1833484"/>
              <a:gd name="connsiteY5" fmla="*/ 244929 h 6841672"/>
              <a:gd name="connsiteX6" fmla="*/ 1652021 w 1833484"/>
              <a:gd name="connsiteY6" fmla="*/ 0 h 6841672"/>
              <a:gd name="connsiteX7" fmla="*/ 1652021 w 1833484"/>
              <a:gd name="connsiteY7" fmla="*/ 0 h 6841672"/>
              <a:gd name="connsiteX8" fmla="*/ 1652021 w 1833484"/>
              <a:gd name="connsiteY8" fmla="*/ 0 h 6841672"/>
              <a:gd name="connsiteX0" fmla="*/ 708902 w 1837423"/>
              <a:gd name="connsiteY0" fmla="*/ 6841672 h 6841672"/>
              <a:gd name="connsiteX1" fmla="*/ 1133446 w 1837423"/>
              <a:gd name="connsiteY1" fmla="*/ 5437415 h 6841672"/>
              <a:gd name="connsiteX2" fmla="*/ 6774 w 1837423"/>
              <a:gd name="connsiteY2" fmla="*/ 4392386 h 6841672"/>
              <a:gd name="connsiteX3" fmla="*/ 1753931 w 1837423"/>
              <a:gd name="connsiteY3" fmla="*/ 2988129 h 6841672"/>
              <a:gd name="connsiteX4" fmla="*/ 447646 w 1837423"/>
              <a:gd name="connsiteY4" fmla="*/ 1404258 h 6841672"/>
              <a:gd name="connsiteX5" fmla="*/ 1770260 w 1837423"/>
              <a:gd name="connsiteY5" fmla="*/ 244929 h 6841672"/>
              <a:gd name="connsiteX6" fmla="*/ 1655960 w 1837423"/>
              <a:gd name="connsiteY6" fmla="*/ 0 h 6841672"/>
              <a:gd name="connsiteX7" fmla="*/ 1655960 w 1837423"/>
              <a:gd name="connsiteY7" fmla="*/ 0 h 6841672"/>
              <a:gd name="connsiteX8" fmla="*/ 1655960 w 1837423"/>
              <a:gd name="connsiteY8" fmla="*/ 0 h 6841672"/>
              <a:gd name="connsiteX0" fmla="*/ 709189 w 1837710"/>
              <a:gd name="connsiteY0" fmla="*/ 6841672 h 6841672"/>
              <a:gd name="connsiteX1" fmla="*/ 1133733 w 1837710"/>
              <a:gd name="connsiteY1" fmla="*/ 5437415 h 6841672"/>
              <a:gd name="connsiteX2" fmla="*/ 7061 w 1837710"/>
              <a:gd name="connsiteY2" fmla="*/ 4392386 h 6841672"/>
              <a:gd name="connsiteX3" fmla="*/ 1754218 w 1837710"/>
              <a:gd name="connsiteY3" fmla="*/ 2988129 h 6841672"/>
              <a:gd name="connsiteX4" fmla="*/ 447933 w 1837710"/>
              <a:gd name="connsiteY4" fmla="*/ 1404258 h 6841672"/>
              <a:gd name="connsiteX5" fmla="*/ 1770547 w 1837710"/>
              <a:gd name="connsiteY5" fmla="*/ 244929 h 6841672"/>
              <a:gd name="connsiteX6" fmla="*/ 1656247 w 1837710"/>
              <a:gd name="connsiteY6" fmla="*/ 0 h 6841672"/>
              <a:gd name="connsiteX7" fmla="*/ 1656247 w 1837710"/>
              <a:gd name="connsiteY7" fmla="*/ 0 h 6841672"/>
              <a:gd name="connsiteX8" fmla="*/ 1656247 w 1837710"/>
              <a:gd name="connsiteY8" fmla="*/ 0 h 6841672"/>
              <a:gd name="connsiteX0" fmla="*/ 706917 w 1835438"/>
              <a:gd name="connsiteY0" fmla="*/ 6841672 h 6841672"/>
              <a:gd name="connsiteX1" fmla="*/ 1131461 w 1835438"/>
              <a:gd name="connsiteY1" fmla="*/ 5437415 h 6841672"/>
              <a:gd name="connsiteX2" fmla="*/ 4789 w 1835438"/>
              <a:gd name="connsiteY2" fmla="*/ 4392386 h 6841672"/>
              <a:gd name="connsiteX3" fmla="*/ 1751946 w 1835438"/>
              <a:gd name="connsiteY3" fmla="*/ 2988129 h 6841672"/>
              <a:gd name="connsiteX4" fmla="*/ 445661 w 1835438"/>
              <a:gd name="connsiteY4" fmla="*/ 1404258 h 6841672"/>
              <a:gd name="connsiteX5" fmla="*/ 1768275 w 1835438"/>
              <a:gd name="connsiteY5" fmla="*/ 244929 h 6841672"/>
              <a:gd name="connsiteX6" fmla="*/ 1653975 w 1835438"/>
              <a:gd name="connsiteY6" fmla="*/ 0 h 6841672"/>
              <a:gd name="connsiteX7" fmla="*/ 1653975 w 1835438"/>
              <a:gd name="connsiteY7" fmla="*/ 0 h 6841672"/>
              <a:gd name="connsiteX8" fmla="*/ 1653975 w 1835438"/>
              <a:gd name="connsiteY8" fmla="*/ 0 h 6841672"/>
              <a:gd name="connsiteX0" fmla="*/ 706964 w 1835485"/>
              <a:gd name="connsiteY0" fmla="*/ 6841672 h 6841672"/>
              <a:gd name="connsiteX1" fmla="*/ 1131508 w 1835485"/>
              <a:gd name="connsiteY1" fmla="*/ 5437415 h 6841672"/>
              <a:gd name="connsiteX2" fmla="*/ 4836 w 1835485"/>
              <a:gd name="connsiteY2" fmla="*/ 4392386 h 6841672"/>
              <a:gd name="connsiteX3" fmla="*/ 1637693 w 1835485"/>
              <a:gd name="connsiteY3" fmla="*/ 2726871 h 6841672"/>
              <a:gd name="connsiteX4" fmla="*/ 445708 w 1835485"/>
              <a:gd name="connsiteY4" fmla="*/ 1404258 h 6841672"/>
              <a:gd name="connsiteX5" fmla="*/ 1768322 w 1835485"/>
              <a:gd name="connsiteY5" fmla="*/ 244929 h 6841672"/>
              <a:gd name="connsiteX6" fmla="*/ 1654022 w 1835485"/>
              <a:gd name="connsiteY6" fmla="*/ 0 h 6841672"/>
              <a:gd name="connsiteX7" fmla="*/ 1654022 w 1835485"/>
              <a:gd name="connsiteY7" fmla="*/ 0 h 6841672"/>
              <a:gd name="connsiteX8" fmla="*/ 1654022 w 1835485"/>
              <a:gd name="connsiteY8" fmla="*/ 0 h 6841672"/>
              <a:gd name="connsiteX0" fmla="*/ 703894 w 1832415"/>
              <a:gd name="connsiteY0" fmla="*/ 6841672 h 6841672"/>
              <a:gd name="connsiteX1" fmla="*/ 1128438 w 1832415"/>
              <a:gd name="connsiteY1" fmla="*/ 5437415 h 6841672"/>
              <a:gd name="connsiteX2" fmla="*/ 1766 w 1832415"/>
              <a:gd name="connsiteY2" fmla="*/ 4392386 h 6841672"/>
              <a:gd name="connsiteX3" fmla="*/ 1634623 w 1832415"/>
              <a:gd name="connsiteY3" fmla="*/ 2726871 h 6841672"/>
              <a:gd name="connsiteX4" fmla="*/ 442638 w 1832415"/>
              <a:gd name="connsiteY4" fmla="*/ 1404258 h 6841672"/>
              <a:gd name="connsiteX5" fmla="*/ 1765252 w 1832415"/>
              <a:gd name="connsiteY5" fmla="*/ 244929 h 6841672"/>
              <a:gd name="connsiteX6" fmla="*/ 1650952 w 1832415"/>
              <a:gd name="connsiteY6" fmla="*/ 0 h 6841672"/>
              <a:gd name="connsiteX7" fmla="*/ 1650952 w 1832415"/>
              <a:gd name="connsiteY7" fmla="*/ 0 h 6841672"/>
              <a:gd name="connsiteX8" fmla="*/ 1650952 w 1832415"/>
              <a:gd name="connsiteY8" fmla="*/ 0 h 6841672"/>
              <a:gd name="connsiteX0" fmla="*/ 703894 w 2011908"/>
              <a:gd name="connsiteY0" fmla="*/ 6841672 h 6841672"/>
              <a:gd name="connsiteX1" fmla="*/ 1128438 w 2011908"/>
              <a:gd name="connsiteY1" fmla="*/ 5437415 h 6841672"/>
              <a:gd name="connsiteX2" fmla="*/ 1766 w 2011908"/>
              <a:gd name="connsiteY2" fmla="*/ 4392386 h 6841672"/>
              <a:gd name="connsiteX3" fmla="*/ 1634623 w 2011908"/>
              <a:gd name="connsiteY3" fmla="*/ 2726871 h 6841672"/>
              <a:gd name="connsiteX4" fmla="*/ 442638 w 2011908"/>
              <a:gd name="connsiteY4" fmla="*/ 1404258 h 6841672"/>
              <a:gd name="connsiteX5" fmla="*/ 1961195 w 2011908"/>
              <a:gd name="connsiteY5" fmla="*/ 734786 h 6841672"/>
              <a:gd name="connsiteX6" fmla="*/ 1650952 w 2011908"/>
              <a:gd name="connsiteY6" fmla="*/ 0 h 6841672"/>
              <a:gd name="connsiteX7" fmla="*/ 1650952 w 2011908"/>
              <a:gd name="connsiteY7" fmla="*/ 0 h 6841672"/>
              <a:gd name="connsiteX8" fmla="*/ 1650952 w 2011908"/>
              <a:gd name="connsiteY8" fmla="*/ 0 h 6841672"/>
              <a:gd name="connsiteX0" fmla="*/ 1323960 w 2631974"/>
              <a:gd name="connsiteY0" fmla="*/ 6841672 h 6841672"/>
              <a:gd name="connsiteX1" fmla="*/ 1748504 w 2631974"/>
              <a:gd name="connsiteY1" fmla="*/ 5437415 h 6841672"/>
              <a:gd name="connsiteX2" fmla="*/ 1346 w 2631974"/>
              <a:gd name="connsiteY2" fmla="*/ 3624944 h 6841672"/>
              <a:gd name="connsiteX3" fmla="*/ 2254689 w 2631974"/>
              <a:gd name="connsiteY3" fmla="*/ 2726871 h 6841672"/>
              <a:gd name="connsiteX4" fmla="*/ 1062704 w 2631974"/>
              <a:gd name="connsiteY4" fmla="*/ 1404258 h 6841672"/>
              <a:gd name="connsiteX5" fmla="*/ 2581261 w 2631974"/>
              <a:gd name="connsiteY5" fmla="*/ 734786 h 6841672"/>
              <a:gd name="connsiteX6" fmla="*/ 2271018 w 2631974"/>
              <a:gd name="connsiteY6" fmla="*/ 0 h 6841672"/>
              <a:gd name="connsiteX7" fmla="*/ 2271018 w 2631974"/>
              <a:gd name="connsiteY7" fmla="*/ 0 h 6841672"/>
              <a:gd name="connsiteX8" fmla="*/ 2271018 w 2631974"/>
              <a:gd name="connsiteY8" fmla="*/ 0 h 6841672"/>
              <a:gd name="connsiteX0" fmla="*/ 1324728 w 2632742"/>
              <a:gd name="connsiteY0" fmla="*/ 6841672 h 6841672"/>
              <a:gd name="connsiteX1" fmla="*/ 1749272 w 2632742"/>
              <a:gd name="connsiteY1" fmla="*/ 5437415 h 6841672"/>
              <a:gd name="connsiteX2" fmla="*/ 2114 w 2632742"/>
              <a:gd name="connsiteY2" fmla="*/ 3624944 h 6841672"/>
              <a:gd name="connsiteX3" fmla="*/ 2157486 w 2632742"/>
              <a:gd name="connsiteY3" fmla="*/ 2612571 h 6841672"/>
              <a:gd name="connsiteX4" fmla="*/ 1063472 w 2632742"/>
              <a:gd name="connsiteY4" fmla="*/ 1404258 h 6841672"/>
              <a:gd name="connsiteX5" fmla="*/ 2582029 w 2632742"/>
              <a:gd name="connsiteY5" fmla="*/ 734786 h 6841672"/>
              <a:gd name="connsiteX6" fmla="*/ 2271786 w 2632742"/>
              <a:gd name="connsiteY6" fmla="*/ 0 h 6841672"/>
              <a:gd name="connsiteX7" fmla="*/ 2271786 w 2632742"/>
              <a:gd name="connsiteY7" fmla="*/ 0 h 6841672"/>
              <a:gd name="connsiteX8" fmla="*/ 2271786 w 2632742"/>
              <a:gd name="connsiteY8" fmla="*/ 0 h 6841672"/>
              <a:gd name="connsiteX0" fmla="*/ 1324728 w 2648840"/>
              <a:gd name="connsiteY0" fmla="*/ 6841672 h 6841672"/>
              <a:gd name="connsiteX1" fmla="*/ 1749272 w 2648840"/>
              <a:gd name="connsiteY1" fmla="*/ 5437415 h 6841672"/>
              <a:gd name="connsiteX2" fmla="*/ 2114 w 2648840"/>
              <a:gd name="connsiteY2" fmla="*/ 3624944 h 6841672"/>
              <a:gd name="connsiteX3" fmla="*/ 2157486 w 2648840"/>
              <a:gd name="connsiteY3" fmla="*/ 2612571 h 6841672"/>
              <a:gd name="connsiteX4" fmla="*/ 802215 w 2648840"/>
              <a:gd name="connsiteY4" fmla="*/ 914401 h 6841672"/>
              <a:gd name="connsiteX5" fmla="*/ 2582029 w 2648840"/>
              <a:gd name="connsiteY5" fmla="*/ 734786 h 6841672"/>
              <a:gd name="connsiteX6" fmla="*/ 2271786 w 2648840"/>
              <a:gd name="connsiteY6" fmla="*/ 0 h 6841672"/>
              <a:gd name="connsiteX7" fmla="*/ 2271786 w 2648840"/>
              <a:gd name="connsiteY7" fmla="*/ 0 h 6841672"/>
              <a:gd name="connsiteX8" fmla="*/ 2271786 w 2648840"/>
              <a:gd name="connsiteY8" fmla="*/ 0 h 6841672"/>
              <a:gd name="connsiteX0" fmla="*/ 1336202 w 2660314"/>
              <a:gd name="connsiteY0" fmla="*/ 6841672 h 6841672"/>
              <a:gd name="connsiteX1" fmla="*/ 1760746 w 2660314"/>
              <a:gd name="connsiteY1" fmla="*/ 5437415 h 6841672"/>
              <a:gd name="connsiteX2" fmla="*/ 13588 w 2660314"/>
              <a:gd name="connsiteY2" fmla="*/ 3624944 h 6841672"/>
              <a:gd name="connsiteX3" fmla="*/ 2168960 w 2660314"/>
              <a:gd name="connsiteY3" fmla="*/ 2612571 h 6841672"/>
              <a:gd name="connsiteX4" fmla="*/ 813689 w 2660314"/>
              <a:gd name="connsiteY4" fmla="*/ 914401 h 6841672"/>
              <a:gd name="connsiteX5" fmla="*/ 2593503 w 2660314"/>
              <a:gd name="connsiteY5" fmla="*/ 734786 h 6841672"/>
              <a:gd name="connsiteX6" fmla="*/ 2283260 w 2660314"/>
              <a:gd name="connsiteY6" fmla="*/ 0 h 6841672"/>
              <a:gd name="connsiteX7" fmla="*/ 2283260 w 2660314"/>
              <a:gd name="connsiteY7" fmla="*/ 0 h 6841672"/>
              <a:gd name="connsiteX8" fmla="*/ 2283260 w 2660314"/>
              <a:gd name="connsiteY8" fmla="*/ 0 h 6841672"/>
              <a:gd name="connsiteX0" fmla="*/ 1336202 w 2772738"/>
              <a:gd name="connsiteY0" fmla="*/ 6841672 h 6841672"/>
              <a:gd name="connsiteX1" fmla="*/ 1760746 w 2772738"/>
              <a:gd name="connsiteY1" fmla="*/ 5437415 h 6841672"/>
              <a:gd name="connsiteX2" fmla="*/ 13588 w 2772738"/>
              <a:gd name="connsiteY2" fmla="*/ 3624944 h 6841672"/>
              <a:gd name="connsiteX3" fmla="*/ 2168960 w 2772738"/>
              <a:gd name="connsiteY3" fmla="*/ 2612571 h 6841672"/>
              <a:gd name="connsiteX4" fmla="*/ 813689 w 2772738"/>
              <a:gd name="connsiteY4" fmla="*/ 914401 h 6841672"/>
              <a:gd name="connsiteX5" fmla="*/ 2593503 w 2772738"/>
              <a:gd name="connsiteY5" fmla="*/ 734786 h 6841672"/>
              <a:gd name="connsiteX6" fmla="*/ 2283260 w 2772738"/>
              <a:gd name="connsiteY6" fmla="*/ 0 h 6841672"/>
              <a:gd name="connsiteX7" fmla="*/ 2283260 w 2772738"/>
              <a:gd name="connsiteY7" fmla="*/ 0 h 6841672"/>
              <a:gd name="connsiteX8" fmla="*/ 2283260 w 2772738"/>
              <a:gd name="connsiteY8" fmla="*/ 0 h 684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2738" h="6841672">
                <a:moveTo>
                  <a:pt x="1336202" y="6841672"/>
                </a:moveTo>
                <a:cubicBezTo>
                  <a:pt x="1553916" y="6236154"/>
                  <a:pt x="1981182" y="5973536"/>
                  <a:pt x="1760746" y="5437415"/>
                </a:cubicBezTo>
                <a:cubicBezTo>
                  <a:pt x="1540310" y="4901294"/>
                  <a:pt x="-168748" y="4536623"/>
                  <a:pt x="13588" y="3624944"/>
                </a:cubicBezTo>
                <a:cubicBezTo>
                  <a:pt x="195924" y="2713265"/>
                  <a:pt x="2035610" y="3064328"/>
                  <a:pt x="2168960" y="2612571"/>
                </a:cubicBezTo>
                <a:cubicBezTo>
                  <a:pt x="2302310" y="2160814"/>
                  <a:pt x="810967" y="1371601"/>
                  <a:pt x="813689" y="914401"/>
                </a:cubicBezTo>
                <a:cubicBezTo>
                  <a:pt x="816410" y="457201"/>
                  <a:pt x="2070990" y="1083128"/>
                  <a:pt x="2593503" y="734786"/>
                </a:cubicBezTo>
                <a:cubicBezTo>
                  <a:pt x="3116016" y="386444"/>
                  <a:pt x="2334967" y="122464"/>
                  <a:pt x="2283260" y="0"/>
                </a:cubicBezTo>
                <a:lnTo>
                  <a:pt x="2283260" y="0"/>
                </a:lnTo>
                <a:lnTo>
                  <a:pt x="228326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7" name="Freeform 56"/>
          <p:cNvSpPr/>
          <p:nvPr/>
        </p:nvSpPr>
        <p:spPr>
          <a:xfrm>
            <a:off x="888086" y="304800"/>
            <a:ext cx="2772738" cy="6841672"/>
          </a:xfrm>
          <a:custGeom>
            <a:avLst/>
            <a:gdLst>
              <a:gd name="connsiteX0" fmla="*/ 1440200 w 2098595"/>
              <a:gd name="connsiteY0" fmla="*/ 6890658 h 6890658"/>
              <a:gd name="connsiteX1" fmla="*/ 2028029 w 2098595"/>
              <a:gd name="connsiteY1" fmla="*/ 6188529 h 6890658"/>
              <a:gd name="connsiteX2" fmla="*/ 3286 w 2098595"/>
              <a:gd name="connsiteY2" fmla="*/ 5437415 h 6890658"/>
              <a:gd name="connsiteX3" fmla="*/ 1521843 w 2098595"/>
              <a:gd name="connsiteY3" fmla="*/ 2988129 h 6890658"/>
              <a:gd name="connsiteX4" fmla="*/ 215558 w 2098595"/>
              <a:gd name="connsiteY4" fmla="*/ 1404258 h 6890658"/>
              <a:gd name="connsiteX5" fmla="*/ 1538172 w 2098595"/>
              <a:gd name="connsiteY5" fmla="*/ 244929 h 6890658"/>
              <a:gd name="connsiteX6" fmla="*/ 1423872 w 2098595"/>
              <a:gd name="connsiteY6" fmla="*/ 0 h 6890658"/>
              <a:gd name="connsiteX7" fmla="*/ 1423872 w 2098595"/>
              <a:gd name="connsiteY7" fmla="*/ 0 h 6890658"/>
              <a:gd name="connsiteX8" fmla="*/ 1423872 w 2098595"/>
              <a:gd name="connsiteY8" fmla="*/ 0 h 6890658"/>
              <a:gd name="connsiteX0" fmla="*/ 476814 w 2031696"/>
              <a:gd name="connsiteY0" fmla="*/ 6841672 h 6841672"/>
              <a:gd name="connsiteX1" fmla="*/ 2028029 w 2031696"/>
              <a:gd name="connsiteY1" fmla="*/ 6188529 h 6841672"/>
              <a:gd name="connsiteX2" fmla="*/ 3286 w 2031696"/>
              <a:gd name="connsiteY2" fmla="*/ 5437415 h 6841672"/>
              <a:gd name="connsiteX3" fmla="*/ 1521843 w 2031696"/>
              <a:gd name="connsiteY3" fmla="*/ 2988129 h 6841672"/>
              <a:gd name="connsiteX4" fmla="*/ 215558 w 2031696"/>
              <a:gd name="connsiteY4" fmla="*/ 1404258 h 6841672"/>
              <a:gd name="connsiteX5" fmla="*/ 1538172 w 2031696"/>
              <a:gd name="connsiteY5" fmla="*/ 244929 h 6841672"/>
              <a:gd name="connsiteX6" fmla="*/ 1423872 w 2031696"/>
              <a:gd name="connsiteY6" fmla="*/ 0 h 6841672"/>
              <a:gd name="connsiteX7" fmla="*/ 1423872 w 2031696"/>
              <a:gd name="connsiteY7" fmla="*/ 0 h 6841672"/>
              <a:gd name="connsiteX8" fmla="*/ 1423872 w 2031696"/>
              <a:gd name="connsiteY8" fmla="*/ 0 h 6841672"/>
              <a:gd name="connsiteX0" fmla="*/ 476814 w 2031212"/>
              <a:gd name="connsiteY0" fmla="*/ 6841672 h 6841672"/>
              <a:gd name="connsiteX1" fmla="*/ 2028029 w 2031212"/>
              <a:gd name="connsiteY1" fmla="*/ 6188529 h 6841672"/>
              <a:gd name="connsiteX2" fmla="*/ 3286 w 2031212"/>
              <a:gd name="connsiteY2" fmla="*/ 5437415 h 6841672"/>
              <a:gd name="connsiteX3" fmla="*/ 1521843 w 2031212"/>
              <a:gd name="connsiteY3" fmla="*/ 2988129 h 6841672"/>
              <a:gd name="connsiteX4" fmla="*/ 215558 w 2031212"/>
              <a:gd name="connsiteY4" fmla="*/ 1404258 h 6841672"/>
              <a:gd name="connsiteX5" fmla="*/ 1538172 w 2031212"/>
              <a:gd name="connsiteY5" fmla="*/ 244929 h 6841672"/>
              <a:gd name="connsiteX6" fmla="*/ 1423872 w 2031212"/>
              <a:gd name="connsiteY6" fmla="*/ 0 h 6841672"/>
              <a:gd name="connsiteX7" fmla="*/ 1423872 w 2031212"/>
              <a:gd name="connsiteY7" fmla="*/ 0 h 6841672"/>
              <a:gd name="connsiteX8" fmla="*/ 1423872 w 2031212"/>
              <a:gd name="connsiteY8" fmla="*/ 0 h 6841672"/>
              <a:gd name="connsiteX0" fmla="*/ 476839 w 1605360"/>
              <a:gd name="connsiteY0" fmla="*/ 6841672 h 6841672"/>
              <a:gd name="connsiteX1" fmla="*/ 1097326 w 1605360"/>
              <a:gd name="connsiteY1" fmla="*/ 5747658 h 6841672"/>
              <a:gd name="connsiteX2" fmla="*/ 3311 w 1605360"/>
              <a:gd name="connsiteY2" fmla="*/ 5437415 h 6841672"/>
              <a:gd name="connsiteX3" fmla="*/ 1521868 w 1605360"/>
              <a:gd name="connsiteY3" fmla="*/ 2988129 h 6841672"/>
              <a:gd name="connsiteX4" fmla="*/ 215583 w 1605360"/>
              <a:gd name="connsiteY4" fmla="*/ 1404258 h 6841672"/>
              <a:gd name="connsiteX5" fmla="*/ 1538197 w 1605360"/>
              <a:gd name="connsiteY5" fmla="*/ 244929 h 6841672"/>
              <a:gd name="connsiteX6" fmla="*/ 1423897 w 1605360"/>
              <a:gd name="connsiteY6" fmla="*/ 0 h 6841672"/>
              <a:gd name="connsiteX7" fmla="*/ 1423897 w 1605360"/>
              <a:gd name="connsiteY7" fmla="*/ 0 h 6841672"/>
              <a:gd name="connsiteX8" fmla="*/ 1423897 w 1605360"/>
              <a:gd name="connsiteY8" fmla="*/ 0 h 6841672"/>
              <a:gd name="connsiteX0" fmla="*/ 477660 w 1606181"/>
              <a:gd name="connsiteY0" fmla="*/ 6841672 h 6841672"/>
              <a:gd name="connsiteX1" fmla="*/ 1098147 w 1606181"/>
              <a:gd name="connsiteY1" fmla="*/ 5747658 h 6841672"/>
              <a:gd name="connsiteX2" fmla="*/ 4132 w 1606181"/>
              <a:gd name="connsiteY2" fmla="*/ 5437415 h 6841672"/>
              <a:gd name="connsiteX3" fmla="*/ 1522689 w 1606181"/>
              <a:gd name="connsiteY3" fmla="*/ 2988129 h 6841672"/>
              <a:gd name="connsiteX4" fmla="*/ 216404 w 1606181"/>
              <a:gd name="connsiteY4" fmla="*/ 1404258 h 6841672"/>
              <a:gd name="connsiteX5" fmla="*/ 1539018 w 1606181"/>
              <a:gd name="connsiteY5" fmla="*/ 244929 h 6841672"/>
              <a:gd name="connsiteX6" fmla="*/ 1424718 w 1606181"/>
              <a:gd name="connsiteY6" fmla="*/ 0 h 6841672"/>
              <a:gd name="connsiteX7" fmla="*/ 1424718 w 1606181"/>
              <a:gd name="connsiteY7" fmla="*/ 0 h 6841672"/>
              <a:gd name="connsiteX8" fmla="*/ 1424718 w 1606181"/>
              <a:gd name="connsiteY8" fmla="*/ 0 h 6841672"/>
              <a:gd name="connsiteX0" fmla="*/ 493127 w 1621648"/>
              <a:gd name="connsiteY0" fmla="*/ 6841672 h 6841672"/>
              <a:gd name="connsiteX1" fmla="*/ 1113614 w 1621648"/>
              <a:gd name="connsiteY1" fmla="*/ 5747658 h 6841672"/>
              <a:gd name="connsiteX2" fmla="*/ 3271 w 1621648"/>
              <a:gd name="connsiteY2" fmla="*/ 4180115 h 6841672"/>
              <a:gd name="connsiteX3" fmla="*/ 1538156 w 1621648"/>
              <a:gd name="connsiteY3" fmla="*/ 2988129 h 6841672"/>
              <a:gd name="connsiteX4" fmla="*/ 231871 w 1621648"/>
              <a:gd name="connsiteY4" fmla="*/ 1404258 h 6841672"/>
              <a:gd name="connsiteX5" fmla="*/ 1554485 w 1621648"/>
              <a:gd name="connsiteY5" fmla="*/ 244929 h 6841672"/>
              <a:gd name="connsiteX6" fmla="*/ 1440185 w 1621648"/>
              <a:gd name="connsiteY6" fmla="*/ 0 h 6841672"/>
              <a:gd name="connsiteX7" fmla="*/ 1440185 w 1621648"/>
              <a:gd name="connsiteY7" fmla="*/ 0 h 6841672"/>
              <a:gd name="connsiteX8" fmla="*/ 1440185 w 1621648"/>
              <a:gd name="connsiteY8" fmla="*/ 0 h 6841672"/>
              <a:gd name="connsiteX0" fmla="*/ 721261 w 1849782"/>
              <a:gd name="connsiteY0" fmla="*/ 6841672 h 6841672"/>
              <a:gd name="connsiteX1" fmla="*/ 1341748 w 1849782"/>
              <a:gd name="connsiteY1" fmla="*/ 5747658 h 6841672"/>
              <a:gd name="connsiteX2" fmla="*/ 2805 w 1849782"/>
              <a:gd name="connsiteY2" fmla="*/ 4131129 h 6841672"/>
              <a:gd name="connsiteX3" fmla="*/ 1766290 w 1849782"/>
              <a:gd name="connsiteY3" fmla="*/ 2988129 h 6841672"/>
              <a:gd name="connsiteX4" fmla="*/ 460005 w 1849782"/>
              <a:gd name="connsiteY4" fmla="*/ 1404258 h 6841672"/>
              <a:gd name="connsiteX5" fmla="*/ 1782619 w 1849782"/>
              <a:gd name="connsiteY5" fmla="*/ 244929 h 6841672"/>
              <a:gd name="connsiteX6" fmla="*/ 1668319 w 1849782"/>
              <a:gd name="connsiteY6" fmla="*/ 0 h 6841672"/>
              <a:gd name="connsiteX7" fmla="*/ 1668319 w 1849782"/>
              <a:gd name="connsiteY7" fmla="*/ 0 h 6841672"/>
              <a:gd name="connsiteX8" fmla="*/ 1668319 w 1849782"/>
              <a:gd name="connsiteY8" fmla="*/ 0 h 6841672"/>
              <a:gd name="connsiteX0" fmla="*/ 704963 w 1833484"/>
              <a:gd name="connsiteY0" fmla="*/ 6841672 h 6841672"/>
              <a:gd name="connsiteX1" fmla="*/ 1325450 w 1833484"/>
              <a:gd name="connsiteY1" fmla="*/ 5747658 h 6841672"/>
              <a:gd name="connsiteX2" fmla="*/ 2835 w 1833484"/>
              <a:gd name="connsiteY2" fmla="*/ 4392386 h 6841672"/>
              <a:gd name="connsiteX3" fmla="*/ 1749992 w 1833484"/>
              <a:gd name="connsiteY3" fmla="*/ 2988129 h 6841672"/>
              <a:gd name="connsiteX4" fmla="*/ 443707 w 1833484"/>
              <a:gd name="connsiteY4" fmla="*/ 1404258 h 6841672"/>
              <a:gd name="connsiteX5" fmla="*/ 1766321 w 1833484"/>
              <a:gd name="connsiteY5" fmla="*/ 244929 h 6841672"/>
              <a:gd name="connsiteX6" fmla="*/ 1652021 w 1833484"/>
              <a:gd name="connsiteY6" fmla="*/ 0 h 6841672"/>
              <a:gd name="connsiteX7" fmla="*/ 1652021 w 1833484"/>
              <a:gd name="connsiteY7" fmla="*/ 0 h 6841672"/>
              <a:gd name="connsiteX8" fmla="*/ 1652021 w 1833484"/>
              <a:gd name="connsiteY8" fmla="*/ 0 h 6841672"/>
              <a:gd name="connsiteX0" fmla="*/ 708902 w 1837423"/>
              <a:gd name="connsiteY0" fmla="*/ 6841672 h 6841672"/>
              <a:gd name="connsiteX1" fmla="*/ 1133446 w 1837423"/>
              <a:gd name="connsiteY1" fmla="*/ 5437415 h 6841672"/>
              <a:gd name="connsiteX2" fmla="*/ 6774 w 1837423"/>
              <a:gd name="connsiteY2" fmla="*/ 4392386 h 6841672"/>
              <a:gd name="connsiteX3" fmla="*/ 1753931 w 1837423"/>
              <a:gd name="connsiteY3" fmla="*/ 2988129 h 6841672"/>
              <a:gd name="connsiteX4" fmla="*/ 447646 w 1837423"/>
              <a:gd name="connsiteY4" fmla="*/ 1404258 h 6841672"/>
              <a:gd name="connsiteX5" fmla="*/ 1770260 w 1837423"/>
              <a:gd name="connsiteY5" fmla="*/ 244929 h 6841672"/>
              <a:gd name="connsiteX6" fmla="*/ 1655960 w 1837423"/>
              <a:gd name="connsiteY6" fmla="*/ 0 h 6841672"/>
              <a:gd name="connsiteX7" fmla="*/ 1655960 w 1837423"/>
              <a:gd name="connsiteY7" fmla="*/ 0 h 6841672"/>
              <a:gd name="connsiteX8" fmla="*/ 1655960 w 1837423"/>
              <a:gd name="connsiteY8" fmla="*/ 0 h 6841672"/>
              <a:gd name="connsiteX0" fmla="*/ 709189 w 1837710"/>
              <a:gd name="connsiteY0" fmla="*/ 6841672 h 6841672"/>
              <a:gd name="connsiteX1" fmla="*/ 1133733 w 1837710"/>
              <a:gd name="connsiteY1" fmla="*/ 5437415 h 6841672"/>
              <a:gd name="connsiteX2" fmla="*/ 7061 w 1837710"/>
              <a:gd name="connsiteY2" fmla="*/ 4392386 h 6841672"/>
              <a:gd name="connsiteX3" fmla="*/ 1754218 w 1837710"/>
              <a:gd name="connsiteY3" fmla="*/ 2988129 h 6841672"/>
              <a:gd name="connsiteX4" fmla="*/ 447933 w 1837710"/>
              <a:gd name="connsiteY4" fmla="*/ 1404258 h 6841672"/>
              <a:gd name="connsiteX5" fmla="*/ 1770547 w 1837710"/>
              <a:gd name="connsiteY5" fmla="*/ 244929 h 6841672"/>
              <a:gd name="connsiteX6" fmla="*/ 1656247 w 1837710"/>
              <a:gd name="connsiteY6" fmla="*/ 0 h 6841672"/>
              <a:gd name="connsiteX7" fmla="*/ 1656247 w 1837710"/>
              <a:gd name="connsiteY7" fmla="*/ 0 h 6841672"/>
              <a:gd name="connsiteX8" fmla="*/ 1656247 w 1837710"/>
              <a:gd name="connsiteY8" fmla="*/ 0 h 6841672"/>
              <a:gd name="connsiteX0" fmla="*/ 706917 w 1835438"/>
              <a:gd name="connsiteY0" fmla="*/ 6841672 h 6841672"/>
              <a:gd name="connsiteX1" fmla="*/ 1131461 w 1835438"/>
              <a:gd name="connsiteY1" fmla="*/ 5437415 h 6841672"/>
              <a:gd name="connsiteX2" fmla="*/ 4789 w 1835438"/>
              <a:gd name="connsiteY2" fmla="*/ 4392386 h 6841672"/>
              <a:gd name="connsiteX3" fmla="*/ 1751946 w 1835438"/>
              <a:gd name="connsiteY3" fmla="*/ 2988129 h 6841672"/>
              <a:gd name="connsiteX4" fmla="*/ 445661 w 1835438"/>
              <a:gd name="connsiteY4" fmla="*/ 1404258 h 6841672"/>
              <a:gd name="connsiteX5" fmla="*/ 1768275 w 1835438"/>
              <a:gd name="connsiteY5" fmla="*/ 244929 h 6841672"/>
              <a:gd name="connsiteX6" fmla="*/ 1653975 w 1835438"/>
              <a:gd name="connsiteY6" fmla="*/ 0 h 6841672"/>
              <a:gd name="connsiteX7" fmla="*/ 1653975 w 1835438"/>
              <a:gd name="connsiteY7" fmla="*/ 0 h 6841672"/>
              <a:gd name="connsiteX8" fmla="*/ 1653975 w 1835438"/>
              <a:gd name="connsiteY8" fmla="*/ 0 h 6841672"/>
              <a:gd name="connsiteX0" fmla="*/ 706964 w 1835485"/>
              <a:gd name="connsiteY0" fmla="*/ 6841672 h 6841672"/>
              <a:gd name="connsiteX1" fmla="*/ 1131508 w 1835485"/>
              <a:gd name="connsiteY1" fmla="*/ 5437415 h 6841672"/>
              <a:gd name="connsiteX2" fmla="*/ 4836 w 1835485"/>
              <a:gd name="connsiteY2" fmla="*/ 4392386 h 6841672"/>
              <a:gd name="connsiteX3" fmla="*/ 1637693 w 1835485"/>
              <a:gd name="connsiteY3" fmla="*/ 2726871 h 6841672"/>
              <a:gd name="connsiteX4" fmla="*/ 445708 w 1835485"/>
              <a:gd name="connsiteY4" fmla="*/ 1404258 h 6841672"/>
              <a:gd name="connsiteX5" fmla="*/ 1768322 w 1835485"/>
              <a:gd name="connsiteY5" fmla="*/ 244929 h 6841672"/>
              <a:gd name="connsiteX6" fmla="*/ 1654022 w 1835485"/>
              <a:gd name="connsiteY6" fmla="*/ 0 h 6841672"/>
              <a:gd name="connsiteX7" fmla="*/ 1654022 w 1835485"/>
              <a:gd name="connsiteY7" fmla="*/ 0 h 6841672"/>
              <a:gd name="connsiteX8" fmla="*/ 1654022 w 1835485"/>
              <a:gd name="connsiteY8" fmla="*/ 0 h 6841672"/>
              <a:gd name="connsiteX0" fmla="*/ 703894 w 1832415"/>
              <a:gd name="connsiteY0" fmla="*/ 6841672 h 6841672"/>
              <a:gd name="connsiteX1" fmla="*/ 1128438 w 1832415"/>
              <a:gd name="connsiteY1" fmla="*/ 5437415 h 6841672"/>
              <a:gd name="connsiteX2" fmla="*/ 1766 w 1832415"/>
              <a:gd name="connsiteY2" fmla="*/ 4392386 h 6841672"/>
              <a:gd name="connsiteX3" fmla="*/ 1634623 w 1832415"/>
              <a:gd name="connsiteY3" fmla="*/ 2726871 h 6841672"/>
              <a:gd name="connsiteX4" fmla="*/ 442638 w 1832415"/>
              <a:gd name="connsiteY4" fmla="*/ 1404258 h 6841672"/>
              <a:gd name="connsiteX5" fmla="*/ 1765252 w 1832415"/>
              <a:gd name="connsiteY5" fmla="*/ 244929 h 6841672"/>
              <a:gd name="connsiteX6" fmla="*/ 1650952 w 1832415"/>
              <a:gd name="connsiteY6" fmla="*/ 0 h 6841672"/>
              <a:gd name="connsiteX7" fmla="*/ 1650952 w 1832415"/>
              <a:gd name="connsiteY7" fmla="*/ 0 h 6841672"/>
              <a:gd name="connsiteX8" fmla="*/ 1650952 w 1832415"/>
              <a:gd name="connsiteY8" fmla="*/ 0 h 6841672"/>
              <a:gd name="connsiteX0" fmla="*/ 703894 w 2011908"/>
              <a:gd name="connsiteY0" fmla="*/ 6841672 h 6841672"/>
              <a:gd name="connsiteX1" fmla="*/ 1128438 w 2011908"/>
              <a:gd name="connsiteY1" fmla="*/ 5437415 h 6841672"/>
              <a:gd name="connsiteX2" fmla="*/ 1766 w 2011908"/>
              <a:gd name="connsiteY2" fmla="*/ 4392386 h 6841672"/>
              <a:gd name="connsiteX3" fmla="*/ 1634623 w 2011908"/>
              <a:gd name="connsiteY3" fmla="*/ 2726871 h 6841672"/>
              <a:gd name="connsiteX4" fmla="*/ 442638 w 2011908"/>
              <a:gd name="connsiteY4" fmla="*/ 1404258 h 6841672"/>
              <a:gd name="connsiteX5" fmla="*/ 1961195 w 2011908"/>
              <a:gd name="connsiteY5" fmla="*/ 734786 h 6841672"/>
              <a:gd name="connsiteX6" fmla="*/ 1650952 w 2011908"/>
              <a:gd name="connsiteY6" fmla="*/ 0 h 6841672"/>
              <a:gd name="connsiteX7" fmla="*/ 1650952 w 2011908"/>
              <a:gd name="connsiteY7" fmla="*/ 0 h 6841672"/>
              <a:gd name="connsiteX8" fmla="*/ 1650952 w 2011908"/>
              <a:gd name="connsiteY8" fmla="*/ 0 h 6841672"/>
              <a:gd name="connsiteX0" fmla="*/ 1323960 w 2631974"/>
              <a:gd name="connsiteY0" fmla="*/ 6841672 h 6841672"/>
              <a:gd name="connsiteX1" fmla="*/ 1748504 w 2631974"/>
              <a:gd name="connsiteY1" fmla="*/ 5437415 h 6841672"/>
              <a:gd name="connsiteX2" fmla="*/ 1346 w 2631974"/>
              <a:gd name="connsiteY2" fmla="*/ 3624944 h 6841672"/>
              <a:gd name="connsiteX3" fmla="*/ 2254689 w 2631974"/>
              <a:gd name="connsiteY3" fmla="*/ 2726871 h 6841672"/>
              <a:gd name="connsiteX4" fmla="*/ 1062704 w 2631974"/>
              <a:gd name="connsiteY4" fmla="*/ 1404258 h 6841672"/>
              <a:gd name="connsiteX5" fmla="*/ 2581261 w 2631974"/>
              <a:gd name="connsiteY5" fmla="*/ 734786 h 6841672"/>
              <a:gd name="connsiteX6" fmla="*/ 2271018 w 2631974"/>
              <a:gd name="connsiteY6" fmla="*/ 0 h 6841672"/>
              <a:gd name="connsiteX7" fmla="*/ 2271018 w 2631974"/>
              <a:gd name="connsiteY7" fmla="*/ 0 h 6841672"/>
              <a:gd name="connsiteX8" fmla="*/ 2271018 w 2631974"/>
              <a:gd name="connsiteY8" fmla="*/ 0 h 6841672"/>
              <a:gd name="connsiteX0" fmla="*/ 1324728 w 2632742"/>
              <a:gd name="connsiteY0" fmla="*/ 6841672 h 6841672"/>
              <a:gd name="connsiteX1" fmla="*/ 1749272 w 2632742"/>
              <a:gd name="connsiteY1" fmla="*/ 5437415 h 6841672"/>
              <a:gd name="connsiteX2" fmla="*/ 2114 w 2632742"/>
              <a:gd name="connsiteY2" fmla="*/ 3624944 h 6841672"/>
              <a:gd name="connsiteX3" fmla="*/ 2157486 w 2632742"/>
              <a:gd name="connsiteY3" fmla="*/ 2612571 h 6841672"/>
              <a:gd name="connsiteX4" fmla="*/ 1063472 w 2632742"/>
              <a:gd name="connsiteY4" fmla="*/ 1404258 h 6841672"/>
              <a:gd name="connsiteX5" fmla="*/ 2582029 w 2632742"/>
              <a:gd name="connsiteY5" fmla="*/ 734786 h 6841672"/>
              <a:gd name="connsiteX6" fmla="*/ 2271786 w 2632742"/>
              <a:gd name="connsiteY6" fmla="*/ 0 h 6841672"/>
              <a:gd name="connsiteX7" fmla="*/ 2271786 w 2632742"/>
              <a:gd name="connsiteY7" fmla="*/ 0 h 6841672"/>
              <a:gd name="connsiteX8" fmla="*/ 2271786 w 2632742"/>
              <a:gd name="connsiteY8" fmla="*/ 0 h 6841672"/>
              <a:gd name="connsiteX0" fmla="*/ 1324728 w 2648840"/>
              <a:gd name="connsiteY0" fmla="*/ 6841672 h 6841672"/>
              <a:gd name="connsiteX1" fmla="*/ 1749272 w 2648840"/>
              <a:gd name="connsiteY1" fmla="*/ 5437415 h 6841672"/>
              <a:gd name="connsiteX2" fmla="*/ 2114 w 2648840"/>
              <a:gd name="connsiteY2" fmla="*/ 3624944 h 6841672"/>
              <a:gd name="connsiteX3" fmla="*/ 2157486 w 2648840"/>
              <a:gd name="connsiteY3" fmla="*/ 2612571 h 6841672"/>
              <a:gd name="connsiteX4" fmla="*/ 802215 w 2648840"/>
              <a:gd name="connsiteY4" fmla="*/ 914401 h 6841672"/>
              <a:gd name="connsiteX5" fmla="*/ 2582029 w 2648840"/>
              <a:gd name="connsiteY5" fmla="*/ 734786 h 6841672"/>
              <a:gd name="connsiteX6" fmla="*/ 2271786 w 2648840"/>
              <a:gd name="connsiteY6" fmla="*/ 0 h 6841672"/>
              <a:gd name="connsiteX7" fmla="*/ 2271786 w 2648840"/>
              <a:gd name="connsiteY7" fmla="*/ 0 h 6841672"/>
              <a:gd name="connsiteX8" fmla="*/ 2271786 w 2648840"/>
              <a:gd name="connsiteY8" fmla="*/ 0 h 6841672"/>
              <a:gd name="connsiteX0" fmla="*/ 1336202 w 2660314"/>
              <a:gd name="connsiteY0" fmla="*/ 6841672 h 6841672"/>
              <a:gd name="connsiteX1" fmla="*/ 1760746 w 2660314"/>
              <a:gd name="connsiteY1" fmla="*/ 5437415 h 6841672"/>
              <a:gd name="connsiteX2" fmla="*/ 13588 w 2660314"/>
              <a:gd name="connsiteY2" fmla="*/ 3624944 h 6841672"/>
              <a:gd name="connsiteX3" fmla="*/ 2168960 w 2660314"/>
              <a:gd name="connsiteY3" fmla="*/ 2612571 h 6841672"/>
              <a:gd name="connsiteX4" fmla="*/ 813689 w 2660314"/>
              <a:gd name="connsiteY4" fmla="*/ 914401 h 6841672"/>
              <a:gd name="connsiteX5" fmla="*/ 2593503 w 2660314"/>
              <a:gd name="connsiteY5" fmla="*/ 734786 h 6841672"/>
              <a:gd name="connsiteX6" fmla="*/ 2283260 w 2660314"/>
              <a:gd name="connsiteY6" fmla="*/ 0 h 6841672"/>
              <a:gd name="connsiteX7" fmla="*/ 2283260 w 2660314"/>
              <a:gd name="connsiteY7" fmla="*/ 0 h 6841672"/>
              <a:gd name="connsiteX8" fmla="*/ 2283260 w 2660314"/>
              <a:gd name="connsiteY8" fmla="*/ 0 h 6841672"/>
              <a:gd name="connsiteX0" fmla="*/ 1336202 w 2772738"/>
              <a:gd name="connsiteY0" fmla="*/ 6841672 h 6841672"/>
              <a:gd name="connsiteX1" fmla="*/ 1760746 w 2772738"/>
              <a:gd name="connsiteY1" fmla="*/ 5437415 h 6841672"/>
              <a:gd name="connsiteX2" fmla="*/ 13588 w 2772738"/>
              <a:gd name="connsiteY2" fmla="*/ 3624944 h 6841672"/>
              <a:gd name="connsiteX3" fmla="*/ 2168960 w 2772738"/>
              <a:gd name="connsiteY3" fmla="*/ 2612571 h 6841672"/>
              <a:gd name="connsiteX4" fmla="*/ 813689 w 2772738"/>
              <a:gd name="connsiteY4" fmla="*/ 914401 h 6841672"/>
              <a:gd name="connsiteX5" fmla="*/ 2593503 w 2772738"/>
              <a:gd name="connsiteY5" fmla="*/ 734786 h 6841672"/>
              <a:gd name="connsiteX6" fmla="*/ 2283260 w 2772738"/>
              <a:gd name="connsiteY6" fmla="*/ 0 h 6841672"/>
              <a:gd name="connsiteX7" fmla="*/ 2283260 w 2772738"/>
              <a:gd name="connsiteY7" fmla="*/ 0 h 6841672"/>
              <a:gd name="connsiteX8" fmla="*/ 2283260 w 2772738"/>
              <a:gd name="connsiteY8" fmla="*/ 0 h 684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2738" h="6841672">
                <a:moveTo>
                  <a:pt x="1336202" y="6841672"/>
                </a:moveTo>
                <a:cubicBezTo>
                  <a:pt x="1553916" y="6236154"/>
                  <a:pt x="1981182" y="5973536"/>
                  <a:pt x="1760746" y="5437415"/>
                </a:cubicBezTo>
                <a:cubicBezTo>
                  <a:pt x="1540310" y="4901294"/>
                  <a:pt x="-168748" y="4536623"/>
                  <a:pt x="13588" y="3624944"/>
                </a:cubicBezTo>
                <a:cubicBezTo>
                  <a:pt x="195924" y="2713265"/>
                  <a:pt x="2035610" y="3064328"/>
                  <a:pt x="2168960" y="2612571"/>
                </a:cubicBezTo>
                <a:cubicBezTo>
                  <a:pt x="2302310" y="2160814"/>
                  <a:pt x="810967" y="1371601"/>
                  <a:pt x="813689" y="914401"/>
                </a:cubicBezTo>
                <a:cubicBezTo>
                  <a:pt x="816410" y="457201"/>
                  <a:pt x="2070990" y="1083128"/>
                  <a:pt x="2593503" y="734786"/>
                </a:cubicBezTo>
                <a:cubicBezTo>
                  <a:pt x="3116016" y="386444"/>
                  <a:pt x="2334967" y="122464"/>
                  <a:pt x="2283260" y="0"/>
                </a:cubicBezTo>
                <a:lnTo>
                  <a:pt x="2283260" y="0"/>
                </a:lnTo>
                <a:lnTo>
                  <a:pt x="228326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8" name="Freeform 57"/>
          <p:cNvSpPr/>
          <p:nvPr/>
        </p:nvSpPr>
        <p:spPr>
          <a:xfrm>
            <a:off x="1040486" y="457200"/>
            <a:ext cx="2772738" cy="6841672"/>
          </a:xfrm>
          <a:custGeom>
            <a:avLst/>
            <a:gdLst>
              <a:gd name="connsiteX0" fmla="*/ 1440200 w 2098595"/>
              <a:gd name="connsiteY0" fmla="*/ 6890658 h 6890658"/>
              <a:gd name="connsiteX1" fmla="*/ 2028029 w 2098595"/>
              <a:gd name="connsiteY1" fmla="*/ 6188529 h 6890658"/>
              <a:gd name="connsiteX2" fmla="*/ 3286 w 2098595"/>
              <a:gd name="connsiteY2" fmla="*/ 5437415 h 6890658"/>
              <a:gd name="connsiteX3" fmla="*/ 1521843 w 2098595"/>
              <a:gd name="connsiteY3" fmla="*/ 2988129 h 6890658"/>
              <a:gd name="connsiteX4" fmla="*/ 215558 w 2098595"/>
              <a:gd name="connsiteY4" fmla="*/ 1404258 h 6890658"/>
              <a:gd name="connsiteX5" fmla="*/ 1538172 w 2098595"/>
              <a:gd name="connsiteY5" fmla="*/ 244929 h 6890658"/>
              <a:gd name="connsiteX6" fmla="*/ 1423872 w 2098595"/>
              <a:gd name="connsiteY6" fmla="*/ 0 h 6890658"/>
              <a:gd name="connsiteX7" fmla="*/ 1423872 w 2098595"/>
              <a:gd name="connsiteY7" fmla="*/ 0 h 6890658"/>
              <a:gd name="connsiteX8" fmla="*/ 1423872 w 2098595"/>
              <a:gd name="connsiteY8" fmla="*/ 0 h 6890658"/>
              <a:gd name="connsiteX0" fmla="*/ 476814 w 2031696"/>
              <a:gd name="connsiteY0" fmla="*/ 6841672 h 6841672"/>
              <a:gd name="connsiteX1" fmla="*/ 2028029 w 2031696"/>
              <a:gd name="connsiteY1" fmla="*/ 6188529 h 6841672"/>
              <a:gd name="connsiteX2" fmla="*/ 3286 w 2031696"/>
              <a:gd name="connsiteY2" fmla="*/ 5437415 h 6841672"/>
              <a:gd name="connsiteX3" fmla="*/ 1521843 w 2031696"/>
              <a:gd name="connsiteY3" fmla="*/ 2988129 h 6841672"/>
              <a:gd name="connsiteX4" fmla="*/ 215558 w 2031696"/>
              <a:gd name="connsiteY4" fmla="*/ 1404258 h 6841672"/>
              <a:gd name="connsiteX5" fmla="*/ 1538172 w 2031696"/>
              <a:gd name="connsiteY5" fmla="*/ 244929 h 6841672"/>
              <a:gd name="connsiteX6" fmla="*/ 1423872 w 2031696"/>
              <a:gd name="connsiteY6" fmla="*/ 0 h 6841672"/>
              <a:gd name="connsiteX7" fmla="*/ 1423872 w 2031696"/>
              <a:gd name="connsiteY7" fmla="*/ 0 h 6841672"/>
              <a:gd name="connsiteX8" fmla="*/ 1423872 w 2031696"/>
              <a:gd name="connsiteY8" fmla="*/ 0 h 6841672"/>
              <a:gd name="connsiteX0" fmla="*/ 476814 w 2031212"/>
              <a:gd name="connsiteY0" fmla="*/ 6841672 h 6841672"/>
              <a:gd name="connsiteX1" fmla="*/ 2028029 w 2031212"/>
              <a:gd name="connsiteY1" fmla="*/ 6188529 h 6841672"/>
              <a:gd name="connsiteX2" fmla="*/ 3286 w 2031212"/>
              <a:gd name="connsiteY2" fmla="*/ 5437415 h 6841672"/>
              <a:gd name="connsiteX3" fmla="*/ 1521843 w 2031212"/>
              <a:gd name="connsiteY3" fmla="*/ 2988129 h 6841672"/>
              <a:gd name="connsiteX4" fmla="*/ 215558 w 2031212"/>
              <a:gd name="connsiteY4" fmla="*/ 1404258 h 6841672"/>
              <a:gd name="connsiteX5" fmla="*/ 1538172 w 2031212"/>
              <a:gd name="connsiteY5" fmla="*/ 244929 h 6841672"/>
              <a:gd name="connsiteX6" fmla="*/ 1423872 w 2031212"/>
              <a:gd name="connsiteY6" fmla="*/ 0 h 6841672"/>
              <a:gd name="connsiteX7" fmla="*/ 1423872 w 2031212"/>
              <a:gd name="connsiteY7" fmla="*/ 0 h 6841672"/>
              <a:gd name="connsiteX8" fmla="*/ 1423872 w 2031212"/>
              <a:gd name="connsiteY8" fmla="*/ 0 h 6841672"/>
              <a:gd name="connsiteX0" fmla="*/ 476839 w 1605360"/>
              <a:gd name="connsiteY0" fmla="*/ 6841672 h 6841672"/>
              <a:gd name="connsiteX1" fmla="*/ 1097326 w 1605360"/>
              <a:gd name="connsiteY1" fmla="*/ 5747658 h 6841672"/>
              <a:gd name="connsiteX2" fmla="*/ 3311 w 1605360"/>
              <a:gd name="connsiteY2" fmla="*/ 5437415 h 6841672"/>
              <a:gd name="connsiteX3" fmla="*/ 1521868 w 1605360"/>
              <a:gd name="connsiteY3" fmla="*/ 2988129 h 6841672"/>
              <a:gd name="connsiteX4" fmla="*/ 215583 w 1605360"/>
              <a:gd name="connsiteY4" fmla="*/ 1404258 h 6841672"/>
              <a:gd name="connsiteX5" fmla="*/ 1538197 w 1605360"/>
              <a:gd name="connsiteY5" fmla="*/ 244929 h 6841672"/>
              <a:gd name="connsiteX6" fmla="*/ 1423897 w 1605360"/>
              <a:gd name="connsiteY6" fmla="*/ 0 h 6841672"/>
              <a:gd name="connsiteX7" fmla="*/ 1423897 w 1605360"/>
              <a:gd name="connsiteY7" fmla="*/ 0 h 6841672"/>
              <a:gd name="connsiteX8" fmla="*/ 1423897 w 1605360"/>
              <a:gd name="connsiteY8" fmla="*/ 0 h 6841672"/>
              <a:gd name="connsiteX0" fmla="*/ 477660 w 1606181"/>
              <a:gd name="connsiteY0" fmla="*/ 6841672 h 6841672"/>
              <a:gd name="connsiteX1" fmla="*/ 1098147 w 1606181"/>
              <a:gd name="connsiteY1" fmla="*/ 5747658 h 6841672"/>
              <a:gd name="connsiteX2" fmla="*/ 4132 w 1606181"/>
              <a:gd name="connsiteY2" fmla="*/ 5437415 h 6841672"/>
              <a:gd name="connsiteX3" fmla="*/ 1522689 w 1606181"/>
              <a:gd name="connsiteY3" fmla="*/ 2988129 h 6841672"/>
              <a:gd name="connsiteX4" fmla="*/ 216404 w 1606181"/>
              <a:gd name="connsiteY4" fmla="*/ 1404258 h 6841672"/>
              <a:gd name="connsiteX5" fmla="*/ 1539018 w 1606181"/>
              <a:gd name="connsiteY5" fmla="*/ 244929 h 6841672"/>
              <a:gd name="connsiteX6" fmla="*/ 1424718 w 1606181"/>
              <a:gd name="connsiteY6" fmla="*/ 0 h 6841672"/>
              <a:gd name="connsiteX7" fmla="*/ 1424718 w 1606181"/>
              <a:gd name="connsiteY7" fmla="*/ 0 h 6841672"/>
              <a:gd name="connsiteX8" fmla="*/ 1424718 w 1606181"/>
              <a:gd name="connsiteY8" fmla="*/ 0 h 6841672"/>
              <a:gd name="connsiteX0" fmla="*/ 493127 w 1621648"/>
              <a:gd name="connsiteY0" fmla="*/ 6841672 h 6841672"/>
              <a:gd name="connsiteX1" fmla="*/ 1113614 w 1621648"/>
              <a:gd name="connsiteY1" fmla="*/ 5747658 h 6841672"/>
              <a:gd name="connsiteX2" fmla="*/ 3271 w 1621648"/>
              <a:gd name="connsiteY2" fmla="*/ 4180115 h 6841672"/>
              <a:gd name="connsiteX3" fmla="*/ 1538156 w 1621648"/>
              <a:gd name="connsiteY3" fmla="*/ 2988129 h 6841672"/>
              <a:gd name="connsiteX4" fmla="*/ 231871 w 1621648"/>
              <a:gd name="connsiteY4" fmla="*/ 1404258 h 6841672"/>
              <a:gd name="connsiteX5" fmla="*/ 1554485 w 1621648"/>
              <a:gd name="connsiteY5" fmla="*/ 244929 h 6841672"/>
              <a:gd name="connsiteX6" fmla="*/ 1440185 w 1621648"/>
              <a:gd name="connsiteY6" fmla="*/ 0 h 6841672"/>
              <a:gd name="connsiteX7" fmla="*/ 1440185 w 1621648"/>
              <a:gd name="connsiteY7" fmla="*/ 0 h 6841672"/>
              <a:gd name="connsiteX8" fmla="*/ 1440185 w 1621648"/>
              <a:gd name="connsiteY8" fmla="*/ 0 h 6841672"/>
              <a:gd name="connsiteX0" fmla="*/ 721261 w 1849782"/>
              <a:gd name="connsiteY0" fmla="*/ 6841672 h 6841672"/>
              <a:gd name="connsiteX1" fmla="*/ 1341748 w 1849782"/>
              <a:gd name="connsiteY1" fmla="*/ 5747658 h 6841672"/>
              <a:gd name="connsiteX2" fmla="*/ 2805 w 1849782"/>
              <a:gd name="connsiteY2" fmla="*/ 4131129 h 6841672"/>
              <a:gd name="connsiteX3" fmla="*/ 1766290 w 1849782"/>
              <a:gd name="connsiteY3" fmla="*/ 2988129 h 6841672"/>
              <a:gd name="connsiteX4" fmla="*/ 460005 w 1849782"/>
              <a:gd name="connsiteY4" fmla="*/ 1404258 h 6841672"/>
              <a:gd name="connsiteX5" fmla="*/ 1782619 w 1849782"/>
              <a:gd name="connsiteY5" fmla="*/ 244929 h 6841672"/>
              <a:gd name="connsiteX6" fmla="*/ 1668319 w 1849782"/>
              <a:gd name="connsiteY6" fmla="*/ 0 h 6841672"/>
              <a:gd name="connsiteX7" fmla="*/ 1668319 w 1849782"/>
              <a:gd name="connsiteY7" fmla="*/ 0 h 6841672"/>
              <a:gd name="connsiteX8" fmla="*/ 1668319 w 1849782"/>
              <a:gd name="connsiteY8" fmla="*/ 0 h 6841672"/>
              <a:gd name="connsiteX0" fmla="*/ 704963 w 1833484"/>
              <a:gd name="connsiteY0" fmla="*/ 6841672 h 6841672"/>
              <a:gd name="connsiteX1" fmla="*/ 1325450 w 1833484"/>
              <a:gd name="connsiteY1" fmla="*/ 5747658 h 6841672"/>
              <a:gd name="connsiteX2" fmla="*/ 2835 w 1833484"/>
              <a:gd name="connsiteY2" fmla="*/ 4392386 h 6841672"/>
              <a:gd name="connsiteX3" fmla="*/ 1749992 w 1833484"/>
              <a:gd name="connsiteY3" fmla="*/ 2988129 h 6841672"/>
              <a:gd name="connsiteX4" fmla="*/ 443707 w 1833484"/>
              <a:gd name="connsiteY4" fmla="*/ 1404258 h 6841672"/>
              <a:gd name="connsiteX5" fmla="*/ 1766321 w 1833484"/>
              <a:gd name="connsiteY5" fmla="*/ 244929 h 6841672"/>
              <a:gd name="connsiteX6" fmla="*/ 1652021 w 1833484"/>
              <a:gd name="connsiteY6" fmla="*/ 0 h 6841672"/>
              <a:gd name="connsiteX7" fmla="*/ 1652021 w 1833484"/>
              <a:gd name="connsiteY7" fmla="*/ 0 h 6841672"/>
              <a:gd name="connsiteX8" fmla="*/ 1652021 w 1833484"/>
              <a:gd name="connsiteY8" fmla="*/ 0 h 6841672"/>
              <a:gd name="connsiteX0" fmla="*/ 708902 w 1837423"/>
              <a:gd name="connsiteY0" fmla="*/ 6841672 h 6841672"/>
              <a:gd name="connsiteX1" fmla="*/ 1133446 w 1837423"/>
              <a:gd name="connsiteY1" fmla="*/ 5437415 h 6841672"/>
              <a:gd name="connsiteX2" fmla="*/ 6774 w 1837423"/>
              <a:gd name="connsiteY2" fmla="*/ 4392386 h 6841672"/>
              <a:gd name="connsiteX3" fmla="*/ 1753931 w 1837423"/>
              <a:gd name="connsiteY3" fmla="*/ 2988129 h 6841672"/>
              <a:gd name="connsiteX4" fmla="*/ 447646 w 1837423"/>
              <a:gd name="connsiteY4" fmla="*/ 1404258 h 6841672"/>
              <a:gd name="connsiteX5" fmla="*/ 1770260 w 1837423"/>
              <a:gd name="connsiteY5" fmla="*/ 244929 h 6841672"/>
              <a:gd name="connsiteX6" fmla="*/ 1655960 w 1837423"/>
              <a:gd name="connsiteY6" fmla="*/ 0 h 6841672"/>
              <a:gd name="connsiteX7" fmla="*/ 1655960 w 1837423"/>
              <a:gd name="connsiteY7" fmla="*/ 0 h 6841672"/>
              <a:gd name="connsiteX8" fmla="*/ 1655960 w 1837423"/>
              <a:gd name="connsiteY8" fmla="*/ 0 h 6841672"/>
              <a:gd name="connsiteX0" fmla="*/ 709189 w 1837710"/>
              <a:gd name="connsiteY0" fmla="*/ 6841672 h 6841672"/>
              <a:gd name="connsiteX1" fmla="*/ 1133733 w 1837710"/>
              <a:gd name="connsiteY1" fmla="*/ 5437415 h 6841672"/>
              <a:gd name="connsiteX2" fmla="*/ 7061 w 1837710"/>
              <a:gd name="connsiteY2" fmla="*/ 4392386 h 6841672"/>
              <a:gd name="connsiteX3" fmla="*/ 1754218 w 1837710"/>
              <a:gd name="connsiteY3" fmla="*/ 2988129 h 6841672"/>
              <a:gd name="connsiteX4" fmla="*/ 447933 w 1837710"/>
              <a:gd name="connsiteY4" fmla="*/ 1404258 h 6841672"/>
              <a:gd name="connsiteX5" fmla="*/ 1770547 w 1837710"/>
              <a:gd name="connsiteY5" fmla="*/ 244929 h 6841672"/>
              <a:gd name="connsiteX6" fmla="*/ 1656247 w 1837710"/>
              <a:gd name="connsiteY6" fmla="*/ 0 h 6841672"/>
              <a:gd name="connsiteX7" fmla="*/ 1656247 w 1837710"/>
              <a:gd name="connsiteY7" fmla="*/ 0 h 6841672"/>
              <a:gd name="connsiteX8" fmla="*/ 1656247 w 1837710"/>
              <a:gd name="connsiteY8" fmla="*/ 0 h 6841672"/>
              <a:gd name="connsiteX0" fmla="*/ 706917 w 1835438"/>
              <a:gd name="connsiteY0" fmla="*/ 6841672 h 6841672"/>
              <a:gd name="connsiteX1" fmla="*/ 1131461 w 1835438"/>
              <a:gd name="connsiteY1" fmla="*/ 5437415 h 6841672"/>
              <a:gd name="connsiteX2" fmla="*/ 4789 w 1835438"/>
              <a:gd name="connsiteY2" fmla="*/ 4392386 h 6841672"/>
              <a:gd name="connsiteX3" fmla="*/ 1751946 w 1835438"/>
              <a:gd name="connsiteY3" fmla="*/ 2988129 h 6841672"/>
              <a:gd name="connsiteX4" fmla="*/ 445661 w 1835438"/>
              <a:gd name="connsiteY4" fmla="*/ 1404258 h 6841672"/>
              <a:gd name="connsiteX5" fmla="*/ 1768275 w 1835438"/>
              <a:gd name="connsiteY5" fmla="*/ 244929 h 6841672"/>
              <a:gd name="connsiteX6" fmla="*/ 1653975 w 1835438"/>
              <a:gd name="connsiteY6" fmla="*/ 0 h 6841672"/>
              <a:gd name="connsiteX7" fmla="*/ 1653975 w 1835438"/>
              <a:gd name="connsiteY7" fmla="*/ 0 h 6841672"/>
              <a:gd name="connsiteX8" fmla="*/ 1653975 w 1835438"/>
              <a:gd name="connsiteY8" fmla="*/ 0 h 6841672"/>
              <a:gd name="connsiteX0" fmla="*/ 706964 w 1835485"/>
              <a:gd name="connsiteY0" fmla="*/ 6841672 h 6841672"/>
              <a:gd name="connsiteX1" fmla="*/ 1131508 w 1835485"/>
              <a:gd name="connsiteY1" fmla="*/ 5437415 h 6841672"/>
              <a:gd name="connsiteX2" fmla="*/ 4836 w 1835485"/>
              <a:gd name="connsiteY2" fmla="*/ 4392386 h 6841672"/>
              <a:gd name="connsiteX3" fmla="*/ 1637693 w 1835485"/>
              <a:gd name="connsiteY3" fmla="*/ 2726871 h 6841672"/>
              <a:gd name="connsiteX4" fmla="*/ 445708 w 1835485"/>
              <a:gd name="connsiteY4" fmla="*/ 1404258 h 6841672"/>
              <a:gd name="connsiteX5" fmla="*/ 1768322 w 1835485"/>
              <a:gd name="connsiteY5" fmla="*/ 244929 h 6841672"/>
              <a:gd name="connsiteX6" fmla="*/ 1654022 w 1835485"/>
              <a:gd name="connsiteY6" fmla="*/ 0 h 6841672"/>
              <a:gd name="connsiteX7" fmla="*/ 1654022 w 1835485"/>
              <a:gd name="connsiteY7" fmla="*/ 0 h 6841672"/>
              <a:gd name="connsiteX8" fmla="*/ 1654022 w 1835485"/>
              <a:gd name="connsiteY8" fmla="*/ 0 h 6841672"/>
              <a:gd name="connsiteX0" fmla="*/ 703894 w 1832415"/>
              <a:gd name="connsiteY0" fmla="*/ 6841672 h 6841672"/>
              <a:gd name="connsiteX1" fmla="*/ 1128438 w 1832415"/>
              <a:gd name="connsiteY1" fmla="*/ 5437415 h 6841672"/>
              <a:gd name="connsiteX2" fmla="*/ 1766 w 1832415"/>
              <a:gd name="connsiteY2" fmla="*/ 4392386 h 6841672"/>
              <a:gd name="connsiteX3" fmla="*/ 1634623 w 1832415"/>
              <a:gd name="connsiteY3" fmla="*/ 2726871 h 6841672"/>
              <a:gd name="connsiteX4" fmla="*/ 442638 w 1832415"/>
              <a:gd name="connsiteY4" fmla="*/ 1404258 h 6841672"/>
              <a:gd name="connsiteX5" fmla="*/ 1765252 w 1832415"/>
              <a:gd name="connsiteY5" fmla="*/ 244929 h 6841672"/>
              <a:gd name="connsiteX6" fmla="*/ 1650952 w 1832415"/>
              <a:gd name="connsiteY6" fmla="*/ 0 h 6841672"/>
              <a:gd name="connsiteX7" fmla="*/ 1650952 w 1832415"/>
              <a:gd name="connsiteY7" fmla="*/ 0 h 6841672"/>
              <a:gd name="connsiteX8" fmla="*/ 1650952 w 1832415"/>
              <a:gd name="connsiteY8" fmla="*/ 0 h 6841672"/>
              <a:gd name="connsiteX0" fmla="*/ 703894 w 2011908"/>
              <a:gd name="connsiteY0" fmla="*/ 6841672 h 6841672"/>
              <a:gd name="connsiteX1" fmla="*/ 1128438 w 2011908"/>
              <a:gd name="connsiteY1" fmla="*/ 5437415 h 6841672"/>
              <a:gd name="connsiteX2" fmla="*/ 1766 w 2011908"/>
              <a:gd name="connsiteY2" fmla="*/ 4392386 h 6841672"/>
              <a:gd name="connsiteX3" fmla="*/ 1634623 w 2011908"/>
              <a:gd name="connsiteY3" fmla="*/ 2726871 h 6841672"/>
              <a:gd name="connsiteX4" fmla="*/ 442638 w 2011908"/>
              <a:gd name="connsiteY4" fmla="*/ 1404258 h 6841672"/>
              <a:gd name="connsiteX5" fmla="*/ 1961195 w 2011908"/>
              <a:gd name="connsiteY5" fmla="*/ 734786 h 6841672"/>
              <a:gd name="connsiteX6" fmla="*/ 1650952 w 2011908"/>
              <a:gd name="connsiteY6" fmla="*/ 0 h 6841672"/>
              <a:gd name="connsiteX7" fmla="*/ 1650952 w 2011908"/>
              <a:gd name="connsiteY7" fmla="*/ 0 h 6841672"/>
              <a:gd name="connsiteX8" fmla="*/ 1650952 w 2011908"/>
              <a:gd name="connsiteY8" fmla="*/ 0 h 6841672"/>
              <a:gd name="connsiteX0" fmla="*/ 1323960 w 2631974"/>
              <a:gd name="connsiteY0" fmla="*/ 6841672 h 6841672"/>
              <a:gd name="connsiteX1" fmla="*/ 1748504 w 2631974"/>
              <a:gd name="connsiteY1" fmla="*/ 5437415 h 6841672"/>
              <a:gd name="connsiteX2" fmla="*/ 1346 w 2631974"/>
              <a:gd name="connsiteY2" fmla="*/ 3624944 h 6841672"/>
              <a:gd name="connsiteX3" fmla="*/ 2254689 w 2631974"/>
              <a:gd name="connsiteY3" fmla="*/ 2726871 h 6841672"/>
              <a:gd name="connsiteX4" fmla="*/ 1062704 w 2631974"/>
              <a:gd name="connsiteY4" fmla="*/ 1404258 h 6841672"/>
              <a:gd name="connsiteX5" fmla="*/ 2581261 w 2631974"/>
              <a:gd name="connsiteY5" fmla="*/ 734786 h 6841672"/>
              <a:gd name="connsiteX6" fmla="*/ 2271018 w 2631974"/>
              <a:gd name="connsiteY6" fmla="*/ 0 h 6841672"/>
              <a:gd name="connsiteX7" fmla="*/ 2271018 w 2631974"/>
              <a:gd name="connsiteY7" fmla="*/ 0 h 6841672"/>
              <a:gd name="connsiteX8" fmla="*/ 2271018 w 2631974"/>
              <a:gd name="connsiteY8" fmla="*/ 0 h 6841672"/>
              <a:gd name="connsiteX0" fmla="*/ 1324728 w 2632742"/>
              <a:gd name="connsiteY0" fmla="*/ 6841672 h 6841672"/>
              <a:gd name="connsiteX1" fmla="*/ 1749272 w 2632742"/>
              <a:gd name="connsiteY1" fmla="*/ 5437415 h 6841672"/>
              <a:gd name="connsiteX2" fmla="*/ 2114 w 2632742"/>
              <a:gd name="connsiteY2" fmla="*/ 3624944 h 6841672"/>
              <a:gd name="connsiteX3" fmla="*/ 2157486 w 2632742"/>
              <a:gd name="connsiteY3" fmla="*/ 2612571 h 6841672"/>
              <a:gd name="connsiteX4" fmla="*/ 1063472 w 2632742"/>
              <a:gd name="connsiteY4" fmla="*/ 1404258 h 6841672"/>
              <a:gd name="connsiteX5" fmla="*/ 2582029 w 2632742"/>
              <a:gd name="connsiteY5" fmla="*/ 734786 h 6841672"/>
              <a:gd name="connsiteX6" fmla="*/ 2271786 w 2632742"/>
              <a:gd name="connsiteY6" fmla="*/ 0 h 6841672"/>
              <a:gd name="connsiteX7" fmla="*/ 2271786 w 2632742"/>
              <a:gd name="connsiteY7" fmla="*/ 0 h 6841672"/>
              <a:gd name="connsiteX8" fmla="*/ 2271786 w 2632742"/>
              <a:gd name="connsiteY8" fmla="*/ 0 h 6841672"/>
              <a:gd name="connsiteX0" fmla="*/ 1324728 w 2648840"/>
              <a:gd name="connsiteY0" fmla="*/ 6841672 h 6841672"/>
              <a:gd name="connsiteX1" fmla="*/ 1749272 w 2648840"/>
              <a:gd name="connsiteY1" fmla="*/ 5437415 h 6841672"/>
              <a:gd name="connsiteX2" fmla="*/ 2114 w 2648840"/>
              <a:gd name="connsiteY2" fmla="*/ 3624944 h 6841672"/>
              <a:gd name="connsiteX3" fmla="*/ 2157486 w 2648840"/>
              <a:gd name="connsiteY3" fmla="*/ 2612571 h 6841672"/>
              <a:gd name="connsiteX4" fmla="*/ 802215 w 2648840"/>
              <a:gd name="connsiteY4" fmla="*/ 914401 h 6841672"/>
              <a:gd name="connsiteX5" fmla="*/ 2582029 w 2648840"/>
              <a:gd name="connsiteY5" fmla="*/ 734786 h 6841672"/>
              <a:gd name="connsiteX6" fmla="*/ 2271786 w 2648840"/>
              <a:gd name="connsiteY6" fmla="*/ 0 h 6841672"/>
              <a:gd name="connsiteX7" fmla="*/ 2271786 w 2648840"/>
              <a:gd name="connsiteY7" fmla="*/ 0 h 6841672"/>
              <a:gd name="connsiteX8" fmla="*/ 2271786 w 2648840"/>
              <a:gd name="connsiteY8" fmla="*/ 0 h 6841672"/>
              <a:gd name="connsiteX0" fmla="*/ 1336202 w 2660314"/>
              <a:gd name="connsiteY0" fmla="*/ 6841672 h 6841672"/>
              <a:gd name="connsiteX1" fmla="*/ 1760746 w 2660314"/>
              <a:gd name="connsiteY1" fmla="*/ 5437415 h 6841672"/>
              <a:gd name="connsiteX2" fmla="*/ 13588 w 2660314"/>
              <a:gd name="connsiteY2" fmla="*/ 3624944 h 6841672"/>
              <a:gd name="connsiteX3" fmla="*/ 2168960 w 2660314"/>
              <a:gd name="connsiteY3" fmla="*/ 2612571 h 6841672"/>
              <a:gd name="connsiteX4" fmla="*/ 813689 w 2660314"/>
              <a:gd name="connsiteY4" fmla="*/ 914401 h 6841672"/>
              <a:gd name="connsiteX5" fmla="*/ 2593503 w 2660314"/>
              <a:gd name="connsiteY5" fmla="*/ 734786 h 6841672"/>
              <a:gd name="connsiteX6" fmla="*/ 2283260 w 2660314"/>
              <a:gd name="connsiteY6" fmla="*/ 0 h 6841672"/>
              <a:gd name="connsiteX7" fmla="*/ 2283260 w 2660314"/>
              <a:gd name="connsiteY7" fmla="*/ 0 h 6841672"/>
              <a:gd name="connsiteX8" fmla="*/ 2283260 w 2660314"/>
              <a:gd name="connsiteY8" fmla="*/ 0 h 6841672"/>
              <a:gd name="connsiteX0" fmla="*/ 1336202 w 2772738"/>
              <a:gd name="connsiteY0" fmla="*/ 6841672 h 6841672"/>
              <a:gd name="connsiteX1" fmla="*/ 1760746 w 2772738"/>
              <a:gd name="connsiteY1" fmla="*/ 5437415 h 6841672"/>
              <a:gd name="connsiteX2" fmla="*/ 13588 w 2772738"/>
              <a:gd name="connsiteY2" fmla="*/ 3624944 h 6841672"/>
              <a:gd name="connsiteX3" fmla="*/ 2168960 w 2772738"/>
              <a:gd name="connsiteY3" fmla="*/ 2612571 h 6841672"/>
              <a:gd name="connsiteX4" fmla="*/ 813689 w 2772738"/>
              <a:gd name="connsiteY4" fmla="*/ 914401 h 6841672"/>
              <a:gd name="connsiteX5" fmla="*/ 2593503 w 2772738"/>
              <a:gd name="connsiteY5" fmla="*/ 734786 h 6841672"/>
              <a:gd name="connsiteX6" fmla="*/ 2283260 w 2772738"/>
              <a:gd name="connsiteY6" fmla="*/ 0 h 6841672"/>
              <a:gd name="connsiteX7" fmla="*/ 2283260 w 2772738"/>
              <a:gd name="connsiteY7" fmla="*/ 0 h 6841672"/>
              <a:gd name="connsiteX8" fmla="*/ 2283260 w 2772738"/>
              <a:gd name="connsiteY8" fmla="*/ 0 h 684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2738" h="6841672">
                <a:moveTo>
                  <a:pt x="1336202" y="6841672"/>
                </a:moveTo>
                <a:cubicBezTo>
                  <a:pt x="1553916" y="6236154"/>
                  <a:pt x="1981182" y="5973536"/>
                  <a:pt x="1760746" y="5437415"/>
                </a:cubicBezTo>
                <a:cubicBezTo>
                  <a:pt x="1540310" y="4901294"/>
                  <a:pt x="-168748" y="4536623"/>
                  <a:pt x="13588" y="3624944"/>
                </a:cubicBezTo>
                <a:cubicBezTo>
                  <a:pt x="195924" y="2713265"/>
                  <a:pt x="2035610" y="3064328"/>
                  <a:pt x="2168960" y="2612571"/>
                </a:cubicBezTo>
                <a:cubicBezTo>
                  <a:pt x="2302310" y="2160814"/>
                  <a:pt x="810967" y="1371601"/>
                  <a:pt x="813689" y="914401"/>
                </a:cubicBezTo>
                <a:cubicBezTo>
                  <a:pt x="816410" y="457201"/>
                  <a:pt x="2070990" y="1083128"/>
                  <a:pt x="2593503" y="734786"/>
                </a:cubicBezTo>
                <a:cubicBezTo>
                  <a:pt x="3116016" y="386444"/>
                  <a:pt x="2334967" y="122464"/>
                  <a:pt x="2283260" y="0"/>
                </a:cubicBezTo>
                <a:lnTo>
                  <a:pt x="2283260" y="0"/>
                </a:lnTo>
                <a:lnTo>
                  <a:pt x="228326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Tree>
    <p:extLst>
      <p:ext uri="{BB962C8B-B14F-4D97-AF65-F5344CB8AC3E}">
        <p14:creationId xmlns:p14="http://schemas.microsoft.com/office/powerpoint/2010/main" val="387679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700"/>
                                        <p:tgtEl>
                                          <p:spTgt spid="5"/>
                                        </p:tgtEl>
                                      </p:cBhvr>
                                    </p:animEffect>
                                  </p:childTnLst>
                                </p:cTn>
                              </p:par>
                              <p:par>
                                <p:cTn id="8" presetID="56" presetClass="entr" presetSubtype="0" fill="hold" grpId="0" nodeType="withEffect">
                                  <p:stCondLst>
                                    <p:cond delay="5300"/>
                                  </p:stCondLst>
                                  <p:childTnLst>
                                    <p:set>
                                      <p:cBhvr>
                                        <p:cTn id="9" dur="1" fill="hold">
                                          <p:stCondLst>
                                            <p:cond delay="0"/>
                                          </p:stCondLst>
                                        </p:cTn>
                                        <p:tgtEl>
                                          <p:spTgt spid="41"/>
                                        </p:tgtEl>
                                        <p:attrNameLst>
                                          <p:attrName>style.visibility</p:attrName>
                                        </p:attrNameLst>
                                      </p:cBhvr>
                                      <p:to>
                                        <p:strVal val="visible"/>
                                      </p:to>
                                    </p:set>
                                    <p:anim by="(-#ppt_w*2)" calcmode="lin" valueType="num">
                                      <p:cBhvr rctx="PPT">
                                        <p:cTn id="10" dur="500" autoRev="1" fill="hold">
                                          <p:stCondLst>
                                            <p:cond delay="0"/>
                                          </p:stCondLst>
                                        </p:cTn>
                                        <p:tgtEl>
                                          <p:spTgt spid="41"/>
                                        </p:tgtEl>
                                        <p:attrNameLst>
                                          <p:attrName>ppt_w</p:attrName>
                                        </p:attrNameLst>
                                      </p:cBhvr>
                                    </p:anim>
                                    <p:anim by="(#ppt_w*0.50)" calcmode="lin" valueType="num">
                                      <p:cBhvr>
                                        <p:cTn id="11" dur="500" decel="50000" autoRev="1" fill="hold">
                                          <p:stCondLst>
                                            <p:cond delay="0"/>
                                          </p:stCondLst>
                                        </p:cTn>
                                        <p:tgtEl>
                                          <p:spTgt spid="41"/>
                                        </p:tgtEl>
                                        <p:attrNameLst>
                                          <p:attrName>ppt_x</p:attrName>
                                        </p:attrNameLst>
                                      </p:cBhvr>
                                    </p:anim>
                                    <p:anim from="(-#ppt_h/2)" to="(#ppt_y)" calcmode="lin" valueType="num">
                                      <p:cBhvr>
                                        <p:cTn id="12" dur="1000" fill="hold">
                                          <p:stCondLst>
                                            <p:cond delay="0"/>
                                          </p:stCondLst>
                                        </p:cTn>
                                        <p:tgtEl>
                                          <p:spTgt spid="41"/>
                                        </p:tgtEl>
                                        <p:attrNameLst>
                                          <p:attrName>ppt_y</p:attrName>
                                        </p:attrNameLst>
                                      </p:cBhvr>
                                    </p:anim>
                                    <p:animRot by="21600000">
                                      <p:cBhvr>
                                        <p:cTn id="13" dur="1000" fill="hold">
                                          <p:stCondLst>
                                            <p:cond delay="0"/>
                                          </p:stCondLst>
                                        </p:cTn>
                                        <p:tgtEl>
                                          <p:spTgt spid="41"/>
                                        </p:tgtEl>
                                        <p:attrNameLst>
                                          <p:attrName>r</p:attrName>
                                        </p:attrNameLst>
                                      </p:cBhvr>
                                    </p:animRot>
                                  </p:childTnLst>
                                </p:cTn>
                              </p:par>
                              <p:par>
                                <p:cTn id="14" presetID="6" presetClass="emph" presetSubtype="0" repeatCount="indefinite" autoRev="1" fill="hold" grpId="1" nodeType="withEffect">
                                  <p:stCondLst>
                                    <p:cond delay="5300"/>
                                  </p:stCondLst>
                                  <p:childTnLst>
                                    <p:animScale>
                                      <p:cBhvr>
                                        <p:cTn id="15" dur="2000" fill="hold"/>
                                        <p:tgtEl>
                                          <p:spTgt spid="41"/>
                                        </p:tgtEl>
                                      </p:cBhvr>
                                      <p:by x="90000" y="90000"/>
                                    </p:animScale>
                                  </p:childTnLst>
                                </p:cTn>
                              </p:par>
                              <p:par>
                                <p:cTn id="16" presetID="31" presetClass="entr" presetSubtype="0" fill="hold" nodeType="withEffect">
                                  <p:stCondLst>
                                    <p:cond delay="6300"/>
                                  </p:stCondLst>
                                  <p:childTnLst>
                                    <p:set>
                                      <p:cBhvr>
                                        <p:cTn id="17" dur="1" fill="hold">
                                          <p:stCondLst>
                                            <p:cond delay="0"/>
                                          </p:stCondLst>
                                        </p:cTn>
                                        <p:tgtEl>
                                          <p:spTgt spid="42"/>
                                        </p:tgtEl>
                                        <p:attrNameLst>
                                          <p:attrName>style.visibility</p:attrName>
                                        </p:attrNameLst>
                                      </p:cBhvr>
                                      <p:to>
                                        <p:strVal val="visible"/>
                                      </p:to>
                                    </p:set>
                                    <p:anim calcmode="lin" valueType="num">
                                      <p:cBhvr>
                                        <p:cTn id="18" dur="1000" fill="hold"/>
                                        <p:tgtEl>
                                          <p:spTgt spid="42"/>
                                        </p:tgtEl>
                                        <p:attrNameLst>
                                          <p:attrName>ppt_w</p:attrName>
                                        </p:attrNameLst>
                                      </p:cBhvr>
                                      <p:tavLst>
                                        <p:tav tm="0">
                                          <p:val>
                                            <p:fltVal val="0"/>
                                          </p:val>
                                        </p:tav>
                                        <p:tav tm="100000">
                                          <p:val>
                                            <p:strVal val="#ppt_w"/>
                                          </p:val>
                                        </p:tav>
                                      </p:tavLst>
                                    </p:anim>
                                    <p:anim calcmode="lin" valueType="num">
                                      <p:cBhvr>
                                        <p:cTn id="19" dur="1000" fill="hold"/>
                                        <p:tgtEl>
                                          <p:spTgt spid="42"/>
                                        </p:tgtEl>
                                        <p:attrNameLst>
                                          <p:attrName>ppt_h</p:attrName>
                                        </p:attrNameLst>
                                      </p:cBhvr>
                                      <p:tavLst>
                                        <p:tav tm="0">
                                          <p:val>
                                            <p:fltVal val="0"/>
                                          </p:val>
                                        </p:tav>
                                        <p:tav tm="100000">
                                          <p:val>
                                            <p:strVal val="#ppt_h"/>
                                          </p:val>
                                        </p:tav>
                                      </p:tavLst>
                                    </p:anim>
                                    <p:anim calcmode="lin" valueType="num">
                                      <p:cBhvr>
                                        <p:cTn id="20" dur="1000" fill="hold"/>
                                        <p:tgtEl>
                                          <p:spTgt spid="42"/>
                                        </p:tgtEl>
                                        <p:attrNameLst>
                                          <p:attrName>style.rotation</p:attrName>
                                        </p:attrNameLst>
                                      </p:cBhvr>
                                      <p:tavLst>
                                        <p:tav tm="0">
                                          <p:val>
                                            <p:fltVal val="90"/>
                                          </p:val>
                                        </p:tav>
                                        <p:tav tm="100000">
                                          <p:val>
                                            <p:fltVal val="0"/>
                                          </p:val>
                                        </p:tav>
                                      </p:tavLst>
                                    </p:anim>
                                    <p:animEffect transition="in" filter="fade">
                                      <p:cBhvr>
                                        <p:cTn id="21" dur="1000"/>
                                        <p:tgtEl>
                                          <p:spTgt spid="42"/>
                                        </p:tgtEl>
                                      </p:cBhvr>
                                    </p:animEffect>
                                  </p:childTnLst>
                                </p:cTn>
                              </p:par>
                              <p:par>
                                <p:cTn id="22" presetID="32" presetClass="emph" presetSubtype="0" repeatCount="indefinite" fill="hold" nodeType="withEffect">
                                  <p:stCondLst>
                                    <p:cond delay="6300"/>
                                  </p:stCondLst>
                                  <p:childTnLst>
                                    <p:animRot by="120000">
                                      <p:cBhvr>
                                        <p:cTn id="23" dur="270" fill="hold">
                                          <p:stCondLst>
                                            <p:cond delay="0"/>
                                          </p:stCondLst>
                                        </p:cTn>
                                        <p:tgtEl>
                                          <p:spTgt spid="42"/>
                                        </p:tgtEl>
                                        <p:attrNameLst>
                                          <p:attrName>r</p:attrName>
                                        </p:attrNameLst>
                                      </p:cBhvr>
                                    </p:animRot>
                                    <p:animRot by="-240000">
                                      <p:cBhvr>
                                        <p:cTn id="24" dur="540" fill="hold">
                                          <p:stCondLst>
                                            <p:cond delay="540"/>
                                          </p:stCondLst>
                                        </p:cTn>
                                        <p:tgtEl>
                                          <p:spTgt spid="42"/>
                                        </p:tgtEl>
                                        <p:attrNameLst>
                                          <p:attrName>r</p:attrName>
                                        </p:attrNameLst>
                                      </p:cBhvr>
                                    </p:animRot>
                                    <p:animRot by="240000">
                                      <p:cBhvr>
                                        <p:cTn id="25" dur="540" fill="hold">
                                          <p:stCondLst>
                                            <p:cond delay="1080"/>
                                          </p:stCondLst>
                                        </p:cTn>
                                        <p:tgtEl>
                                          <p:spTgt spid="42"/>
                                        </p:tgtEl>
                                        <p:attrNameLst>
                                          <p:attrName>r</p:attrName>
                                        </p:attrNameLst>
                                      </p:cBhvr>
                                    </p:animRot>
                                    <p:animRot by="-240000">
                                      <p:cBhvr>
                                        <p:cTn id="26" dur="540" fill="hold">
                                          <p:stCondLst>
                                            <p:cond delay="1620"/>
                                          </p:stCondLst>
                                        </p:cTn>
                                        <p:tgtEl>
                                          <p:spTgt spid="42"/>
                                        </p:tgtEl>
                                        <p:attrNameLst>
                                          <p:attrName>r</p:attrName>
                                        </p:attrNameLst>
                                      </p:cBhvr>
                                    </p:animRot>
                                    <p:animRot by="120000">
                                      <p:cBhvr>
                                        <p:cTn id="27" dur="540" fill="hold">
                                          <p:stCondLst>
                                            <p:cond delay="2160"/>
                                          </p:stCondLst>
                                        </p:cTn>
                                        <p:tgtEl>
                                          <p:spTgt spid="42"/>
                                        </p:tgtEl>
                                        <p:attrNameLst>
                                          <p:attrName>r</p:attrName>
                                        </p:attrNameLst>
                                      </p:cBhvr>
                                    </p:animRot>
                                  </p:childTnLst>
                                </p:cTn>
                              </p:par>
                              <p:par>
                                <p:cTn id="28" presetID="23" presetClass="entr" presetSubtype="16" fill="hold" nodeType="withEffect">
                                  <p:stCondLst>
                                    <p:cond delay="4200"/>
                                  </p:stCondLst>
                                  <p:childTnLst>
                                    <p:set>
                                      <p:cBhvr>
                                        <p:cTn id="29" dur="1" fill="hold">
                                          <p:stCondLst>
                                            <p:cond delay="0"/>
                                          </p:stCondLst>
                                        </p:cTn>
                                        <p:tgtEl>
                                          <p:spTgt spid="46"/>
                                        </p:tgtEl>
                                        <p:attrNameLst>
                                          <p:attrName>style.visibility</p:attrName>
                                        </p:attrNameLst>
                                      </p:cBhvr>
                                      <p:to>
                                        <p:strVal val="visible"/>
                                      </p:to>
                                    </p:set>
                                    <p:anim calcmode="lin" valueType="num">
                                      <p:cBhvr>
                                        <p:cTn id="30" dur="750" fill="hold"/>
                                        <p:tgtEl>
                                          <p:spTgt spid="46"/>
                                        </p:tgtEl>
                                        <p:attrNameLst>
                                          <p:attrName>ppt_w</p:attrName>
                                        </p:attrNameLst>
                                      </p:cBhvr>
                                      <p:tavLst>
                                        <p:tav tm="0">
                                          <p:val>
                                            <p:fltVal val="0"/>
                                          </p:val>
                                        </p:tav>
                                        <p:tav tm="100000">
                                          <p:val>
                                            <p:strVal val="#ppt_w"/>
                                          </p:val>
                                        </p:tav>
                                      </p:tavLst>
                                    </p:anim>
                                    <p:anim calcmode="lin" valueType="num">
                                      <p:cBhvr>
                                        <p:cTn id="31" dur="750" fill="hold"/>
                                        <p:tgtEl>
                                          <p:spTgt spid="46"/>
                                        </p:tgtEl>
                                        <p:attrNameLst>
                                          <p:attrName>ppt_h</p:attrName>
                                        </p:attrNameLst>
                                      </p:cBhvr>
                                      <p:tavLst>
                                        <p:tav tm="0">
                                          <p:val>
                                            <p:fltVal val="0"/>
                                          </p:val>
                                        </p:tav>
                                        <p:tav tm="100000">
                                          <p:val>
                                            <p:strVal val="#ppt_h"/>
                                          </p:val>
                                        </p:tav>
                                      </p:tavLst>
                                    </p:anim>
                                  </p:childTnLst>
                                </p:cTn>
                              </p:par>
                              <p:par>
                                <p:cTn id="32" presetID="8" presetClass="emph" presetSubtype="0" repeatCount="indefinite" fill="hold" nodeType="withEffect">
                                  <p:stCondLst>
                                    <p:cond delay="2500"/>
                                  </p:stCondLst>
                                  <p:childTnLst>
                                    <p:animRot by="21600000">
                                      <p:cBhvr>
                                        <p:cTn id="33" dur="2000" fill="hold"/>
                                        <p:tgtEl>
                                          <p:spTgt spid="46"/>
                                        </p:tgtEl>
                                        <p:attrNameLst>
                                          <p:attrName>r</p:attrName>
                                        </p:attrNameLst>
                                      </p:cBhvr>
                                    </p:animRot>
                                  </p:childTnLst>
                                </p:cTn>
                              </p:par>
                              <p:par>
                                <p:cTn id="34" presetID="23" presetClass="entr" presetSubtype="16" fill="hold" nodeType="withEffect">
                                  <p:stCondLst>
                                    <p:cond delay="3400"/>
                                  </p:stCondLst>
                                  <p:childTnLst>
                                    <p:set>
                                      <p:cBhvr>
                                        <p:cTn id="35" dur="1" fill="hold">
                                          <p:stCondLst>
                                            <p:cond delay="0"/>
                                          </p:stCondLst>
                                        </p:cTn>
                                        <p:tgtEl>
                                          <p:spTgt spid="49"/>
                                        </p:tgtEl>
                                        <p:attrNameLst>
                                          <p:attrName>style.visibility</p:attrName>
                                        </p:attrNameLst>
                                      </p:cBhvr>
                                      <p:to>
                                        <p:strVal val="visible"/>
                                      </p:to>
                                    </p:set>
                                    <p:anim calcmode="lin" valueType="num">
                                      <p:cBhvr>
                                        <p:cTn id="36" dur="750" fill="hold"/>
                                        <p:tgtEl>
                                          <p:spTgt spid="49"/>
                                        </p:tgtEl>
                                        <p:attrNameLst>
                                          <p:attrName>ppt_w</p:attrName>
                                        </p:attrNameLst>
                                      </p:cBhvr>
                                      <p:tavLst>
                                        <p:tav tm="0">
                                          <p:val>
                                            <p:fltVal val="0"/>
                                          </p:val>
                                        </p:tav>
                                        <p:tav tm="100000">
                                          <p:val>
                                            <p:strVal val="#ppt_w"/>
                                          </p:val>
                                        </p:tav>
                                      </p:tavLst>
                                    </p:anim>
                                    <p:anim calcmode="lin" valueType="num">
                                      <p:cBhvr>
                                        <p:cTn id="37" dur="750" fill="hold"/>
                                        <p:tgtEl>
                                          <p:spTgt spid="49"/>
                                        </p:tgtEl>
                                        <p:attrNameLst>
                                          <p:attrName>ppt_h</p:attrName>
                                        </p:attrNameLst>
                                      </p:cBhvr>
                                      <p:tavLst>
                                        <p:tav tm="0">
                                          <p:val>
                                            <p:fltVal val="0"/>
                                          </p:val>
                                        </p:tav>
                                        <p:tav tm="100000">
                                          <p:val>
                                            <p:strVal val="#ppt_h"/>
                                          </p:val>
                                        </p:tav>
                                      </p:tavLst>
                                    </p:anim>
                                  </p:childTnLst>
                                </p:cTn>
                              </p:par>
                              <p:par>
                                <p:cTn id="38" presetID="8" presetClass="emph" presetSubtype="0" repeatCount="indefinite" fill="hold" nodeType="withEffect">
                                  <p:stCondLst>
                                    <p:cond delay="2500"/>
                                  </p:stCondLst>
                                  <p:childTnLst>
                                    <p:animRot by="-21600000">
                                      <p:cBhvr>
                                        <p:cTn id="39" dur="3000" fill="hold"/>
                                        <p:tgtEl>
                                          <p:spTgt spid="49"/>
                                        </p:tgtEl>
                                        <p:attrNameLst>
                                          <p:attrName>r</p:attrName>
                                        </p:attrNameLst>
                                      </p:cBhvr>
                                    </p:animRot>
                                  </p:childTnLst>
                                </p:cTn>
                              </p:par>
                              <p:par>
                                <p:cTn id="40" presetID="23" presetClass="entr" presetSubtype="16" fill="hold" nodeType="withEffect">
                                  <p:stCondLst>
                                    <p:cond delay="2600"/>
                                  </p:stCondLst>
                                  <p:childTnLst>
                                    <p:set>
                                      <p:cBhvr>
                                        <p:cTn id="41" dur="1" fill="hold">
                                          <p:stCondLst>
                                            <p:cond delay="0"/>
                                          </p:stCondLst>
                                        </p:cTn>
                                        <p:tgtEl>
                                          <p:spTgt spid="52"/>
                                        </p:tgtEl>
                                        <p:attrNameLst>
                                          <p:attrName>style.visibility</p:attrName>
                                        </p:attrNameLst>
                                      </p:cBhvr>
                                      <p:to>
                                        <p:strVal val="visible"/>
                                      </p:to>
                                    </p:set>
                                    <p:anim calcmode="lin" valueType="num">
                                      <p:cBhvr>
                                        <p:cTn id="42" dur="750" fill="hold"/>
                                        <p:tgtEl>
                                          <p:spTgt spid="52"/>
                                        </p:tgtEl>
                                        <p:attrNameLst>
                                          <p:attrName>ppt_w</p:attrName>
                                        </p:attrNameLst>
                                      </p:cBhvr>
                                      <p:tavLst>
                                        <p:tav tm="0">
                                          <p:val>
                                            <p:fltVal val="0"/>
                                          </p:val>
                                        </p:tav>
                                        <p:tav tm="100000">
                                          <p:val>
                                            <p:strVal val="#ppt_w"/>
                                          </p:val>
                                        </p:tav>
                                      </p:tavLst>
                                    </p:anim>
                                    <p:anim calcmode="lin" valueType="num">
                                      <p:cBhvr>
                                        <p:cTn id="43" dur="750" fill="hold"/>
                                        <p:tgtEl>
                                          <p:spTgt spid="52"/>
                                        </p:tgtEl>
                                        <p:attrNameLst>
                                          <p:attrName>ppt_h</p:attrName>
                                        </p:attrNameLst>
                                      </p:cBhvr>
                                      <p:tavLst>
                                        <p:tav tm="0">
                                          <p:val>
                                            <p:fltVal val="0"/>
                                          </p:val>
                                        </p:tav>
                                        <p:tav tm="100000">
                                          <p:val>
                                            <p:strVal val="#ppt_h"/>
                                          </p:val>
                                        </p:tav>
                                      </p:tavLst>
                                    </p:anim>
                                  </p:childTnLst>
                                </p:cTn>
                              </p:par>
                              <p:par>
                                <p:cTn id="44" presetID="8" presetClass="emph" presetSubtype="0" repeatCount="indefinite" fill="hold" nodeType="withEffect">
                                  <p:stCondLst>
                                    <p:cond delay="2500"/>
                                  </p:stCondLst>
                                  <p:childTnLst>
                                    <p:animRot by="21600000">
                                      <p:cBhvr>
                                        <p:cTn id="45" dur="2000" fill="hold"/>
                                        <p:tgtEl>
                                          <p:spTgt spid="52"/>
                                        </p:tgtEl>
                                        <p:attrNameLst>
                                          <p:attrName>r</p:attrName>
                                        </p:attrNameLst>
                                      </p:cBhvr>
                                    </p:animRot>
                                  </p:childTnLst>
                                </p:cTn>
                              </p:par>
                              <p:par>
                                <p:cTn id="46" presetID="22" presetClass="entr" presetSubtype="1" fill="hold" grpId="0" nodeType="withEffect">
                                  <p:stCondLst>
                                    <p:cond delay="150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500"/>
                                        <p:tgtEl>
                                          <p:spTgt spid="5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56"/>
                                        </p:tgtEl>
                                        <p:attrNameLst>
                                          <p:attrName>style.visibility</p:attrName>
                                        </p:attrNameLst>
                                      </p:cBhvr>
                                      <p:to>
                                        <p:strVal val="visible"/>
                                      </p:to>
                                    </p:set>
                                    <p:animEffect transition="in" filter="wipe(up)">
                                      <p:cBhvr>
                                        <p:cTn id="51" dur="1500"/>
                                        <p:tgtEl>
                                          <p:spTgt spid="56"/>
                                        </p:tgtEl>
                                      </p:cBhvr>
                                    </p:animEffect>
                                  </p:childTnLst>
                                </p:cTn>
                              </p:par>
                              <p:par>
                                <p:cTn id="52" presetID="22" presetClass="entr" presetSubtype="1" fill="hold" grpId="0" nodeType="withEffect">
                                  <p:stCondLst>
                                    <p:cond delay="1500"/>
                                  </p:stCondLst>
                                  <p:childTnLst>
                                    <p:set>
                                      <p:cBhvr>
                                        <p:cTn id="53" dur="1" fill="hold">
                                          <p:stCondLst>
                                            <p:cond delay="0"/>
                                          </p:stCondLst>
                                        </p:cTn>
                                        <p:tgtEl>
                                          <p:spTgt spid="57"/>
                                        </p:tgtEl>
                                        <p:attrNameLst>
                                          <p:attrName>style.visibility</p:attrName>
                                        </p:attrNameLst>
                                      </p:cBhvr>
                                      <p:to>
                                        <p:strVal val="visible"/>
                                      </p:to>
                                    </p:set>
                                    <p:animEffect transition="in" filter="wipe(up)">
                                      <p:cBhvr>
                                        <p:cTn id="54" dur="1500"/>
                                        <p:tgtEl>
                                          <p:spTgt spid="57"/>
                                        </p:tgtEl>
                                      </p:cBhvr>
                                    </p:animEffect>
                                  </p:childTnLst>
                                </p:cTn>
                              </p:par>
                              <p:par>
                                <p:cTn id="55" presetID="22" presetClass="entr" presetSubtype="1" fill="hold" grpId="0" nodeType="withEffect">
                                  <p:stCondLst>
                                    <p:cond delay="1500"/>
                                  </p:stCondLst>
                                  <p:childTnLst>
                                    <p:set>
                                      <p:cBhvr>
                                        <p:cTn id="56" dur="1" fill="hold">
                                          <p:stCondLst>
                                            <p:cond delay="0"/>
                                          </p:stCondLst>
                                        </p:cTn>
                                        <p:tgtEl>
                                          <p:spTgt spid="58"/>
                                        </p:tgtEl>
                                        <p:attrNameLst>
                                          <p:attrName>style.visibility</p:attrName>
                                        </p:attrNameLst>
                                      </p:cBhvr>
                                      <p:to>
                                        <p:strVal val="visible"/>
                                      </p:to>
                                    </p:set>
                                    <p:animEffect transition="in" filter="wipe(up)">
                                      <p:cBhvr>
                                        <p:cTn id="57" dur="1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1" grpId="1"/>
      <p:bldP spid="55" grpId="0" animBg="1"/>
      <p:bldP spid="56" grpId="0" animBg="1"/>
      <p:bldP spid="57" grpId="0" animBg="1"/>
      <p:bldP spid="5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466741" y="291450"/>
            <a:ext cx="8136904" cy="63137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US" sz="2000" b="1" dirty="0">
                <a:solidFill>
                  <a:schemeClr val="tx1"/>
                </a:solidFill>
                <a:latin typeface="Arial Black" pitchFamily="34" charset="0"/>
              </a:rPr>
              <a:t>                       </a:t>
            </a:r>
            <a:r>
              <a:rPr lang="id-ID" sz="2000" b="1" dirty="0">
                <a:solidFill>
                  <a:schemeClr val="tx1"/>
                </a:solidFill>
                <a:latin typeface="Arial Black" pitchFamily="34" charset="0"/>
              </a:rPr>
              <a:t>Sumber daya</a:t>
            </a:r>
            <a:endParaRPr lang="en-US" sz="2000" b="1" dirty="0">
              <a:solidFill>
                <a:schemeClr val="tx1"/>
              </a:solidFill>
              <a:latin typeface="Arial Black" pitchFamily="34" charset="0"/>
            </a:endParaRPr>
          </a:p>
          <a:p>
            <a:r>
              <a:rPr lang="id-ID" sz="2000" dirty="0">
                <a:solidFill>
                  <a:schemeClr val="tx1"/>
                </a:solidFill>
                <a:latin typeface="Arial Black" pitchFamily="34" charset="0"/>
              </a:rPr>
              <a:t>Sumber daya merupakan potensi yang dimiliki aktor, dan sumber daya di luar potensi diri serta dapat dikendalikan berdasarkan tujuan aktor. Potensi diri yang dimiliki aktor merupakan serangkaian faktor-faktor yang mendukung pilihan rasional aktor. Sedangkan sumber daya di luar potensi diri merupakan faktor pendukung eksternal dalam penetapan pilihan politik aktor.</a:t>
            </a:r>
            <a:endParaRPr lang="en-US" sz="2000" dirty="0">
              <a:solidFill>
                <a:schemeClr val="tx1"/>
              </a:solidFill>
              <a:latin typeface="Arial Black" pitchFamily="34" charset="0"/>
            </a:endParaRPr>
          </a:p>
          <a:p>
            <a:r>
              <a:rPr lang="id-ID" sz="2000" dirty="0">
                <a:solidFill>
                  <a:schemeClr val="tx1"/>
                </a:solidFill>
                <a:latin typeface="Arial Black" pitchFamily="34" charset="0"/>
              </a:rPr>
              <a:t>Mencapai tujuan politik, tidak terlepas dari modalitas politik sebagai sumber daya eksternal yang harus dimiliki individu. Politik sebagai arena pertarungan strategi tidak hanya membutuhkan keinginan semata, tetapi membutuhkan modal finansial yang besar, modal jaringan yang luas, popularitas yang tinggi, partai politik yang memperoleh simpati masyarakat, dan dukungan negara dalam bentuk regulasi</a:t>
            </a:r>
            <a:r>
              <a:rPr lang="id-ID" dirty="0"/>
              <a:t>.</a:t>
            </a:r>
            <a:endParaRPr lang="en-US" dirty="0"/>
          </a:p>
        </p:txBody>
      </p:sp>
    </p:spTree>
    <p:extLst>
      <p:ext uri="{BB962C8B-B14F-4D97-AF65-F5344CB8AC3E}">
        <p14:creationId xmlns:p14="http://schemas.microsoft.com/office/powerpoint/2010/main" val="327958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239488" y="404664"/>
            <a:ext cx="8725000" cy="604867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a:t>                                                                 </a:t>
            </a:r>
            <a:r>
              <a:rPr lang="id-ID" b="1" dirty="0">
                <a:solidFill>
                  <a:schemeClr val="tx1"/>
                </a:solidFill>
                <a:latin typeface="Arial Black" pitchFamily="34" charset="0"/>
              </a:rPr>
              <a:t>KESIMPULAN </a:t>
            </a:r>
            <a:endParaRPr lang="en-US" b="1" dirty="0">
              <a:solidFill>
                <a:schemeClr val="tx1"/>
              </a:solidFill>
              <a:latin typeface="Arial Black" pitchFamily="34" charset="0"/>
            </a:endParaRPr>
          </a:p>
          <a:p>
            <a:r>
              <a:rPr lang="id-ID" dirty="0">
                <a:solidFill>
                  <a:schemeClr val="tx1"/>
                </a:solidFill>
                <a:latin typeface="Arial Black" pitchFamily="34" charset="0"/>
              </a:rPr>
              <a:t> </a:t>
            </a:r>
            <a:endParaRPr lang="en-US" dirty="0">
              <a:solidFill>
                <a:schemeClr val="tx1"/>
              </a:solidFill>
              <a:latin typeface="Arial Black" pitchFamily="34" charset="0"/>
            </a:endParaRPr>
          </a:p>
          <a:p>
            <a:pPr lvl="0"/>
            <a:r>
              <a:rPr lang="id-ID" dirty="0">
                <a:solidFill>
                  <a:schemeClr val="tx1"/>
                </a:solidFill>
                <a:latin typeface="Arial Black" pitchFamily="34" charset="0"/>
              </a:rPr>
              <a:t>Teori Pilihan Rasional dari James S Coleman merupakan salah satu teori yang menekankan pada tindakan perseorangan yang mengarah pada suatu tujuan yang ditentukan oleh nilai atau preferensi (pilihan). Teori ini mendapat pengaruh dari Teori Pertukaran, bahwa individu dalam menentukan pilihan tindakan, telah mempertimbangkan  </a:t>
            </a:r>
            <a:r>
              <a:rPr lang="id-ID" i="1" dirty="0">
                <a:solidFill>
                  <a:schemeClr val="tx1"/>
                </a:solidFill>
                <a:latin typeface="Arial Black" pitchFamily="34" charset="0"/>
              </a:rPr>
              <a:t>cost </a:t>
            </a:r>
            <a:r>
              <a:rPr lang="id-ID" dirty="0">
                <a:solidFill>
                  <a:schemeClr val="tx1"/>
                </a:solidFill>
                <a:latin typeface="Arial Black" pitchFamily="34" charset="0"/>
              </a:rPr>
              <a:t>dan </a:t>
            </a:r>
            <a:r>
              <a:rPr lang="id-ID" i="1" dirty="0">
                <a:solidFill>
                  <a:schemeClr val="tx1"/>
                </a:solidFill>
                <a:latin typeface="Arial Black" pitchFamily="34" charset="0"/>
              </a:rPr>
              <a:t>reward </a:t>
            </a:r>
            <a:r>
              <a:rPr lang="id-ID" dirty="0">
                <a:solidFill>
                  <a:schemeClr val="tx1"/>
                </a:solidFill>
                <a:latin typeface="Arial Black" pitchFamily="34" charset="0"/>
              </a:rPr>
              <a:t>yang diperoleh dari tindakan tersebut. Pertimbangan cost dan reward menunjukkan bahwa individu secara rasional dengan kesadaran dirinya mampu memperhitungkan pencapaian target yang telah ditentukannya.</a:t>
            </a:r>
            <a:endParaRPr lang="en-US" dirty="0">
              <a:solidFill>
                <a:schemeClr val="tx1"/>
              </a:solidFill>
              <a:latin typeface="Arial Black" pitchFamily="34" charset="0"/>
            </a:endParaRPr>
          </a:p>
          <a:p>
            <a:pPr lvl="0"/>
            <a:r>
              <a:rPr lang="id-ID" dirty="0">
                <a:solidFill>
                  <a:schemeClr val="tx1"/>
                </a:solidFill>
                <a:latin typeface="Arial Black" pitchFamily="34" charset="0"/>
              </a:rPr>
              <a:t>Aktor dan Sumber Daya sebagai unsur utama Teori Pilihan Rasional, merupakan dua entitas yang mendorong minat hasrat politik individu. Aktor sebagai pelaku tindakan (partisipasi politik) menggunakan segenap sumber daya internal dan eksternal dalam pencapaian tujuan politiknya. Sumber daya eksternal yang meliputi modalitas politik menjadi pertimbangan individu dalam menentukan bentuk partisipasi politik yang secara rasional dianggap tepat.</a:t>
            </a:r>
            <a:endParaRPr lang="en-US" dirty="0">
              <a:solidFill>
                <a:schemeClr val="tx1"/>
              </a:solidFill>
              <a:latin typeface="Arial Black" pitchFamily="34" charset="0"/>
            </a:endParaRPr>
          </a:p>
        </p:txBody>
      </p:sp>
    </p:spTree>
    <p:extLst>
      <p:ext uri="{BB962C8B-B14F-4D97-AF65-F5344CB8AC3E}">
        <p14:creationId xmlns:p14="http://schemas.microsoft.com/office/powerpoint/2010/main" val="152163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Rectangle 2"/>
          <p:cNvSpPr/>
          <p:nvPr/>
        </p:nvSpPr>
        <p:spPr>
          <a:xfrm>
            <a:off x="1763688" y="3244334"/>
            <a:ext cx="6038523" cy="646331"/>
          </a:xfrm>
          <a:prstGeom prst="rect">
            <a:avLst/>
          </a:prstGeom>
        </p:spPr>
        <p:txBody>
          <a:bodyPr wrap="square">
            <a:spAutoFit/>
          </a:bodyPr>
          <a:lstStyle/>
          <a:p>
            <a:r>
              <a:rPr lang="id-ID" sz="3600" dirty="0">
                <a:solidFill>
                  <a:srgbClr val="663227"/>
                </a:solidFill>
                <a:latin typeface="Amellinda Weddings" pitchFamily="50" charset="0"/>
              </a:rPr>
              <a:t>Thank You . . .</a:t>
            </a:r>
          </a:p>
        </p:txBody>
      </p:sp>
    </p:spTree>
    <p:extLst>
      <p:ext uri="{BB962C8B-B14F-4D97-AF65-F5344CB8AC3E}">
        <p14:creationId xmlns:p14="http://schemas.microsoft.com/office/powerpoint/2010/main" val="75691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110"/>
          <p:cNvSpPr/>
          <p:nvPr/>
        </p:nvSpPr>
        <p:spPr>
          <a:xfrm>
            <a:off x="24279" y="-16329"/>
            <a:ext cx="2367790" cy="6874329"/>
          </a:xfrm>
          <a:custGeom>
            <a:avLst/>
            <a:gdLst>
              <a:gd name="connsiteX0" fmla="*/ 0 w 12567138"/>
              <a:gd name="connsiteY0" fmla="*/ 0 h 6941739"/>
              <a:gd name="connsiteX1" fmla="*/ 12567138 w 12567138"/>
              <a:gd name="connsiteY1" fmla="*/ 0 h 6941739"/>
              <a:gd name="connsiteX2" fmla="*/ 12567138 w 12567138"/>
              <a:gd name="connsiteY2" fmla="*/ 6941739 h 6941739"/>
              <a:gd name="connsiteX3" fmla="*/ 0 w 12567138"/>
              <a:gd name="connsiteY3" fmla="*/ 6941739 h 6941739"/>
              <a:gd name="connsiteX4" fmla="*/ 0 w 12567138"/>
              <a:gd name="connsiteY4" fmla="*/ 0 h 6941739"/>
              <a:gd name="connsiteX0" fmla="*/ 0 w 12567138"/>
              <a:gd name="connsiteY0" fmla="*/ 0 h 6941739"/>
              <a:gd name="connsiteX1" fmla="*/ 12567138 w 12567138"/>
              <a:gd name="connsiteY1" fmla="*/ 0 h 6941739"/>
              <a:gd name="connsiteX2" fmla="*/ 12567138 w 12567138"/>
              <a:gd name="connsiteY2" fmla="*/ 6941739 h 6941739"/>
              <a:gd name="connsiteX3" fmla="*/ 0 w 12567138"/>
              <a:gd name="connsiteY3" fmla="*/ 6941739 h 6941739"/>
              <a:gd name="connsiteX4" fmla="*/ 0 w 12567138"/>
              <a:gd name="connsiteY4" fmla="*/ 0 h 6941739"/>
              <a:gd name="connsiteX0" fmla="*/ 0 w 13084855"/>
              <a:gd name="connsiteY0" fmla="*/ 0 h 6941739"/>
              <a:gd name="connsiteX1" fmla="*/ 12567138 w 13084855"/>
              <a:gd name="connsiteY1" fmla="*/ 0 h 6941739"/>
              <a:gd name="connsiteX2" fmla="*/ 12567138 w 13084855"/>
              <a:gd name="connsiteY2" fmla="*/ 6941739 h 6941739"/>
              <a:gd name="connsiteX3" fmla="*/ 0 w 13084855"/>
              <a:gd name="connsiteY3" fmla="*/ 6941739 h 6941739"/>
              <a:gd name="connsiteX4" fmla="*/ 0 w 13084855"/>
              <a:gd name="connsiteY4" fmla="*/ 0 h 6941739"/>
              <a:gd name="connsiteX0" fmla="*/ 0 w 13137690"/>
              <a:gd name="connsiteY0" fmla="*/ 23446 h 6965185"/>
              <a:gd name="connsiteX1" fmla="*/ 12965723 w 13137690"/>
              <a:gd name="connsiteY1" fmla="*/ 0 h 6965185"/>
              <a:gd name="connsiteX2" fmla="*/ 12567138 w 13137690"/>
              <a:gd name="connsiteY2" fmla="*/ 6965185 h 6965185"/>
              <a:gd name="connsiteX3" fmla="*/ 0 w 13137690"/>
              <a:gd name="connsiteY3" fmla="*/ 6965185 h 6965185"/>
              <a:gd name="connsiteX4" fmla="*/ 0 w 13137690"/>
              <a:gd name="connsiteY4" fmla="*/ 23446 h 6965185"/>
              <a:gd name="connsiteX0" fmla="*/ 0 w 13091603"/>
              <a:gd name="connsiteY0" fmla="*/ 23446 h 6965185"/>
              <a:gd name="connsiteX1" fmla="*/ 12965723 w 13091603"/>
              <a:gd name="connsiteY1" fmla="*/ 0 h 6965185"/>
              <a:gd name="connsiteX2" fmla="*/ 12567138 w 13091603"/>
              <a:gd name="connsiteY2" fmla="*/ 6965185 h 6965185"/>
              <a:gd name="connsiteX3" fmla="*/ 0 w 13091603"/>
              <a:gd name="connsiteY3" fmla="*/ 6965185 h 6965185"/>
              <a:gd name="connsiteX4" fmla="*/ 0 w 13091603"/>
              <a:gd name="connsiteY4" fmla="*/ 23446 h 6965185"/>
              <a:gd name="connsiteX0" fmla="*/ 0 w 13312680"/>
              <a:gd name="connsiteY0" fmla="*/ 23446 h 6965185"/>
              <a:gd name="connsiteX1" fmla="*/ 12965723 w 13312680"/>
              <a:gd name="connsiteY1" fmla="*/ 0 h 6965185"/>
              <a:gd name="connsiteX2" fmla="*/ 12567138 w 13312680"/>
              <a:gd name="connsiteY2" fmla="*/ 6965185 h 6965185"/>
              <a:gd name="connsiteX3" fmla="*/ 0 w 13312680"/>
              <a:gd name="connsiteY3" fmla="*/ 6965185 h 6965185"/>
              <a:gd name="connsiteX4" fmla="*/ 0 w 13312680"/>
              <a:gd name="connsiteY4" fmla="*/ 23446 h 6965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12680" h="6965185">
                <a:moveTo>
                  <a:pt x="0" y="23446"/>
                </a:moveTo>
                <a:lnTo>
                  <a:pt x="12965723" y="0"/>
                </a:lnTo>
                <a:cubicBezTo>
                  <a:pt x="10925908" y="2524928"/>
                  <a:pt x="14864861" y="5120196"/>
                  <a:pt x="12567138" y="6965185"/>
                </a:cubicBezTo>
                <a:lnTo>
                  <a:pt x="0" y="6965185"/>
                </a:lnTo>
                <a:lnTo>
                  <a:pt x="0" y="23446"/>
                </a:lnTo>
                <a:close/>
              </a:path>
            </a:pathLst>
          </a:custGeom>
          <a:solidFill>
            <a:srgbClr val="663227"/>
          </a:solidFill>
          <a:ln>
            <a:solidFill>
              <a:srgbClr val="663227"/>
            </a:solidFill>
          </a:ln>
          <a:effectLst>
            <a:outerShdw blurRad="317500" dist="38100" algn="l"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Rectangle 13"/>
          <p:cNvSpPr/>
          <p:nvPr/>
        </p:nvSpPr>
        <p:spPr>
          <a:xfrm>
            <a:off x="0" y="0"/>
            <a:ext cx="1828800" cy="2514600"/>
          </a:xfrm>
          <a:custGeom>
            <a:avLst/>
            <a:gdLst>
              <a:gd name="connsiteX0" fmla="*/ 0 w 1828800"/>
              <a:gd name="connsiteY0" fmla="*/ 0 h 2514600"/>
              <a:gd name="connsiteX1" fmla="*/ 1828800 w 1828800"/>
              <a:gd name="connsiteY1" fmla="*/ 0 h 2514600"/>
              <a:gd name="connsiteX2" fmla="*/ 1828800 w 1828800"/>
              <a:gd name="connsiteY2" fmla="*/ 251460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 name="connsiteX0" fmla="*/ 0 w 1828800"/>
              <a:gd name="connsiteY0" fmla="*/ 0 h 2514600"/>
              <a:gd name="connsiteX1" fmla="*/ 1828800 w 1828800"/>
              <a:gd name="connsiteY1" fmla="*/ 0 h 2514600"/>
              <a:gd name="connsiteX2" fmla="*/ 1333500 w 1828800"/>
              <a:gd name="connsiteY2" fmla="*/ 1276350 h 2514600"/>
              <a:gd name="connsiteX3" fmla="*/ 0 w 1828800"/>
              <a:gd name="connsiteY3" fmla="*/ 2514600 h 2514600"/>
              <a:gd name="connsiteX4" fmla="*/ 0 w 1828800"/>
              <a:gd name="connsiteY4" fmla="*/ 0 h 2514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2514600">
                <a:moveTo>
                  <a:pt x="0" y="0"/>
                </a:moveTo>
                <a:lnTo>
                  <a:pt x="1828800" y="0"/>
                </a:lnTo>
                <a:cubicBezTo>
                  <a:pt x="882650" y="635000"/>
                  <a:pt x="1163320" y="801370"/>
                  <a:pt x="1333500" y="1276350"/>
                </a:cubicBezTo>
                <a:cubicBezTo>
                  <a:pt x="1601470" y="2112010"/>
                  <a:pt x="596900" y="2482850"/>
                  <a:pt x="0" y="2514600"/>
                </a:cubicBezTo>
                <a:lnTo>
                  <a:pt x="0" y="0"/>
                </a:lnTo>
                <a:close/>
              </a:path>
            </a:pathLst>
          </a:custGeom>
          <a:solidFill>
            <a:srgbClr val="B9A1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0" name="Oval 39"/>
          <p:cNvSpPr/>
          <p:nvPr/>
        </p:nvSpPr>
        <p:spPr>
          <a:xfrm>
            <a:off x="-10979" y="47736"/>
            <a:ext cx="1141665" cy="1663081"/>
          </a:xfrm>
          <a:prstGeom prst="ellipse">
            <a:avLst/>
          </a:prstGeom>
          <a:solidFill>
            <a:srgbClr val="D88C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Rectangle 41"/>
          <p:cNvSpPr/>
          <p:nvPr/>
        </p:nvSpPr>
        <p:spPr>
          <a:xfrm>
            <a:off x="1828799" y="404664"/>
            <a:ext cx="6572183" cy="104611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lumMod val="95000"/>
                    <a:lumOff val="5000"/>
                  </a:schemeClr>
                </a:solidFill>
                <a:latin typeface="Arial Black" pitchFamily="34" charset="0"/>
              </a:rPr>
              <a:t>PARTISIPASI POLITIK DALAM KONSEPSI TEORI PILIHAN RASIONAL JAMES S COLEMAN</a:t>
            </a:r>
            <a:endParaRPr lang="en-US" dirty="0">
              <a:solidFill>
                <a:schemeClr val="tx1">
                  <a:lumMod val="95000"/>
                  <a:lumOff val="5000"/>
                </a:schemeClr>
              </a:solidFill>
              <a:latin typeface="Arial Black" pitchFamily="34" charset="0"/>
            </a:endParaRPr>
          </a:p>
        </p:txBody>
      </p:sp>
      <p:sp>
        <p:nvSpPr>
          <p:cNvPr id="45" name="Freeform 44"/>
          <p:cNvSpPr/>
          <p:nvPr/>
        </p:nvSpPr>
        <p:spPr>
          <a:xfrm>
            <a:off x="-10979" y="-212016"/>
            <a:ext cx="2772738" cy="6841672"/>
          </a:xfrm>
          <a:custGeom>
            <a:avLst/>
            <a:gdLst>
              <a:gd name="connsiteX0" fmla="*/ 1440200 w 2098595"/>
              <a:gd name="connsiteY0" fmla="*/ 6890658 h 6890658"/>
              <a:gd name="connsiteX1" fmla="*/ 2028029 w 2098595"/>
              <a:gd name="connsiteY1" fmla="*/ 6188529 h 6890658"/>
              <a:gd name="connsiteX2" fmla="*/ 3286 w 2098595"/>
              <a:gd name="connsiteY2" fmla="*/ 5437415 h 6890658"/>
              <a:gd name="connsiteX3" fmla="*/ 1521843 w 2098595"/>
              <a:gd name="connsiteY3" fmla="*/ 2988129 h 6890658"/>
              <a:gd name="connsiteX4" fmla="*/ 215558 w 2098595"/>
              <a:gd name="connsiteY4" fmla="*/ 1404258 h 6890658"/>
              <a:gd name="connsiteX5" fmla="*/ 1538172 w 2098595"/>
              <a:gd name="connsiteY5" fmla="*/ 244929 h 6890658"/>
              <a:gd name="connsiteX6" fmla="*/ 1423872 w 2098595"/>
              <a:gd name="connsiteY6" fmla="*/ 0 h 6890658"/>
              <a:gd name="connsiteX7" fmla="*/ 1423872 w 2098595"/>
              <a:gd name="connsiteY7" fmla="*/ 0 h 6890658"/>
              <a:gd name="connsiteX8" fmla="*/ 1423872 w 2098595"/>
              <a:gd name="connsiteY8" fmla="*/ 0 h 6890658"/>
              <a:gd name="connsiteX0" fmla="*/ 476814 w 2031696"/>
              <a:gd name="connsiteY0" fmla="*/ 6841672 h 6841672"/>
              <a:gd name="connsiteX1" fmla="*/ 2028029 w 2031696"/>
              <a:gd name="connsiteY1" fmla="*/ 6188529 h 6841672"/>
              <a:gd name="connsiteX2" fmla="*/ 3286 w 2031696"/>
              <a:gd name="connsiteY2" fmla="*/ 5437415 h 6841672"/>
              <a:gd name="connsiteX3" fmla="*/ 1521843 w 2031696"/>
              <a:gd name="connsiteY3" fmla="*/ 2988129 h 6841672"/>
              <a:gd name="connsiteX4" fmla="*/ 215558 w 2031696"/>
              <a:gd name="connsiteY4" fmla="*/ 1404258 h 6841672"/>
              <a:gd name="connsiteX5" fmla="*/ 1538172 w 2031696"/>
              <a:gd name="connsiteY5" fmla="*/ 244929 h 6841672"/>
              <a:gd name="connsiteX6" fmla="*/ 1423872 w 2031696"/>
              <a:gd name="connsiteY6" fmla="*/ 0 h 6841672"/>
              <a:gd name="connsiteX7" fmla="*/ 1423872 w 2031696"/>
              <a:gd name="connsiteY7" fmla="*/ 0 h 6841672"/>
              <a:gd name="connsiteX8" fmla="*/ 1423872 w 2031696"/>
              <a:gd name="connsiteY8" fmla="*/ 0 h 6841672"/>
              <a:gd name="connsiteX0" fmla="*/ 476814 w 2031212"/>
              <a:gd name="connsiteY0" fmla="*/ 6841672 h 6841672"/>
              <a:gd name="connsiteX1" fmla="*/ 2028029 w 2031212"/>
              <a:gd name="connsiteY1" fmla="*/ 6188529 h 6841672"/>
              <a:gd name="connsiteX2" fmla="*/ 3286 w 2031212"/>
              <a:gd name="connsiteY2" fmla="*/ 5437415 h 6841672"/>
              <a:gd name="connsiteX3" fmla="*/ 1521843 w 2031212"/>
              <a:gd name="connsiteY3" fmla="*/ 2988129 h 6841672"/>
              <a:gd name="connsiteX4" fmla="*/ 215558 w 2031212"/>
              <a:gd name="connsiteY4" fmla="*/ 1404258 h 6841672"/>
              <a:gd name="connsiteX5" fmla="*/ 1538172 w 2031212"/>
              <a:gd name="connsiteY5" fmla="*/ 244929 h 6841672"/>
              <a:gd name="connsiteX6" fmla="*/ 1423872 w 2031212"/>
              <a:gd name="connsiteY6" fmla="*/ 0 h 6841672"/>
              <a:gd name="connsiteX7" fmla="*/ 1423872 w 2031212"/>
              <a:gd name="connsiteY7" fmla="*/ 0 h 6841672"/>
              <a:gd name="connsiteX8" fmla="*/ 1423872 w 2031212"/>
              <a:gd name="connsiteY8" fmla="*/ 0 h 6841672"/>
              <a:gd name="connsiteX0" fmla="*/ 476839 w 1605360"/>
              <a:gd name="connsiteY0" fmla="*/ 6841672 h 6841672"/>
              <a:gd name="connsiteX1" fmla="*/ 1097326 w 1605360"/>
              <a:gd name="connsiteY1" fmla="*/ 5747658 h 6841672"/>
              <a:gd name="connsiteX2" fmla="*/ 3311 w 1605360"/>
              <a:gd name="connsiteY2" fmla="*/ 5437415 h 6841672"/>
              <a:gd name="connsiteX3" fmla="*/ 1521868 w 1605360"/>
              <a:gd name="connsiteY3" fmla="*/ 2988129 h 6841672"/>
              <a:gd name="connsiteX4" fmla="*/ 215583 w 1605360"/>
              <a:gd name="connsiteY4" fmla="*/ 1404258 h 6841672"/>
              <a:gd name="connsiteX5" fmla="*/ 1538197 w 1605360"/>
              <a:gd name="connsiteY5" fmla="*/ 244929 h 6841672"/>
              <a:gd name="connsiteX6" fmla="*/ 1423897 w 1605360"/>
              <a:gd name="connsiteY6" fmla="*/ 0 h 6841672"/>
              <a:gd name="connsiteX7" fmla="*/ 1423897 w 1605360"/>
              <a:gd name="connsiteY7" fmla="*/ 0 h 6841672"/>
              <a:gd name="connsiteX8" fmla="*/ 1423897 w 1605360"/>
              <a:gd name="connsiteY8" fmla="*/ 0 h 6841672"/>
              <a:gd name="connsiteX0" fmla="*/ 477660 w 1606181"/>
              <a:gd name="connsiteY0" fmla="*/ 6841672 h 6841672"/>
              <a:gd name="connsiteX1" fmla="*/ 1098147 w 1606181"/>
              <a:gd name="connsiteY1" fmla="*/ 5747658 h 6841672"/>
              <a:gd name="connsiteX2" fmla="*/ 4132 w 1606181"/>
              <a:gd name="connsiteY2" fmla="*/ 5437415 h 6841672"/>
              <a:gd name="connsiteX3" fmla="*/ 1522689 w 1606181"/>
              <a:gd name="connsiteY3" fmla="*/ 2988129 h 6841672"/>
              <a:gd name="connsiteX4" fmla="*/ 216404 w 1606181"/>
              <a:gd name="connsiteY4" fmla="*/ 1404258 h 6841672"/>
              <a:gd name="connsiteX5" fmla="*/ 1539018 w 1606181"/>
              <a:gd name="connsiteY5" fmla="*/ 244929 h 6841672"/>
              <a:gd name="connsiteX6" fmla="*/ 1424718 w 1606181"/>
              <a:gd name="connsiteY6" fmla="*/ 0 h 6841672"/>
              <a:gd name="connsiteX7" fmla="*/ 1424718 w 1606181"/>
              <a:gd name="connsiteY7" fmla="*/ 0 h 6841672"/>
              <a:gd name="connsiteX8" fmla="*/ 1424718 w 1606181"/>
              <a:gd name="connsiteY8" fmla="*/ 0 h 6841672"/>
              <a:gd name="connsiteX0" fmla="*/ 493127 w 1621648"/>
              <a:gd name="connsiteY0" fmla="*/ 6841672 h 6841672"/>
              <a:gd name="connsiteX1" fmla="*/ 1113614 w 1621648"/>
              <a:gd name="connsiteY1" fmla="*/ 5747658 h 6841672"/>
              <a:gd name="connsiteX2" fmla="*/ 3271 w 1621648"/>
              <a:gd name="connsiteY2" fmla="*/ 4180115 h 6841672"/>
              <a:gd name="connsiteX3" fmla="*/ 1538156 w 1621648"/>
              <a:gd name="connsiteY3" fmla="*/ 2988129 h 6841672"/>
              <a:gd name="connsiteX4" fmla="*/ 231871 w 1621648"/>
              <a:gd name="connsiteY4" fmla="*/ 1404258 h 6841672"/>
              <a:gd name="connsiteX5" fmla="*/ 1554485 w 1621648"/>
              <a:gd name="connsiteY5" fmla="*/ 244929 h 6841672"/>
              <a:gd name="connsiteX6" fmla="*/ 1440185 w 1621648"/>
              <a:gd name="connsiteY6" fmla="*/ 0 h 6841672"/>
              <a:gd name="connsiteX7" fmla="*/ 1440185 w 1621648"/>
              <a:gd name="connsiteY7" fmla="*/ 0 h 6841672"/>
              <a:gd name="connsiteX8" fmla="*/ 1440185 w 1621648"/>
              <a:gd name="connsiteY8" fmla="*/ 0 h 6841672"/>
              <a:gd name="connsiteX0" fmla="*/ 721261 w 1849782"/>
              <a:gd name="connsiteY0" fmla="*/ 6841672 h 6841672"/>
              <a:gd name="connsiteX1" fmla="*/ 1341748 w 1849782"/>
              <a:gd name="connsiteY1" fmla="*/ 5747658 h 6841672"/>
              <a:gd name="connsiteX2" fmla="*/ 2805 w 1849782"/>
              <a:gd name="connsiteY2" fmla="*/ 4131129 h 6841672"/>
              <a:gd name="connsiteX3" fmla="*/ 1766290 w 1849782"/>
              <a:gd name="connsiteY3" fmla="*/ 2988129 h 6841672"/>
              <a:gd name="connsiteX4" fmla="*/ 460005 w 1849782"/>
              <a:gd name="connsiteY4" fmla="*/ 1404258 h 6841672"/>
              <a:gd name="connsiteX5" fmla="*/ 1782619 w 1849782"/>
              <a:gd name="connsiteY5" fmla="*/ 244929 h 6841672"/>
              <a:gd name="connsiteX6" fmla="*/ 1668319 w 1849782"/>
              <a:gd name="connsiteY6" fmla="*/ 0 h 6841672"/>
              <a:gd name="connsiteX7" fmla="*/ 1668319 w 1849782"/>
              <a:gd name="connsiteY7" fmla="*/ 0 h 6841672"/>
              <a:gd name="connsiteX8" fmla="*/ 1668319 w 1849782"/>
              <a:gd name="connsiteY8" fmla="*/ 0 h 6841672"/>
              <a:gd name="connsiteX0" fmla="*/ 704963 w 1833484"/>
              <a:gd name="connsiteY0" fmla="*/ 6841672 h 6841672"/>
              <a:gd name="connsiteX1" fmla="*/ 1325450 w 1833484"/>
              <a:gd name="connsiteY1" fmla="*/ 5747658 h 6841672"/>
              <a:gd name="connsiteX2" fmla="*/ 2835 w 1833484"/>
              <a:gd name="connsiteY2" fmla="*/ 4392386 h 6841672"/>
              <a:gd name="connsiteX3" fmla="*/ 1749992 w 1833484"/>
              <a:gd name="connsiteY3" fmla="*/ 2988129 h 6841672"/>
              <a:gd name="connsiteX4" fmla="*/ 443707 w 1833484"/>
              <a:gd name="connsiteY4" fmla="*/ 1404258 h 6841672"/>
              <a:gd name="connsiteX5" fmla="*/ 1766321 w 1833484"/>
              <a:gd name="connsiteY5" fmla="*/ 244929 h 6841672"/>
              <a:gd name="connsiteX6" fmla="*/ 1652021 w 1833484"/>
              <a:gd name="connsiteY6" fmla="*/ 0 h 6841672"/>
              <a:gd name="connsiteX7" fmla="*/ 1652021 w 1833484"/>
              <a:gd name="connsiteY7" fmla="*/ 0 h 6841672"/>
              <a:gd name="connsiteX8" fmla="*/ 1652021 w 1833484"/>
              <a:gd name="connsiteY8" fmla="*/ 0 h 6841672"/>
              <a:gd name="connsiteX0" fmla="*/ 708902 w 1837423"/>
              <a:gd name="connsiteY0" fmla="*/ 6841672 h 6841672"/>
              <a:gd name="connsiteX1" fmla="*/ 1133446 w 1837423"/>
              <a:gd name="connsiteY1" fmla="*/ 5437415 h 6841672"/>
              <a:gd name="connsiteX2" fmla="*/ 6774 w 1837423"/>
              <a:gd name="connsiteY2" fmla="*/ 4392386 h 6841672"/>
              <a:gd name="connsiteX3" fmla="*/ 1753931 w 1837423"/>
              <a:gd name="connsiteY3" fmla="*/ 2988129 h 6841672"/>
              <a:gd name="connsiteX4" fmla="*/ 447646 w 1837423"/>
              <a:gd name="connsiteY4" fmla="*/ 1404258 h 6841672"/>
              <a:gd name="connsiteX5" fmla="*/ 1770260 w 1837423"/>
              <a:gd name="connsiteY5" fmla="*/ 244929 h 6841672"/>
              <a:gd name="connsiteX6" fmla="*/ 1655960 w 1837423"/>
              <a:gd name="connsiteY6" fmla="*/ 0 h 6841672"/>
              <a:gd name="connsiteX7" fmla="*/ 1655960 w 1837423"/>
              <a:gd name="connsiteY7" fmla="*/ 0 h 6841672"/>
              <a:gd name="connsiteX8" fmla="*/ 1655960 w 1837423"/>
              <a:gd name="connsiteY8" fmla="*/ 0 h 6841672"/>
              <a:gd name="connsiteX0" fmla="*/ 709189 w 1837710"/>
              <a:gd name="connsiteY0" fmla="*/ 6841672 h 6841672"/>
              <a:gd name="connsiteX1" fmla="*/ 1133733 w 1837710"/>
              <a:gd name="connsiteY1" fmla="*/ 5437415 h 6841672"/>
              <a:gd name="connsiteX2" fmla="*/ 7061 w 1837710"/>
              <a:gd name="connsiteY2" fmla="*/ 4392386 h 6841672"/>
              <a:gd name="connsiteX3" fmla="*/ 1754218 w 1837710"/>
              <a:gd name="connsiteY3" fmla="*/ 2988129 h 6841672"/>
              <a:gd name="connsiteX4" fmla="*/ 447933 w 1837710"/>
              <a:gd name="connsiteY4" fmla="*/ 1404258 h 6841672"/>
              <a:gd name="connsiteX5" fmla="*/ 1770547 w 1837710"/>
              <a:gd name="connsiteY5" fmla="*/ 244929 h 6841672"/>
              <a:gd name="connsiteX6" fmla="*/ 1656247 w 1837710"/>
              <a:gd name="connsiteY6" fmla="*/ 0 h 6841672"/>
              <a:gd name="connsiteX7" fmla="*/ 1656247 w 1837710"/>
              <a:gd name="connsiteY7" fmla="*/ 0 h 6841672"/>
              <a:gd name="connsiteX8" fmla="*/ 1656247 w 1837710"/>
              <a:gd name="connsiteY8" fmla="*/ 0 h 6841672"/>
              <a:gd name="connsiteX0" fmla="*/ 706917 w 1835438"/>
              <a:gd name="connsiteY0" fmla="*/ 6841672 h 6841672"/>
              <a:gd name="connsiteX1" fmla="*/ 1131461 w 1835438"/>
              <a:gd name="connsiteY1" fmla="*/ 5437415 h 6841672"/>
              <a:gd name="connsiteX2" fmla="*/ 4789 w 1835438"/>
              <a:gd name="connsiteY2" fmla="*/ 4392386 h 6841672"/>
              <a:gd name="connsiteX3" fmla="*/ 1751946 w 1835438"/>
              <a:gd name="connsiteY3" fmla="*/ 2988129 h 6841672"/>
              <a:gd name="connsiteX4" fmla="*/ 445661 w 1835438"/>
              <a:gd name="connsiteY4" fmla="*/ 1404258 h 6841672"/>
              <a:gd name="connsiteX5" fmla="*/ 1768275 w 1835438"/>
              <a:gd name="connsiteY5" fmla="*/ 244929 h 6841672"/>
              <a:gd name="connsiteX6" fmla="*/ 1653975 w 1835438"/>
              <a:gd name="connsiteY6" fmla="*/ 0 h 6841672"/>
              <a:gd name="connsiteX7" fmla="*/ 1653975 w 1835438"/>
              <a:gd name="connsiteY7" fmla="*/ 0 h 6841672"/>
              <a:gd name="connsiteX8" fmla="*/ 1653975 w 1835438"/>
              <a:gd name="connsiteY8" fmla="*/ 0 h 6841672"/>
              <a:gd name="connsiteX0" fmla="*/ 706964 w 1835485"/>
              <a:gd name="connsiteY0" fmla="*/ 6841672 h 6841672"/>
              <a:gd name="connsiteX1" fmla="*/ 1131508 w 1835485"/>
              <a:gd name="connsiteY1" fmla="*/ 5437415 h 6841672"/>
              <a:gd name="connsiteX2" fmla="*/ 4836 w 1835485"/>
              <a:gd name="connsiteY2" fmla="*/ 4392386 h 6841672"/>
              <a:gd name="connsiteX3" fmla="*/ 1637693 w 1835485"/>
              <a:gd name="connsiteY3" fmla="*/ 2726871 h 6841672"/>
              <a:gd name="connsiteX4" fmla="*/ 445708 w 1835485"/>
              <a:gd name="connsiteY4" fmla="*/ 1404258 h 6841672"/>
              <a:gd name="connsiteX5" fmla="*/ 1768322 w 1835485"/>
              <a:gd name="connsiteY5" fmla="*/ 244929 h 6841672"/>
              <a:gd name="connsiteX6" fmla="*/ 1654022 w 1835485"/>
              <a:gd name="connsiteY6" fmla="*/ 0 h 6841672"/>
              <a:gd name="connsiteX7" fmla="*/ 1654022 w 1835485"/>
              <a:gd name="connsiteY7" fmla="*/ 0 h 6841672"/>
              <a:gd name="connsiteX8" fmla="*/ 1654022 w 1835485"/>
              <a:gd name="connsiteY8" fmla="*/ 0 h 6841672"/>
              <a:gd name="connsiteX0" fmla="*/ 703894 w 1832415"/>
              <a:gd name="connsiteY0" fmla="*/ 6841672 h 6841672"/>
              <a:gd name="connsiteX1" fmla="*/ 1128438 w 1832415"/>
              <a:gd name="connsiteY1" fmla="*/ 5437415 h 6841672"/>
              <a:gd name="connsiteX2" fmla="*/ 1766 w 1832415"/>
              <a:gd name="connsiteY2" fmla="*/ 4392386 h 6841672"/>
              <a:gd name="connsiteX3" fmla="*/ 1634623 w 1832415"/>
              <a:gd name="connsiteY3" fmla="*/ 2726871 h 6841672"/>
              <a:gd name="connsiteX4" fmla="*/ 442638 w 1832415"/>
              <a:gd name="connsiteY4" fmla="*/ 1404258 h 6841672"/>
              <a:gd name="connsiteX5" fmla="*/ 1765252 w 1832415"/>
              <a:gd name="connsiteY5" fmla="*/ 244929 h 6841672"/>
              <a:gd name="connsiteX6" fmla="*/ 1650952 w 1832415"/>
              <a:gd name="connsiteY6" fmla="*/ 0 h 6841672"/>
              <a:gd name="connsiteX7" fmla="*/ 1650952 w 1832415"/>
              <a:gd name="connsiteY7" fmla="*/ 0 h 6841672"/>
              <a:gd name="connsiteX8" fmla="*/ 1650952 w 1832415"/>
              <a:gd name="connsiteY8" fmla="*/ 0 h 6841672"/>
              <a:gd name="connsiteX0" fmla="*/ 703894 w 2011908"/>
              <a:gd name="connsiteY0" fmla="*/ 6841672 h 6841672"/>
              <a:gd name="connsiteX1" fmla="*/ 1128438 w 2011908"/>
              <a:gd name="connsiteY1" fmla="*/ 5437415 h 6841672"/>
              <a:gd name="connsiteX2" fmla="*/ 1766 w 2011908"/>
              <a:gd name="connsiteY2" fmla="*/ 4392386 h 6841672"/>
              <a:gd name="connsiteX3" fmla="*/ 1634623 w 2011908"/>
              <a:gd name="connsiteY3" fmla="*/ 2726871 h 6841672"/>
              <a:gd name="connsiteX4" fmla="*/ 442638 w 2011908"/>
              <a:gd name="connsiteY4" fmla="*/ 1404258 h 6841672"/>
              <a:gd name="connsiteX5" fmla="*/ 1961195 w 2011908"/>
              <a:gd name="connsiteY5" fmla="*/ 734786 h 6841672"/>
              <a:gd name="connsiteX6" fmla="*/ 1650952 w 2011908"/>
              <a:gd name="connsiteY6" fmla="*/ 0 h 6841672"/>
              <a:gd name="connsiteX7" fmla="*/ 1650952 w 2011908"/>
              <a:gd name="connsiteY7" fmla="*/ 0 h 6841672"/>
              <a:gd name="connsiteX8" fmla="*/ 1650952 w 2011908"/>
              <a:gd name="connsiteY8" fmla="*/ 0 h 6841672"/>
              <a:gd name="connsiteX0" fmla="*/ 1323960 w 2631974"/>
              <a:gd name="connsiteY0" fmla="*/ 6841672 h 6841672"/>
              <a:gd name="connsiteX1" fmla="*/ 1748504 w 2631974"/>
              <a:gd name="connsiteY1" fmla="*/ 5437415 h 6841672"/>
              <a:gd name="connsiteX2" fmla="*/ 1346 w 2631974"/>
              <a:gd name="connsiteY2" fmla="*/ 3624944 h 6841672"/>
              <a:gd name="connsiteX3" fmla="*/ 2254689 w 2631974"/>
              <a:gd name="connsiteY3" fmla="*/ 2726871 h 6841672"/>
              <a:gd name="connsiteX4" fmla="*/ 1062704 w 2631974"/>
              <a:gd name="connsiteY4" fmla="*/ 1404258 h 6841672"/>
              <a:gd name="connsiteX5" fmla="*/ 2581261 w 2631974"/>
              <a:gd name="connsiteY5" fmla="*/ 734786 h 6841672"/>
              <a:gd name="connsiteX6" fmla="*/ 2271018 w 2631974"/>
              <a:gd name="connsiteY6" fmla="*/ 0 h 6841672"/>
              <a:gd name="connsiteX7" fmla="*/ 2271018 w 2631974"/>
              <a:gd name="connsiteY7" fmla="*/ 0 h 6841672"/>
              <a:gd name="connsiteX8" fmla="*/ 2271018 w 2631974"/>
              <a:gd name="connsiteY8" fmla="*/ 0 h 6841672"/>
              <a:gd name="connsiteX0" fmla="*/ 1324728 w 2632742"/>
              <a:gd name="connsiteY0" fmla="*/ 6841672 h 6841672"/>
              <a:gd name="connsiteX1" fmla="*/ 1749272 w 2632742"/>
              <a:gd name="connsiteY1" fmla="*/ 5437415 h 6841672"/>
              <a:gd name="connsiteX2" fmla="*/ 2114 w 2632742"/>
              <a:gd name="connsiteY2" fmla="*/ 3624944 h 6841672"/>
              <a:gd name="connsiteX3" fmla="*/ 2157486 w 2632742"/>
              <a:gd name="connsiteY3" fmla="*/ 2612571 h 6841672"/>
              <a:gd name="connsiteX4" fmla="*/ 1063472 w 2632742"/>
              <a:gd name="connsiteY4" fmla="*/ 1404258 h 6841672"/>
              <a:gd name="connsiteX5" fmla="*/ 2582029 w 2632742"/>
              <a:gd name="connsiteY5" fmla="*/ 734786 h 6841672"/>
              <a:gd name="connsiteX6" fmla="*/ 2271786 w 2632742"/>
              <a:gd name="connsiteY6" fmla="*/ 0 h 6841672"/>
              <a:gd name="connsiteX7" fmla="*/ 2271786 w 2632742"/>
              <a:gd name="connsiteY7" fmla="*/ 0 h 6841672"/>
              <a:gd name="connsiteX8" fmla="*/ 2271786 w 2632742"/>
              <a:gd name="connsiteY8" fmla="*/ 0 h 6841672"/>
              <a:gd name="connsiteX0" fmla="*/ 1324728 w 2648840"/>
              <a:gd name="connsiteY0" fmla="*/ 6841672 h 6841672"/>
              <a:gd name="connsiteX1" fmla="*/ 1749272 w 2648840"/>
              <a:gd name="connsiteY1" fmla="*/ 5437415 h 6841672"/>
              <a:gd name="connsiteX2" fmla="*/ 2114 w 2648840"/>
              <a:gd name="connsiteY2" fmla="*/ 3624944 h 6841672"/>
              <a:gd name="connsiteX3" fmla="*/ 2157486 w 2648840"/>
              <a:gd name="connsiteY3" fmla="*/ 2612571 h 6841672"/>
              <a:gd name="connsiteX4" fmla="*/ 802215 w 2648840"/>
              <a:gd name="connsiteY4" fmla="*/ 914401 h 6841672"/>
              <a:gd name="connsiteX5" fmla="*/ 2582029 w 2648840"/>
              <a:gd name="connsiteY5" fmla="*/ 734786 h 6841672"/>
              <a:gd name="connsiteX6" fmla="*/ 2271786 w 2648840"/>
              <a:gd name="connsiteY6" fmla="*/ 0 h 6841672"/>
              <a:gd name="connsiteX7" fmla="*/ 2271786 w 2648840"/>
              <a:gd name="connsiteY7" fmla="*/ 0 h 6841672"/>
              <a:gd name="connsiteX8" fmla="*/ 2271786 w 2648840"/>
              <a:gd name="connsiteY8" fmla="*/ 0 h 6841672"/>
              <a:gd name="connsiteX0" fmla="*/ 1336202 w 2660314"/>
              <a:gd name="connsiteY0" fmla="*/ 6841672 h 6841672"/>
              <a:gd name="connsiteX1" fmla="*/ 1760746 w 2660314"/>
              <a:gd name="connsiteY1" fmla="*/ 5437415 h 6841672"/>
              <a:gd name="connsiteX2" fmla="*/ 13588 w 2660314"/>
              <a:gd name="connsiteY2" fmla="*/ 3624944 h 6841672"/>
              <a:gd name="connsiteX3" fmla="*/ 2168960 w 2660314"/>
              <a:gd name="connsiteY3" fmla="*/ 2612571 h 6841672"/>
              <a:gd name="connsiteX4" fmla="*/ 813689 w 2660314"/>
              <a:gd name="connsiteY4" fmla="*/ 914401 h 6841672"/>
              <a:gd name="connsiteX5" fmla="*/ 2593503 w 2660314"/>
              <a:gd name="connsiteY5" fmla="*/ 734786 h 6841672"/>
              <a:gd name="connsiteX6" fmla="*/ 2283260 w 2660314"/>
              <a:gd name="connsiteY6" fmla="*/ 0 h 6841672"/>
              <a:gd name="connsiteX7" fmla="*/ 2283260 w 2660314"/>
              <a:gd name="connsiteY7" fmla="*/ 0 h 6841672"/>
              <a:gd name="connsiteX8" fmla="*/ 2283260 w 2660314"/>
              <a:gd name="connsiteY8" fmla="*/ 0 h 6841672"/>
              <a:gd name="connsiteX0" fmla="*/ 1336202 w 2772738"/>
              <a:gd name="connsiteY0" fmla="*/ 6841672 h 6841672"/>
              <a:gd name="connsiteX1" fmla="*/ 1760746 w 2772738"/>
              <a:gd name="connsiteY1" fmla="*/ 5437415 h 6841672"/>
              <a:gd name="connsiteX2" fmla="*/ 13588 w 2772738"/>
              <a:gd name="connsiteY2" fmla="*/ 3624944 h 6841672"/>
              <a:gd name="connsiteX3" fmla="*/ 2168960 w 2772738"/>
              <a:gd name="connsiteY3" fmla="*/ 2612571 h 6841672"/>
              <a:gd name="connsiteX4" fmla="*/ 813689 w 2772738"/>
              <a:gd name="connsiteY4" fmla="*/ 914401 h 6841672"/>
              <a:gd name="connsiteX5" fmla="*/ 2593503 w 2772738"/>
              <a:gd name="connsiteY5" fmla="*/ 734786 h 6841672"/>
              <a:gd name="connsiteX6" fmla="*/ 2283260 w 2772738"/>
              <a:gd name="connsiteY6" fmla="*/ 0 h 6841672"/>
              <a:gd name="connsiteX7" fmla="*/ 2283260 w 2772738"/>
              <a:gd name="connsiteY7" fmla="*/ 0 h 6841672"/>
              <a:gd name="connsiteX8" fmla="*/ 2283260 w 2772738"/>
              <a:gd name="connsiteY8" fmla="*/ 0 h 6841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72738" h="6841672">
                <a:moveTo>
                  <a:pt x="1336202" y="6841672"/>
                </a:moveTo>
                <a:cubicBezTo>
                  <a:pt x="1553916" y="6236154"/>
                  <a:pt x="1981182" y="5973536"/>
                  <a:pt x="1760746" y="5437415"/>
                </a:cubicBezTo>
                <a:cubicBezTo>
                  <a:pt x="1540310" y="4901294"/>
                  <a:pt x="-168748" y="4536623"/>
                  <a:pt x="13588" y="3624944"/>
                </a:cubicBezTo>
                <a:cubicBezTo>
                  <a:pt x="195924" y="2713265"/>
                  <a:pt x="2035610" y="3064328"/>
                  <a:pt x="2168960" y="2612571"/>
                </a:cubicBezTo>
                <a:cubicBezTo>
                  <a:pt x="2302310" y="2160814"/>
                  <a:pt x="810967" y="1371601"/>
                  <a:pt x="813689" y="914401"/>
                </a:cubicBezTo>
                <a:cubicBezTo>
                  <a:pt x="816410" y="457201"/>
                  <a:pt x="2070990" y="1083128"/>
                  <a:pt x="2593503" y="734786"/>
                </a:cubicBezTo>
                <a:cubicBezTo>
                  <a:pt x="3116016" y="386444"/>
                  <a:pt x="2334967" y="122464"/>
                  <a:pt x="2283260" y="0"/>
                </a:cubicBezTo>
                <a:lnTo>
                  <a:pt x="2283260" y="0"/>
                </a:lnTo>
                <a:lnTo>
                  <a:pt x="228326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7" name="Rectangle 46"/>
          <p:cNvSpPr/>
          <p:nvPr/>
        </p:nvSpPr>
        <p:spPr>
          <a:xfrm>
            <a:off x="1208175" y="1556793"/>
            <a:ext cx="7756314" cy="523889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latin typeface="Arial Black" pitchFamily="34" charset="0"/>
              </a:rPr>
              <a:t>Rational Change Theory </a:t>
            </a:r>
            <a:r>
              <a:rPr lang="id-ID" dirty="0">
                <a:solidFill>
                  <a:schemeClr val="tx1"/>
                </a:solidFill>
                <a:latin typeface="Arial Black" pitchFamily="34" charset="0"/>
              </a:rPr>
              <a:t>(Teori Tindakan Rasional) menekankan pada tindakan perseorangan yang memiliki tujuan serta ditentukan oleh nilai. Pencetus teori tersebut, James S. Coleman (1926–1995) merupakan salah satu sosiolog paling terkemuka di paruh kedua abad kedua puluh. Dilahirkan pada tahun 1926, di Bedford, Indiana, lulus sebagai sarjana sains dari Universitas Purdue pada tahun 1949.</a:t>
            </a:r>
            <a:endParaRPr lang="en-US" dirty="0">
              <a:solidFill>
                <a:schemeClr val="tx1"/>
              </a:solidFill>
              <a:latin typeface="Arial Black" pitchFamily="34" charset="0"/>
            </a:endParaRPr>
          </a:p>
          <a:p>
            <a:endParaRPr lang="en-US" dirty="0">
              <a:solidFill>
                <a:schemeClr val="tx1"/>
              </a:solidFill>
              <a:latin typeface="Arial Black" pitchFamily="34" charset="0"/>
            </a:endParaRPr>
          </a:p>
          <a:p>
            <a:r>
              <a:rPr lang="id-ID" dirty="0">
                <a:solidFill>
                  <a:schemeClr val="tx1"/>
                </a:solidFill>
                <a:latin typeface="Arial Black" pitchFamily="34" charset="0"/>
              </a:rPr>
              <a:t>Teori Pilihan Rasional Coleman ini tampak jelas dalam gagasan dasarnya bahwa tindakan perseorangan mengarah pada suatu tujuan dan tujuan tersebut adalah tindakan yang ditentukan oleh nilai atau preferensi (pilihan). Coleman menyatakan bahwa memerlukan konsep tepat mengenai aktor rasional yang berasal dari ilmu ekonomi yang melihat aktor memilih tindakan yang dapat memaksimalkan kegunaan ataupun keinginan serta kebutuhan mereka.</a:t>
            </a:r>
            <a:endParaRPr lang="en-US" dirty="0">
              <a:solidFill>
                <a:schemeClr val="tx1"/>
              </a:solidFill>
              <a:latin typeface="Arial Black" pitchFamily="34" charset="0"/>
            </a:endParaRPr>
          </a:p>
          <a:p>
            <a:endParaRPr lang="en-US" dirty="0"/>
          </a:p>
        </p:txBody>
      </p:sp>
    </p:spTree>
    <p:extLst>
      <p:ext uri="{BB962C8B-B14F-4D97-AF65-F5344CB8AC3E}">
        <p14:creationId xmlns:p14="http://schemas.microsoft.com/office/powerpoint/2010/main" val="1442510805"/>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par>
                              <p:cTn id="8" fill="hold">
                                <p:stCondLst>
                                  <p:cond delay="700"/>
                                </p:stCondLst>
                                <p:childTnLst>
                                  <p:par>
                                    <p:cTn id="9" presetID="63" presetClass="path" presetSubtype="0" accel="50000" decel="50000" fill="hold" grpId="0" nodeType="afterEffect">
                                      <p:stCondLst>
                                        <p:cond delay="0"/>
                                      </p:stCondLst>
                                      <p:childTnLst>
                                        <p:animMotion origin="layout" path="M 0 7.40741E-7 L 1.10039 7.40741E-7 " pathEditMode="relative" rAng="0" ptsTypes="AA">
                                          <p:cBhvr>
                                            <p:cTn id="10" dur="1500" fill="hold"/>
                                            <p:tgtEl>
                                              <p:spTgt spid="38"/>
                                            </p:tgtEl>
                                            <p:attrNameLst>
                                              <p:attrName>ppt_x</p:attrName>
                                              <p:attrName>ppt_y</p:attrName>
                                            </p:attrNameLst>
                                          </p:cBhvr>
                                          <p:rCtr x="55026" y="0"/>
                                        </p:animMotion>
                                      </p:childTnLst>
                                    </p:cTn>
                                  </p:par>
                                  <p:par>
                                    <p:cTn id="11" presetID="2" presetClass="entr" presetSubtype="1" fill="hold" grpId="0" nodeType="withEffect" p14:presetBounceEnd="24000">
                                      <p:stCondLst>
                                        <p:cond delay="300"/>
                                      </p:stCondLst>
                                      <p:childTnLst>
                                        <p:set>
                                          <p:cBhvr>
                                            <p:cTn id="12" dur="1" fill="hold">
                                              <p:stCondLst>
                                                <p:cond delay="0"/>
                                              </p:stCondLst>
                                            </p:cTn>
                                            <p:tgtEl>
                                              <p:spTgt spid="39"/>
                                            </p:tgtEl>
                                            <p:attrNameLst>
                                              <p:attrName>style.visibility</p:attrName>
                                            </p:attrNameLst>
                                          </p:cBhvr>
                                          <p:to>
                                            <p:strVal val="visible"/>
                                          </p:to>
                                        </p:set>
                                        <p:anim calcmode="lin" valueType="num" p14:bounceEnd="24000">
                                          <p:cBhvr additive="base">
                                            <p:cTn id="13" dur="1000" fill="hold"/>
                                            <p:tgtEl>
                                              <p:spTgt spid="39"/>
                                            </p:tgtEl>
                                            <p:attrNameLst>
                                              <p:attrName>ppt_x</p:attrName>
                                            </p:attrNameLst>
                                          </p:cBhvr>
                                          <p:tavLst>
                                            <p:tav tm="0">
                                              <p:val>
                                                <p:strVal val="#ppt_x"/>
                                              </p:val>
                                            </p:tav>
                                            <p:tav tm="100000">
                                              <p:val>
                                                <p:strVal val="#ppt_x"/>
                                              </p:val>
                                            </p:tav>
                                          </p:tavLst>
                                        </p:anim>
                                        <p:anim calcmode="lin" valueType="num" p14:bounceEnd="24000">
                                          <p:cBhvr additive="base">
                                            <p:cTn id="14" dur="1000" fill="hold"/>
                                            <p:tgtEl>
                                              <p:spTgt spid="39"/>
                                            </p:tgtEl>
                                            <p:attrNameLst>
                                              <p:attrName>ppt_y</p:attrName>
                                            </p:attrNameLst>
                                          </p:cBhvr>
                                          <p:tavLst>
                                            <p:tav tm="0">
                                              <p:val>
                                                <p:strVal val="0-#ppt_h/2"/>
                                              </p:val>
                                            </p:tav>
                                            <p:tav tm="100000">
                                              <p:val>
                                                <p:strVal val="#ppt_y"/>
                                              </p:val>
                                            </p:tav>
                                          </p:tavLst>
                                        </p:anim>
                                      </p:childTnLst>
                                    </p:cTn>
                                  </p:par>
                                  <p:par>
                                    <p:cTn id="15" presetID="6" presetClass="emph" presetSubtype="0" repeatCount="indefinite" autoRev="1" fill="hold" grpId="1" nodeType="withEffect">
                                      <p:stCondLst>
                                        <p:cond delay="0"/>
                                      </p:stCondLst>
                                      <p:childTnLst>
                                        <p:animScale>
                                          <p:cBhvr>
                                            <p:cTn id="16" dur="1250" fill="hold"/>
                                            <p:tgtEl>
                                              <p:spTgt spid="39"/>
                                            </p:tgtEl>
                                          </p:cBhvr>
                                          <p:by x="120000" y="120000"/>
                                        </p:animScale>
                                      </p:childTnLst>
                                    </p:cTn>
                                  </p:par>
                                  <p:par>
                                    <p:cTn id="17" presetID="2" presetClass="entr" presetSubtype="9" fill="hold" grpId="0" nodeType="withEffect" p14:presetBounceEnd="24000">
                                      <p:stCondLst>
                                        <p:cond delay="700"/>
                                      </p:stCondLst>
                                      <p:childTnLst>
                                        <p:set>
                                          <p:cBhvr>
                                            <p:cTn id="18" dur="1" fill="hold">
                                              <p:stCondLst>
                                                <p:cond delay="0"/>
                                              </p:stCondLst>
                                            </p:cTn>
                                            <p:tgtEl>
                                              <p:spTgt spid="40"/>
                                            </p:tgtEl>
                                            <p:attrNameLst>
                                              <p:attrName>style.visibility</p:attrName>
                                            </p:attrNameLst>
                                          </p:cBhvr>
                                          <p:to>
                                            <p:strVal val="visible"/>
                                          </p:to>
                                        </p:set>
                                        <p:anim calcmode="lin" valueType="num" p14:bounceEnd="24000">
                                          <p:cBhvr additive="base">
                                            <p:cTn id="19" dur="1000" fill="hold"/>
                                            <p:tgtEl>
                                              <p:spTgt spid="40"/>
                                            </p:tgtEl>
                                            <p:attrNameLst>
                                              <p:attrName>ppt_x</p:attrName>
                                            </p:attrNameLst>
                                          </p:cBhvr>
                                          <p:tavLst>
                                            <p:tav tm="0">
                                              <p:val>
                                                <p:strVal val="0-#ppt_w/2"/>
                                              </p:val>
                                            </p:tav>
                                            <p:tav tm="100000">
                                              <p:val>
                                                <p:strVal val="#ppt_x"/>
                                              </p:val>
                                            </p:tav>
                                          </p:tavLst>
                                        </p:anim>
                                        <p:anim calcmode="lin" valueType="num" p14:bounceEnd="24000">
                                          <p:cBhvr additive="base">
                                            <p:cTn id="20" dur="1000" fill="hold"/>
                                            <p:tgtEl>
                                              <p:spTgt spid="40"/>
                                            </p:tgtEl>
                                            <p:attrNameLst>
                                              <p:attrName>ppt_y</p:attrName>
                                            </p:attrNameLst>
                                          </p:cBhvr>
                                          <p:tavLst>
                                            <p:tav tm="0">
                                              <p:val>
                                                <p:strVal val="0-#ppt_h/2"/>
                                              </p:val>
                                            </p:tav>
                                            <p:tav tm="100000">
                                              <p:val>
                                                <p:strVal val="#ppt_y"/>
                                              </p:val>
                                            </p:tav>
                                          </p:tavLst>
                                        </p:anim>
                                      </p:childTnLst>
                                    </p:cTn>
                                  </p:par>
                                  <p:par>
                                    <p:cTn id="21" presetID="6" presetClass="emph" presetSubtype="0" repeatCount="indefinite" autoRev="1" fill="hold" grpId="1" nodeType="withEffect">
                                      <p:stCondLst>
                                        <p:cond delay="0"/>
                                      </p:stCondLst>
                                      <p:childTnLst>
                                        <p:animScale>
                                          <p:cBhvr>
                                            <p:cTn id="22" dur="950" fill="hold"/>
                                            <p:tgtEl>
                                              <p:spTgt spid="40"/>
                                            </p:tgtEl>
                                          </p:cBhvr>
                                          <p:by x="120000" y="120000"/>
                                        </p:animScale>
                                      </p:childTnLst>
                                    </p:cTn>
                                  </p:par>
                                  <p:par>
                                    <p:cTn id="23" presetID="22" presetClass="entr" presetSubtype="1" fill="hold" grpId="0" nodeType="withEffect">
                                      <p:stCondLst>
                                        <p:cond delay="1500"/>
                                      </p:stCondLst>
                                      <p:childTnLst>
                                        <p:set>
                                          <p:cBhvr>
                                            <p:cTn id="24" dur="1" fill="hold">
                                              <p:stCondLst>
                                                <p:cond delay="0"/>
                                              </p:stCondLst>
                                            </p:cTn>
                                            <p:tgtEl>
                                              <p:spTgt spid="45"/>
                                            </p:tgtEl>
                                            <p:attrNameLst>
                                              <p:attrName>style.visibility</p:attrName>
                                            </p:attrNameLst>
                                          </p:cBhvr>
                                          <p:to>
                                            <p:strVal val="visible"/>
                                          </p:to>
                                        </p:set>
                                        <p:animEffect transition="in" filter="wipe(up)">
                                          <p:cBhvr>
                                            <p:cTn id="25" dur="1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39" grpId="1" animBg="1"/>
          <p:bldP spid="40" grpId="0" animBg="1"/>
          <p:bldP spid="40" grpId="1" animBg="1"/>
          <p:bldP spid="45"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par>
                              <p:cTn id="8" fill="hold">
                                <p:stCondLst>
                                  <p:cond delay="700"/>
                                </p:stCondLst>
                                <p:childTnLst>
                                  <p:par>
                                    <p:cTn id="9" presetID="63" presetClass="path" presetSubtype="0" accel="50000" decel="50000" fill="hold" grpId="0" nodeType="afterEffect">
                                      <p:stCondLst>
                                        <p:cond delay="0"/>
                                      </p:stCondLst>
                                      <p:childTnLst>
                                        <p:animMotion origin="layout" path="M 0 7.40741E-7 L 1.10039 7.40741E-7 " pathEditMode="relative" rAng="0" ptsTypes="AA">
                                          <p:cBhvr>
                                            <p:cTn id="10" dur="1500" fill="hold"/>
                                            <p:tgtEl>
                                              <p:spTgt spid="38"/>
                                            </p:tgtEl>
                                            <p:attrNameLst>
                                              <p:attrName>ppt_x</p:attrName>
                                              <p:attrName>ppt_y</p:attrName>
                                            </p:attrNameLst>
                                          </p:cBhvr>
                                          <p:rCtr x="55026" y="0"/>
                                        </p:animMotion>
                                      </p:childTnLst>
                                    </p:cTn>
                                  </p:par>
                                  <p:par>
                                    <p:cTn id="11" presetID="2" presetClass="entr" presetSubtype="1" fill="hold" grpId="0" nodeType="withEffect">
                                      <p:stCondLst>
                                        <p:cond delay="30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1000" fill="hold"/>
                                            <p:tgtEl>
                                              <p:spTgt spid="39"/>
                                            </p:tgtEl>
                                            <p:attrNameLst>
                                              <p:attrName>ppt_x</p:attrName>
                                            </p:attrNameLst>
                                          </p:cBhvr>
                                          <p:tavLst>
                                            <p:tav tm="0">
                                              <p:val>
                                                <p:strVal val="#ppt_x"/>
                                              </p:val>
                                            </p:tav>
                                            <p:tav tm="100000">
                                              <p:val>
                                                <p:strVal val="#ppt_x"/>
                                              </p:val>
                                            </p:tav>
                                          </p:tavLst>
                                        </p:anim>
                                        <p:anim calcmode="lin" valueType="num">
                                          <p:cBhvr additive="base">
                                            <p:cTn id="14" dur="1000" fill="hold"/>
                                            <p:tgtEl>
                                              <p:spTgt spid="39"/>
                                            </p:tgtEl>
                                            <p:attrNameLst>
                                              <p:attrName>ppt_y</p:attrName>
                                            </p:attrNameLst>
                                          </p:cBhvr>
                                          <p:tavLst>
                                            <p:tav tm="0">
                                              <p:val>
                                                <p:strVal val="0-#ppt_h/2"/>
                                              </p:val>
                                            </p:tav>
                                            <p:tav tm="100000">
                                              <p:val>
                                                <p:strVal val="#ppt_y"/>
                                              </p:val>
                                            </p:tav>
                                          </p:tavLst>
                                        </p:anim>
                                      </p:childTnLst>
                                    </p:cTn>
                                  </p:par>
                                  <p:par>
                                    <p:cTn id="15" presetID="6" presetClass="emph" presetSubtype="0" repeatCount="indefinite" autoRev="1" fill="hold" grpId="1" nodeType="withEffect">
                                      <p:stCondLst>
                                        <p:cond delay="0"/>
                                      </p:stCondLst>
                                      <p:childTnLst>
                                        <p:animScale>
                                          <p:cBhvr>
                                            <p:cTn id="16" dur="1250" fill="hold"/>
                                            <p:tgtEl>
                                              <p:spTgt spid="39"/>
                                            </p:tgtEl>
                                          </p:cBhvr>
                                          <p:by x="120000" y="120000"/>
                                        </p:animScale>
                                      </p:childTnLst>
                                    </p:cTn>
                                  </p:par>
                                  <p:par>
                                    <p:cTn id="17" presetID="2" presetClass="entr" presetSubtype="9" fill="hold" grpId="0" nodeType="withEffect">
                                      <p:stCondLst>
                                        <p:cond delay="70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1000" fill="hold"/>
                                            <p:tgtEl>
                                              <p:spTgt spid="40"/>
                                            </p:tgtEl>
                                            <p:attrNameLst>
                                              <p:attrName>ppt_x</p:attrName>
                                            </p:attrNameLst>
                                          </p:cBhvr>
                                          <p:tavLst>
                                            <p:tav tm="0">
                                              <p:val>
                                                <p:strVal val="0-#ppt_w/2"/>
                                              </p:val>
                                            </p:tav>
                                            <p:tav tm="100000">
                                              <p:val>
                                                <p:strVal val="#ppt_x"/>
                                              </p:val>
                                            </p:tav>
                                          </p:tavLst>
                                        </p:anim>
                                        <p:anim calcmode="lin" valueType="num">
                                          <p:cBhvr additive="base">
                                            <p:cTn id="20" dur="1000" fill="hold"/>
                                            <p:tgtEl>
                                              <p:spTgt spid="40"/>
                                            </p:tgtEl>
                                            <p:attrNameLst>
                                              <p:attrName>ppt_y</p:attrName>
                                            </p:attrNameLst>
                                          </p:cBhvr>
                                          <p:tavLst>
                                            <p:tav tm="0">
                                              <p:val>
                                                <p:strVal val="0-#ppt_h/2"/>
                                              </p:val>
                                            </p:tav>
                                            <p:tav tm="100000">
                                              <p:val>
                                                <p:strVal val="#ppt_y"/>
                                              </p:val>
                                            </p:tav>
                                          </p:tavLst>
                                        </p:anim>
                                      </p:childTnLst>
                                    </p:cTn>
                                  </p:par>
                                  <p:par>
                                    <p:cTn id="21" presetID="6" presetClass="emph" presetSubtype="0" repeatCount="indefinite" autoRev="1" fill="hold" grpId="1" nodeType="withEffect">
                                      <p:stCondLst>
                                        <p:cond delay="0"/>
                                      </p:stCondLst>
                                      <p:childTnLst>
                                        <p:animScale>
                                          <p:cBhvr>
                                            <p:cTn id="22" dur="950" fill="hold"/>
                                            <p:tgtEl>
                                              <p:spTgt spid="40"/>
                                            </p:tgtEl>
                                          </p:cBhvr>
                                          <p:by x="120000" y="120000"/>
                                        </p:animScale>
                                      </p:childTnLst>
                                    </p:cTn>
                                  </p:par>
                                  <p:par>
                                    <p:cTn id="23" presetID="22" presetClass="entr" presetSubtype="1" fill="hold" grpId="0" nodeType="withEffect">
                                      <p:stCondLst>
                                        <p:cond delay="1500"/>
                                      </p:stCondLst>
                                      <p:childTnLst>
                                        <p:set>
                                          <p:cBhvr>
                                            <p:cTn id="24" dur="1" fill="hold">
                                              <p:stCondLst>
                                                <p:cond delay="0"/>
                                              </p:stCondLst>
                                            </p:cTn>
                                            <p:tgtEl>
                                              <p:spTgt spid="45"/>
                                            </p:tgtEl>
                                            <p:attrNameLst>
                                              <p:attrName>style.visibility</p:attrName>
                                            </p:attrNameLst>
                                          </p:cBhvr>
                                          <p:to>
                                            <p:strVal val="visible"/>
                                          </p:to>
                                        </p:set>
                                        <p:animEffect transition="in" filter="wipe(up)">
                                          <p:cBhvr>
                                            <p:cTn id="25" dur="1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39" grpId="1" animBg="1"/>
          <p:bldP spid="40" grpId="0" animBg="1"/>
          <p:bldP spid="40" grpId="1" animBg="1"/>
          <p:bldP spid="45" grpId="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9"/>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cxnSp>
        <p:nvCxnSpPr>
          <p:cNvPr id="38" name="Straight Connector 37"/>
          <p:cNvCxnSpPr/>
          <p:nvPr/>
        </p:nvCxnSpPr>
        <p:spPr>
          <a:xfrm>
            <a:off x="391888" y="136072"/>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155018" y="90091"/>
            <a:ext cx="9141381" cy="6903981"/>
            <a:chOff x="3490" y="-62309"/>
            <a:chExt cx="12188508" cy="6903981"/>
          </a:xfrm>
        </p:grpSpPr>
        <p:grpSp>
          <p:nvGrpSpPr>
            <p:cNvPr id="40" name="Group 39"/>
            <p:cNvGrpSpPr/>
            <p:nvPr/>
          </p:nvGrpSpPr>
          <p:grpSpPr>
            <a:xfrm>
              <a:off x="319316" y="-62309"/>
              <a:ext cx="11469821" cy="6903981"/>
              <a:chOff x="722179" y="-45980"/>
              <a:chExt cx="11469821" cy="6903981"/>
            </a:xfrm>
          </p:grpSpPr>
          <p:cxnSp>
            <p:nvCxnSpPr>
              <p:cNvPr id="54" name="Straight Connector 53"/>
              <p:cNvCxnSpPr/>
              <p:nvPr/>
            </p:nvCxnSpPr>
            <p:spPr>
              <a:xfrm>
                <a:off x="5878286"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449786"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7037614" y="-32657"/>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560129"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8131629"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719457" y="-32657"/>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9274629" y="-1933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9846129" y="-1933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0433957" y="-300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1032672" y="-1633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1604172" y="-1633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2192000"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910443" y="-13323"/>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2481943" y="-13323"/>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069771" y="-4598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592286" y="-13323"/>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163786" y="-13323"/>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751614" y="-4598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06786" y="-32657"/>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22179" y="1"/>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310007" y="-32656"/>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rot="16200000">
              <a:off x="2940887" y="-2645948"/>
              <a:ext cx="6313714" cy="12188508"/>
              <a:chOff x="5878286" y="-32657"/>
              <a:chExt cx="6313714" cy="6890657"/>
            </a:xfrm>
          </p:grpSpPr>
          <p:cxnSp>
            <p:nvCxnSpPr>
              <p:cNvPr id="42" name="Straight Connector 41"/>
              <p:cNvCxnSpPr/>
              <p:nvPr/>
            </p:nvCxnSpPr>
            <p:spPr>
              <a:xfrm>
                <a:off x="5878286"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449786"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037614" y="-32657"/>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7560129"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131629"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8719457" y="-32657"/>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9274629" y="-1933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846129" y="-1933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0433957" y="-3004"/>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1032672" y="-1633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604172" y="-1633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2192000" y="0"/>
                <a:ext cx="0" cy="6858000"/>
              </a:xfrm>
              <a:prstGeom prst="line">
                <a:avLst/>
              </a:prstGeom>
              <a:ln>
                <a:solidFill>
                  <a:schemeClr val="accent2">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80" name="Rounded Rectangle 79"/>
          <p:cNvSpPr/>
          <p:nvPr/>
        </p:nvSpPr>
        <p:spPr>
          <a:xfrm>
            <a:off x="239488" y="361240"/>
            <a:ext cx="8742953" cy="578353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id-ID" sz="1600" dirty="0">
                <a:solidFill>
                  <a:schemeClr val="tx1">
                    <a:lumMod val="95000"/>
                    <a:lumOff val="5000"/>
                  </a:schemeClr>
                </a:solidFill>
                <a:latin typeface="Arial Black" pitchFamily="34" charset="0"/>
              </a:rPr>
              <a:t>Sumber Daya Ialah Setiap Potensi Yang Ada Atau Bahkan Yang Dimiliki. Sumber Daya Tersebut Dapat Berupa Sumber Daya Alam, Yaitu Sumber  Daya Yang Telah Disediakan Atau Potensi Alam Yang Dimiliki Dan Juga Sumber Daya Manusia, Yaitu Potensi Yang Ada Dalam Diri Seseorang.</a:t>
            </a:r>
            <a:endParaRPr lang="en-US" sz="1600" dirty="0">
              <a:solidFill>
                <a:schemeClr val="tx1">
                  <a:lumMod val="95000"/>
                  <a:lumOff val="5000"/>
                </a:schemeClr>
              </a:solidFill>
              <a:latin typeface="Arial Black" pitchFamily="34" charset="0"/>
            </a:endParaRPr>
          </a:p>
          <a:p>
            <a:pPr marL="342900" indent="-342900">
              <a:buFont typeface="+mj-lt"/>
              <a:buAutoNum type="arabicPeriod"/>
            </a:pPr>
            <a:r>
              <a:rPr lang="id-ID" sz="1600" dirty="0">
                <a:solidFill>
                  <a:schemeClr val="tx1">
                    <a:lumMod val="95000"/>
                    <a:lumOff val="5000"/>
                  </a:schemeClr>
                </a:solidFill>
                <a:latin typeface="Arial Black" pitchFamily="34" charset="0"/>
              </a:rPr>
              <a:t>Aktor Ialah Seseorang Yang Melakukan Sebuah Tindakan. Dalam Hal Ini, Ialah Individu Yang Mampu Memanfaatkan Sumber Daya Dengan Baik Yaitu Aktor.</a:t>
            </a:r>
            <a:endParaRPr lang="en-US" sz="1600" dirty="0">
              <a:solidFill>
                <a:schemeClr val="tx1">
                  <a:lumMod val="95000"/>
                  <a:lumOff val="5000"/>
                </a:schemeClr>
              </a:solidFill>
              <a:latin typeface="Arial Black" pitchFamily="34" charset="0"/>
            </a:endParaRPr>
          </a:p>
          <a:p>
            <a:endParaRPr lang="en-US" sz="1600" dirty="0">
              <a:solidFill>
                <a:schemeClr val="tx1">
                  <a:lumMod val="95000"/>
                  <a:lumOff val="5000"/>
                </a:schemeClr>
              </a:solidFill>
              <a:latin typeface="Arial Black" pitchFamily="34" charset="0"/>
            </a:endParaRPr>
          </a:p>
          <a:p>
            <a:r>
              <a:rPr lang="id-ID" sz="1600" dirty="0">
                <a:solidFill>
                  <a:schemeClr val="tx1">
                    <a:lumMod val="95000"/>
                    <a:lumOff val="5000"/>
                  </a:schemeClr>
                </a:solidFill>
                <a:latin typeface="Arial Black" pitchFamily="34" charset="0"/>
              </a:rPr>
              <a:t>Aktor Dianggap Sebagai Individu Yang Memiliki Tujuan, Aktor Juga Memiliki Suatu Pilihan Yang Bernilai Dasar Yang Digunakan Aktor Untuk Menentukan Pilihan Yaitu Menggunakan Pertimbangan Secara Mendalam Berdasarkan Kesadarannya, Selain Itu Aktor Juga Mempunyai Kekuatan Sebagai Upaya Untuk Menentukan Pilihan Dan Tindakan Yang Menjadi Keinginannya. Sedangkan Sumber Daya Adalah Dimana Aktor Memiliki Kontrol Serta Memiliki Kepentingan Tertentu, Sumber Daya Juga Sebagai Sesuatu Yang Dapat Dikendalikan Oleh Aktor</a:t>
            </a:r>
            <a:r>
              <a:rPr lang="en-US" sz="1600" dirty="0">
                <a:solidFill>
                  <a:schemeClr val="tx1">
                    <a:lumMod val="95000"/>
                    <a:lumOff val="5000"/>
                  </a:schemeClr>
                </a:solidFill>
                <a:latin typeface="Arial Black" pitchFamily="34" charset="0"/>
              </a:rPr>
              <a:t>.</a:t>
            </a:r>
          </a:p>
        </p:txBody>
      </p:sp>
      <p:sp>
        <p:nvSpPr>
          <p:cNvPr id="81" name="Rectangle 80"/>
          <p:cNvSpPr/>
          <p:nvPr/>
        </p:nvSpPr>
        <p:spPr>
          <a:xfrm>
            <a:off x="2152582" y="548681"/>
            <a:ext cx="4929869" cy="48299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1600" dirty="0">
                <a:solidFill>
                  <a:schemeClr val="tx1"/>
                </a:solidFill>
                <a:latin typeface="Arial Black" pitchFamily="34" charset="0"/>
              </a:rPr>
              <a:t>Ada Dua Unsur Utama Dalam Teori Coleman</a:t>
            </a:r>
            <a:endParaRPr lang="en-US" sz="1600" dirty="0">
              <a:solidFill>
                <a:schemeClr val="tx1"/>
              </a:solidFill>
              <a:latin typeface="Arial Black" pitchFamily="34" charset="0"/>
            </a:endParaRPr>
          </a:p>
        </p:txBody>
      </p:sp>
    </p:spTree>
    <p:extLst>
      <p:ext uri="{BB962C8B-B14F-4D97-AF65-F5344CB8AC3E}">
        <p14:creationId xmlns:p14="http://schemas.microsoft.com/office/powerpoint/2010/main" val="163252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par>
                                <p:cTn id="8" presetID="6" presetClass="entr" presetSubtype="32"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circle(out)">
                                      <p:cBhvr>
                                        <p:cTn id="10" dur="7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D3947A">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38" name="Group 37"/>
          <p:cNvGrpSpPr/>
          <p:nvPr/>
        </p:nvGrpSpPr>
        <p:grpSpPr>
          <a:xfrm>
            <a:off x="155018" y="90091"/>
            <a:ext cx="9141381" cy="6903981"/>
            <a:chOff x="3490" y="-62309"/>
            <a:chExt cx="12188508" cy="6903981"/>
          </a:xfrm>
        </p:grpSpPr>
        <p:grpSp>
          <p:nvGrpSpPr>
            <p:cNvPr id="39" name="Group 38"/>
            <p:cNvGrpSpPr/>
            <p:nvPr/>
          </p:nvGrpSpPr>
          <p:grpSpPr>
            <a:xfrm>
              <a:off x="319316" y="-62309"/>
              <a:ext cx="11469821" cy="6903981"/>
              <a:chOff x="722179" y="-45980"/>
              <a:chExt cx="11469821" cy="6903981"/>
            </a:xfrm>
          </p:grpSpPr>
          <p:cxnSp>
            <p:nvCxnSpPr>
              <p:cNvPr id="53" name="Straight Connector 52"/>
              <p:cNvCxnSpPr/>
              <p:nvPr/>
            </p:nvCxnSpPr>
            <p:spPr>
              <a:xfrm>
                <a:off x="5878286"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449786"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037614" y="-32657"/>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7560129"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131629"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8719457" y="-32657"/>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9274629" y="-1933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9846129" y="-1933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0433957" y="-300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1032672" y="-1633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1604172" y="-1633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2192000"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910443" y="-13323"/>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481943" y="-13323"/>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069771" y="-4598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592286" y="-13323"/>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163786" y="-13323"/>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751614" y="-4598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306786" y="-32657"/>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22179" y="1"/>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310007" y="-32656"/>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rot="16200000">
              <a:off x="2940887" y="-2645948"/>
              <a:ext cx="6313714" cy="12188508"/>
              <a:chOff x="5878286" y="-32657"/>
              <a:chExt cx="6313714" cy="6890657"/>
            </a:xfrm>
          </p:grpSpPr>
          <p:cxnSp>
            <p:nvCxnSpPr>
              <p:cNvPr id="41" name="Straight Connector 40"/>
              <p:cNvCxnSpPr/>
              <p:nvPr/>
            </p:nvCxnSpPr>
            <p:spPr>
              <a:xfrm>
                <a:off x="5878286"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449786"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037614" y="-32657"/>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560129"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131629"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719457" y="-32657"/>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9274629" y="-1933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9846129" y="-1933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0433957" y="-3004"/>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1032672" y="-1633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1604172" y="-1633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2192000" y="0"/>
                <a:ext cx="0" cy="6858000"/>
              </a:xfrm>
              <a:prstGeom prst="line">
                <a:avLst/>
              </a:prstGeom>
              <a:ln>
                <a:solidFill>
                  <a:schemeClr val="accent1">
                    <a:lumMod val="75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74" name="Rectangle 73"/>
          <p:cNvSpPr/>
          <p:nvPr/>
        </p:nvSpPr>
        <p:spPr>
          <a:xfrm>
            <a:off x="194357" y="291450"/>
            <a:ext cx="8602366" cy="6294682"/>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2000" b="1" i="1" dirty="0">
                <a:solidFill>
                  <a:schemeClr val="tx1"/>
                </a:solidFill>
                <a:latin typeface="Arial Black" pitchFamily="34" charset="0"/>
              </a:rPr>
              <a:t>1.</a:t>
            </a:r>
            <a:r>
              <a:rPr lang="id-ID" sz="3600" b="1" i="1" dirty="0">
                <a:solidFill>
                  <a:schemeClr val="tx1"/>
                </a:solidFill>
                <a:latin typeface="Arial Black" pitchFamily="34" charset="0"/>
              </a:rPr>
              <a:t>Partisipasi Politik</a:t>
            </a:r>
            <a:endParaRPr lang="en-US" sz="3600" b="1" i="1" dirty="0">
              <a:solidFill>
                <a:schemeClr val="tx1"/>
              </a:solidFill>
              <a:latin typeface="Arial Black" pitchFamily="34" charset="0"/>
            </a:endParaRPr>
          </a:p>
          <a:p>
            <a:r>
              <a:rPr lang="id-ID" sz="2000" dirty="0">
                <a:solidFill>
                  <a:schemeClr val="tx1"/>
                </a:solidFill>
                <a:latin typeface="Arial Black" pitchFamily="34" charset="0"/>
              </a:rPr>
              <a:t>Partisipasi politik merupakan serangkaian pilihan kegiatan yang berkaitan dengan keikutsertaan dalam kehidupan politik sebagai tindakan sosial. Pada realitas politik partisipasi politik dikenal secara umum pada kegiatan yang berhubungan dengan pemilihan umum, dalam realitanya partisipasi politik memiliki bentuk yang beragam</a:t>
            </a:r>
            <a:r>
              <a:rPr lang="en-US" sz="2000" dirty="0">
                <a:solidFill>
                  <a:schemeClr val="tx1"/>
                </a:solidFill>
                <a:latin typeface="Arial Black" pitchFamily="34" charset="0"/>
              </a:rPr>
              <a:t>.</a:t>
            </a:r>
          </a:p>
          <a:p>
            <a:endParaRPr lang="en-US" sz="2000" dirty="0">
              <a:solidFill>
                <a:schemeClr val="tx1"/>
              </a:solidFill>
              <a:latin typeface="Arial Black" pitchFamily="34" charset="0"/>
            </a:endParaRPr>
          </a:p>
          <a:p>
            <a:r>
              <a:rPr lang="en-US" sz="2000" dirty="0">
                <a:solidFill>
                  <a:schemeClr val="tx1"/>
                </a:solidFill>
                <a:latin typeface="Arial Black" pitchFamily="34" charset="0"/>
              </a:rPr>
              <a:t>           </a:t>
            </a:r>
            <a:r>
              <a:rPr lang="id-ID" sz="2000" dirty="0">
                <a:solidFill>
                  <a:schemeClr val="tx1"/>
                </a:solidFill>
                <a:latin typeface="Arial Black" pitchFamily="34" charset="0"/>
              </a:rPr>
              <a:t>Miriam Budiarjo, mengemukakan pengertian partisipasi politik sebagai kegiatan seseorang atau sekelompok orang untuk ikut secara aktif dalam kehidupan politik yaitu dengan cara jalan memilih pimpinan negara secara langsung atau tidak langsung, mempengaruhi kebijakan pemerintah.</a:t>
            </a:r>
            <a:endParaRPr lang="en-US" sz="2000" dirty="0">
              <a:solidFill>
                <a:schemeClr val="tx1"/>
              </a:solidFill>
              <a:latin typeface="Arial Black" pitchFamily="34" charset="0"/>
            </a:endParaRPr>
          </a:p>
          <a:p>
            <a:endParaRPr lang="en-US" dirty="0">
              <a:solidFill>
                <a:schemeClr val="tx1"/>
              </a:solidFill>
              <a:latin typeface="Arial Black" pitchFamily="34" charset="0"/>
            </a:endParaRPr>
          </a:p>
        </p:txBody>
      </p:sp>
    </p:spTree>
    <p:extLst>
      <p:ext uri="{BB962C8B-B14F-4D97-AF65-F5344CB8AC3E}">
        <p14:creationId xmlns:p14="http://schemas.microsoft.com/office/powerpoint/2010/main" val="207098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par>
                                <p:cTn id="8" presetID="6" presetClass="entr" presetSubtype="32"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circle(out)">
                                      <p:cBhvr>
                                        <p:cTn id="10" dur="7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chemeClr val="bg2">
                    <a:lumMod val="1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680359" y="879276"/>
            <a:ext cx="7924089" cy="485397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r>
              <a:rPr lang="id-ID" dirty="0">
                <a:solidFill>
                  <a:schemeClr val="tx1"/>
                </a:solidFill>
                <a:latin typeface="Arial Black" pitchFamily="34" charset="0"/>
              </a:rPr>
              <a:t>Bentuk-bentuk partisipasi politik merupakan serangkaian pilihan kegiatan yang berkaitan dengan keikutsertaan dalam kehidupan politik. Meskipun bentuk-bentuk partisipasi politik yang dikemukakan para sosiolog tidak dapat diterapkan pada semua negara, tetapi secara garis besar bentuk- bentuk partisipasi politik tersebut memiliki kesamaan persepsi.</a:t>
            </a:r>
            <a:endParaRPr lang="en-US" dirty="0">
              <a:solidFill>
                <a:schemeClr val="tx1"/>
              </a:solidFill>
              <a:latin typeface="Arial Black" pitchFamily="34" charset="0"/>
            </a:endParaRPr>
          </a:p>
          <a:p>
            <a:pPr algn="ctr"/>
            <a:r>
              <a:rPr lang="id-ID" dirty="0">
                <a:solidFill>
                  <a:schemeClr val="tx1"/>
                </a:solidFill>
                <a:latin typeface="Arial Black" pitchFamily="34" charset="0"/>
              </a:rPr>
              <a:t>Rush dan Althoff, mengemukakan bentuk-bentuk partisipasi politik ke dalam tingkatan-tingkatan/hierarki sebagai berikut: Menduduki jabatan politik atau administratif, mencari jabatan politik atau administratif, keanggotaan aktif</a:t>
            </a:r>
            <a:r>
              <a:rPr lang="en-US" dirty="0">
                <a:solidFill>
                  <a:schemeClr val="tx1"/>
                </a:solidFill>
                <a:latin typeface="Arial Black" pitchFamily="34" charset="0"/>
              </a:rPr>
              <a:t>.</a:t>
            </a: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p:txBody>
      </p:sp>
    </p:spTree>
    <p:extLst>
      <p:ext uri="{BB962C8B-B14F-4D97-AF65-F5344CB8AC3E}">
        <p14:creationId xmlns:p14="http://schemas.microsoft.com/office/powerpoint/2010/main" val="885248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395536" y="291449"/>
            <a:ext cx="8446318" cy="6313713"/>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solidFill>
                  <a:schemeClr val="tx1"/>
                </a:solidFill>
                <a:latin typeface="Arial Black" pitchFamily="34" charset="0"/>
              </a:rPr>
              <a:t>Hierarki partisipasi politik yang dikemukakan Rush dan Althoff digambarkan sebagai berikut:</a:t>
            </a: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solidFill>
                <a:schemeClr val="tx1"/>
              </a:solidFill>
              <a:latin typeface="Arial Black" pitchFamily="34" charset="0"/>
            </a:endParaRPr>
          </a:p>
          <a:p>
            <a:pPr algn="ct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359" y="1628800"/>
            <a:ext cx="7852081"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926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0070C0">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395537" y="255815"/>
            <a:ext cx="8446317" cy="631371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tx1"/>
                </a:solidFill>
                <a:latin typeface="Arial Black" pitchFamily="34" charset="0"/>
              </a:rPr>
              <a:t>Af</a:t>
            </a:r>
            <a:r>
              <a:rPr lang="id-ID" dirty="0">
                <a:solidFill>
                  <a:schemeClr val="tx1"/>
                </a:solidFill>
                <a:latin typeface="Arial Black" pitchFamily="34" charset="0"/>
              </a:rPr>
              <a:t>fan  Gaffa</a:t>
            </a:r>
            <a:r>
              <a:rPr lang="en-US" dirty="0">
                <a:solidFill>
                  <a:schemeClr val="tx1"/>
                </a:solidFill>
                <a:latin typeface="Arial Black" pitchFamily="34" charset="0"/>
              </a:rPr>
              <a:t>r  </a:t>
            </a:r>
            <a:r>
              <a:rPr lang="id-ID" dirty="0">
                <a:solidFill>
                  <a:schemeClr val="tx1"/>
                </a:solidFill>
                <a:latin typeface="Arial Black" pitchFamily="34" charset="0"/>
              </a:rPr>
              <a:t>dalam Syarofin mengkategorikan partisipasi politik ke dalam bentuk-bentuk :</a:t>
            </a:r>
            <a:endParaRPr lang="en-US" dirty="0">
              <a:solidFill>
                <a:schemeClr val="tx1"/>
              </a:solidFill>
              <a:latin typeface="Arial Black" pitchFamily="34" charset="0"/>
            </a:endParaRPr>
          </a:p>
          <a:p>
            <a:pPr marL="342900" indent="-342900" algn="ctr">
              <a:buFont typeface="+mj-lt"/>
              <a:buAutoNum type="arabicPeriod"/>
            </a:pPr>
            <a:r>
              <a:rPr lang="id-ID" sz="1600" i="1" dirty="0">
                <a:solidFill>
                  <a:schemeClr val="tx1"/>
                </a:solidFill>
                <a:latin typeface="Arial Black" pitchFamily="34" charset="0"/>
              </a:rPr>
              <a:t>Electoral  activity,   </a:t>
            </a:r>
            <a:r>
              <a:rPr lang="id-ID" sz="1600" dirty="0">
                <a:solidFill>
                  <a:schemeClr val="tx1"/>
                </a:solidFill>
                <a:latin typeface="Arial Black" pitchFamily="34" charset="0"/>
              </a:rPr>
              <a:t>yaitu  segala  bentuk  kegiatan    yang  secara  langsungmaupun tidak langsung berkaitan dengan pemilu. Termasuk  dalam kategori ini adalah ikut serta dalam memberikan sumbangan untuk kampanye sebuah partai, menjadi sukarelawan dalam kegiatan kampanye </a:t>
            </a:r>
            <a:r>
              <a:rPr lang="en-US" sz="1600" dirty="0">
                <a:solidFill>
                  <a:schemeClr val="tx1"/>
                </a:solidFill>
                <a:latin typeface="Arial Black" pitchFamily="34" charset="0"/>
              </a:rPr>
              <a:t>.</a:t>
            </a:r>
          </a:p>
          <a:p>
            <a:pPr marL="342900" indent="-342900" algn="ctr">
              <a:buFont typeface="+mj-lt"/>
              <a:buAutoNum type="arabicPeriod"/>
            </a:pPr>
            <a:r>
              <a:rPr lang="id-ID" sz="1600" i="1" dirty="0">
                <a:solidFill>
                  <a:schemeClr val="tx1"/>
                </a:solidFill>
                <a:latin typeface="Arial Black" pitchFamily="34" charset="0"/>
              </a:rPr>
              <a:t>Lobyying,  </a:t>
            </a:r>
            <a:r>
              <a:rPr lang="id-ID" sz="1600" dirty="0">
                <a:solidFill>
                  <a:schemeClr val="tx1"/>
                </a:solidFill>
                <a:latin typeface="Arial Black" pitchFamily="34" charset="0"/>
              </a:rPr>
              <a:t>yaitu   tindakan   seseorang   atau   sekelompok   orang   untuk</a:t>
            </a:r>
            <a:endParaRPr lang="en-US" sz="1600" dirty="0">
              <a:solidFill>
                <a:schemeClr val="tx1"/>
              </a:solidFill>
              <a:latin typeface="Arial Black" pitchFamily="34" charset="0"/>
            </a:endParaRPr>
          </a:p>
          <a:p>
            <a:pPr algn="ctr"/>
            <a:r>
              <a:rPr lang="en-US" sz="1600" dirty="0">
                <a:solidFill>
                  <a:schemeClr val="tx1"/>
                </a:solidFill>
                <a:latin typeface="Arial Black" pitchFamily="34" charset="0"/>
              </a:rPr>
              <a:t>      </a:t>
            </a:r>
            <a:r>
              <a:rPr lang="id-ID" sz="1600" dirty="0">
                <a:solidFill>
                  <a:schemeClr val="tx1"/>
                </a:solidFill>
                <a:latin typeface="Arial Black" pitchFamily="34" charset="0"/>
              </a:rPr>
              <a:t>menghubungi pejabat pemerintah ataupun para tokoh politik dengan tujuan untuk </a:t>
            </a:r>
            <a:r>
              <a:rPr lang="en-US" sz="1600" dirty="0">
                <a:solidFill>
                  <a:schemeClr val="tx1"/>
                </a:solidFill>
                <a:latin typeface="Arial Black" pitchFamily="34" charset="0"/>
              </a:rPr>
              <a:t>      </a:t>
            </a:r>
            <a:r>
              <a:rPr lang="id-ID" sz="1600" dirty="0">
                <a:solidFill>
                  <a:schemeClr val="tx1"/>
                </a:solidFill>
                <a:latin typeface="Arial Black" pitchFamily="34" charset="0"/>
              </a:rPr>
              <a:t>mempengaruhi pejabat atau tokoh politik </a:t>
            </a:r>
            <a:endParaRPr lang="en-US" sz="1600" dirty="0">
              <a:solidFill>
                <a:schemeClr val="tx1"/>
              </a:solidFill>
              <a:latin typeface="Arial Black" pitchFamily="34" charset="0"/>
            </a:endParaRPr>
          </a:p>
          <a:p>
            <a:pPr lvl="2" algn="ctr"/>
            <a:r>
              <a:rPr lang="en-US" sz="1600" dirty="0">
                <a:solidFill>
                  <a:schemeClr val="tx1"/>
                </a:solidFill>
                <a:latin typeface="Arial Black" pitchFamily="34" charset="0"/>
              </a:rPr>
              <a:t>3.</a:t>
            </a:r>
            <a:r>
              <a:rPr lang="id-ID" sz="1600" i="1" dirty="0">
                <a:solidFill>
                  <a:schemeClr val="tx1"/>
                </a:solidFill>
                <a:latin typeface="Arial Black" pitchFamily="34" charset="0"/>
              </a:rPr>
              <a:t> Organizational activity,  </a:t>
            </a:r>
            <a:r>
              <a:rPr lang="id-ID" sz="1600" dirty="0">
                <a:solidFill>
                  <a:schemeClr val="tx1"/>
                </a:solidFill>
                <a:latin typeface="Arial Black" pitchFamily="34" charset="0"/>
              </a:rPr>
              <a:t>yaitu  keterlibatan  warga  masyarakat  ke  dalam</a:t>
            </a:r>
            <a:endParaRPr lang="en-US" sz="1600" dirty="0">
              <a:solidFill>
                <a:schemeClr val="tx1"/>
              </a:solidFill>
              <a:latin typeface="Arial Black" pitchFamily="34" charset="0"/>
            </a:endParaRPr>
          </a:p>
          <a:p>
            <a:pPr algn="ctr"/>
            <a:r>
              <a:rPr lang="id-ID" sz="1600" dirty="0">
                <a:solidFill>
                  <a:schemeClr val="tx1"/>
                </a:solidFill>
                <a:latin typeface="Arial Black" pitchFamily="34" charset="0"/>
              </a:rPr>
              <a:t>berbagai organisasi sosial politik, baik sebagai pimpinan, aktifis maupun anggota biasa</a:t>
            </a:r>
            <a:endParaRPr lang="en-US" sz="1600" dirty="0">
              <a:solidFill>
                <a:schemeClr val="tx1"/>
              </a:solidFill>
              <a:latin typeface="Arial Black" pitchFamily="34" charset="0"/>
            </a:endParaRPr>
          </a:p>
          <a:p>
            <a:pPr marL="342900" indent="-342900" algn="ctr">
              <a:buFont typeface="+mj-lt"/>
              <a:buAutoNum type="arabicPeriod"/>
            </a:pPr>
            <a:endParaRPr lang="en-US" sz="1600" dirty="0">
              <a:solidFill>
                <a:schemeClr val="tx1"/>
              </a:solidFill>
              <a:latin typeface="Arial Black" pitchFamily="34" charset="0"/>
            </a:endParaRPr>
          </a:p>
          <a:p>
            <a:pPr lvl="2" algn="ctr"/>
            <a:r>
              <a:rPr lang="en-US" sz="1600" i="1" dirty="0">
                <a:solidFill>
                  <a:schemeClr val="tx1"/>
                </a:solidFill>
                <a:latin typeface="Arial Black" pitchFamily="34" charset="0"/>
              </a:rPr>
              <a:t>4.</a:t>
            </a:r>
            <a:r>
              <a:rPr lang="id-ID" sz="1600" i="1" dirty="0">
                <a:solidFill>
                  <a:schemeClr val="tx1"/>
                </a:solidFill>
                <a:latin typeface="Arial Black" pitchFamily="34" charset="0"/>
              </a:rPr>
              <a:t>Contacting</a:t>
            </a:r>
            <a:r>
              <a:rPr lang="id-ID" sz="1600" dirty="0">
                <a:solidFill>
                  <a:schemeClr val="tx1"/>
                </a:solidFill>
                <a:latin typeface="Arial Black" pitchFamily="34" charset="0"/>
              </a:rPr>
              <a:t>, yaitu partisipasi yang dilakukan warga Negara dengan secara</a:t>
            </a:r>
            <a:endParaRPr lang="en-US" sz="1600" dirty="0">
              <a:solidFill>
                <a:schemeClr val="tx1"/>
              </a:solidFill>
              <a:latin typeface="Arial Black" pitchFamily="34" charset="0"/>
            </a:endParaRPr>
          </a:p>
          <a:p>
            <a:pPr algn="ctr"/>
            <a:r>
              <a:rPr lang="id-ID" sz="1600" dirty="0">
                <a:solidFill>
                  <a:schemeClr val="tx1"/>
                </a:solidFill>
                <a:latin typeface="Arial Black" pitchFamily="34" charset="0"/>
              </a:rPr>
              <a:t>langsung pejabat pemerintah atau tokoh politik baik dilakukan secara individual maupun kelompok dalam jumlah kecil.</a:t>
            </a:r>
            <a:endParaRPr lang="en-US" sz="1600" dirty="0">
              <a:solidFill>
                <a:schemeClr val="tx1"/>
              </a:solidFill>
              <a:latin typeface="Arial Black" pitchFamily="34" charset="0"/>
            </a:endParaRPr>
          </a:p>
          <a:p>
            <a:pPr lvl="2" algn="ctr"/>
            <a:r>
              <a:rPr lang="en-US" sz="1600" i="1" dirty="0">
                <a:solidFill>
                  <a:schemeClr val="tx1"/>
                </a:solidFill>
                <a:latin typeface="Arial Black" pitchFamily="34" charset="0"/>
              </a:rPr>
              <a:t>5. </a:t>
            </a:r>
            <a:r>
              <a:rPr lang="id-ID" sz="1600" i="1" dirty="0">
                <a:solidFill>
                  <a:schemeClr val="tx1"/>
                </a:solidFill>
                <a:latin typeface="Arial Black" pitchFamily="34" charset="0"/>
              </a:rPr>
              <a:t>Violence</a:t>
            </a:r>
            <a:r>
              <a:rPr lang="id-ID" sz="1600" dirty="0">
                <a:solidFill>
                  <a:schemeClr val="tx1"/>
                </a:solidFill>
                <a:latin typeface="Arial Black" pitchFamily="34" charset="0"/>
              </a:rPr>
              <a:t>, yaitu  cara-cara  kekerasan  untuk  mempengaruhi  pemerintah</a:t>
            </a:r>
            <a:r>
              <a:rPr lang="en-US" sz="1600" dirty="0">
                <a:solidFill>
                  <a:schemeClr val="tx1"/>
                </a:solidFill>
                <a:latin typeface="Arial Black" pitchFamily="34" charset="0"/>
              </a:rPr>
              <a:t> </a:t>
            </a:r>
            <a:r>
              <a:rPr lang="id-ID" sz="1600" dirty="0">
                <a:solidFill>
                  <a:schemeClr val="tx1"/>
                </a:solidFill>
                <a:latin typeface="Arial Black" pitchFamily="34" charset="0"/>
              </a:rPr>
              <a:t>biasanya berupa pengrusakan.</a:t>
            </a:r>
            <a:endParaRPr lang="en-US" sz="1600" dirty="0">
              <a:solidFill>
                <a:schemeClr val="tx1"/>
              </a:solidFill>
              <a:latin typeface="Arial Black" pitchFamily="34" charset="0"/>
            </a:endParaRPr>
          </a:p>
          <a:p>
            <a:endParaRPr lang="en-US" dirty="0">
              <a:solidFill>
                <a:schemeClr val="tx1"/>
              </a:solidFill>
              <a:latin typeface="Arial Black" pitchFamily="34" charset="0"/>
            </a:endParaRPr>
          </a:p>
        </p:txBody>
      </p:sp>
    </p:spTree>
    <p:extLst>
      <p:ext uri="{BB962C8B-B14F-4D97-AF65-F5344CB8AC3E}">
        <p14:creationId xmlns:p14="http://schemas.microsoft.com/office/powerpoint/2010/main" val="70996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rgbClr val="FFC000">
                    <a:alpha val="68000"/>
                  </a:srgb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9" name="Rectangle 38"/>
          <p:cNvSpPr/>
          <p:nvPr/>
        </p:nvSpPr>
        <p:spPr>
          <a:xfrm>
            <a:off x="1259631" y="692696"/>
            <a:ext cx="6840761" cy="4230624"/>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endParaRPr lang="en-US" sz="2400" b="1" i="1" dirty="0">
              <a:solidFill>
                <a:schemeClr val="tx1"/>
              </a:solidFill>
              <a:latin typeface="Arial Black" pitchFamily="34" charset="0"/>
            </a:endParaRPr>
          </a:p>
          <a:p>
            <a:pPr lvl="1"/>
            <a:r>
              <a:rPr lang="en-US" sz="2400" b="1" i="1" dirty="0">
                <a:solidFill>
                  <a:schemeClr val="tx1"/>
                </a:solidFill>
                <a:latin typeface="Arial Black" pitchFamily="34" charset="0"/>
              </a:rPr>
              <a:t>2.</a:t>
            </a:r>
            <a:r>
              <a:rPr lang="id-ID" sz="2400" b="1" i="1" dirty="0">
                <a:solidFill>
                  <a:schemeClr val="tx1"/>
                </a:solidFill>
                <a:latin typeface="Arial Black" pitchFamily="34" charset="0"/>
              </a:rPr>
              <a:t>Partisipasi Politik dan Pilihan Rasional</a:t>
            </a:r>
            <a:endParaRPr lang="en-US" sz="2400" b="1" i="1" dirty="0">
              <a:solidFill>
                <a:schemeClr val="tx1"/>
              </a:solidFill>
              <a:latin typeface="Arial Black" pitchFamily="34" charset="0"/>
            </a:endParaRPr>
          </a:p>
          <a:p>
            <a:r>
              <a:rPr lang="id-ID" dirty="0">
                <a:solidFill>
                  <a:schemeClr val="tx1"/>
                </a:solidFill>
                <a:latin typeface="Arial Black" pitchFamily="34" charset="0"/>
              </a:rPr>
              <a:t>Fenomena meningkatnya partisipasi politik masyarakat, serta sejumlah kasus kejiwaan akibat dampak kegagalan menduduki jabatan politis menimbulkan pertanyaan mendasar dari motivasi individu terlibat dalam aktivitas politik. Mengacu pada pandangan Teori Tindakan Rasional dari Cooleman, dengan unsur utama yakni; aktor dan sumber daya, terdapat korelasi dalam memotivasi individu pemenuhan hasrat politiknya.</a:t>
            </a:r>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a:p>
            <a:endParaRPr lang="en-US" dirty="0">
              <a:solidFill>
                <a:schemeClr val="tx1"/>
              </a:solidFill>
              <a:latin typeface="Arial Black" pitchFamily="34" charset="0"/>
            </a:endParaRPr>
          </a:p>
        </p:txBody>
      </p:sp>
    </p:spTree>
    <p:extLst>
      <p:ext uri="{BB962C8B-B14F-4D97-AF65-F5344CB8AC3E}">
        <p14:creationId xmlns:p14="http://schemas.microsoft.com/office/powerpoint/2010/main" val="75081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618" y="-62309"/>
            <a:ext cx="9141381" cy="6903981"/>
            <a:chOff x="3490" y="-62309"/>
            <a:chExt cx="12188508" cy="6903981"/>
          </a:xfrm>
        </p:grpSpPr>
        <p:grpSp>
          <p:nvGrpSpPr>
            <p:cNvPr id="3" name="Group 2"/>
            <p:cNvGrpSpPr/>
            <p:nvPr/>
          </p:nvGrpSpPr>
          <p:grpSpPr>
            <a:xfrm>
              <a:off x="319316" y="-62309"/>
              <a:ext cx="11469821" cy="6903981"/>
              <a:chOff x="722179" y="-45980"/>
              <a:chExt cx="11469821" cy="6903981"/>
            </a:xfrm>
          </p:grpSpPr>
          <p:cxnSp>
            <p:nvCxnSpPr>
              <p:cNvPr id="17" name="Straight Connector 16"/>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9104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481943"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069771"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922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163786" y="-13323"/>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51614" y="-4598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5306786"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22179" y="1"/>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310007" y="-32656"/>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nvGrpSpPr>
            <p:cNvPr id="4" name="Group 3"/>
            <p:cNvGrpSpPr/>
            <p:nvPr/>
          </p:nvGrpSpPr>
          <p:grpSpPr>
            <a:xfrm rot="16200000">
              <a:off x="2940887" y="-2645948"/>
              <a:ext cx="6313714" cy="12188508"/>
              <a:chOff x="5878286" y="-32657"/>
              <a:chExt cx="6313714" cy="6890657"/>
            </a:xfrm>
          </p:grpSpPr>
          <p:cxnSp>
            <p:nvCxnSpPr>
              <p:cNvPr id="5" name="Straight Connector 4"/>
              <p:cNvCxnSpPr/>
              <p:nvPr/>
            </p:nvCxnSpPr>
            <p:spPr>
              <a:xfrm>
                <a:off x="58782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449786"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37614"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601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131629"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19457" y="-32657"/>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746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9846129" y="-1933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433957" y="-3004"/>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0326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1604172" y="-1633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2192000" y="0"/>
                <a:ext cx="0" cy="6858000"/>
              </a:xfrm>
              <a:prstGeom prst="line">
                <a:avLst/>
              </a:prstGeom>
              <a:ln>
                <a:solidFill>
                  <a:schemeClr val="accent4">
                    <a:lumMod val="50000"/>
                    <a:alpha val="68000"/>
                  </a:schemeClr>
                </a:solidFill>
                <a:prstDash val="dash"/>
              </a:ln>
            </p:spPr>
            <p:style>
              <a:lnRef idx="1">
                <a:schemeClr val="accent1"/>
              </a:lnRef>
              <a:fillRef idx="0">
                <a:schemeClr val="accent1"/>
              </a:fillRef>
              <a:effectRef idx="0">
                <a:schemeClr val="accent1"/>
              </a:effectRef>
              <a:fontRef idx="minor">
                <a:schemeClr val="tx1"/>
              </a:fontRef>
            </p:style>
          </p:cxnSp>
        </p:grpSp>
      </p:grpSp>
      <p:sp>
        <p:nvSpPr>
          <p:cNvPr id="38" name="Rectangle 37"/>
          <p:cNvSpPr/>
          <p:nvPr/>
        </p:nvSpPr>
        <p:spPr>
          <a:xfrm>
            <a:off x="239488" y="291448"/>
            <a:ext cx="8602366" cy="631371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lgn="ctr"/>
            <a:r>
              <a:rPr lang="id-ID" sz="2000" dirty="0">
                <a:solidFill>
                  <a:schemeClr val="tx1"/>
                </a:solidFill>
                <a:latin typeface="Arial Black" pitchFamily="34" charset="0"/>
              </a:rPr>
              <a:t>Aktor</a:t>
            </a:r>
            <a:endParaRPr lang="en-US" sz="2000" dirty="0">
              <a:solidFill>
                <a:schemeClr val="tx1"/>
              </a:solidFill>
              <a:latin typeface="Arial Black" pitchFamily="34" charset="0"/>
            </a:endParaRPr>
          </a:p>
          <a:p>
            <a:r>
              <a:rPr lang="id-ID" sz="1600" dirty="0">
                <a:solidFill>
                  <a:schemeClr val="tx1"/>
                </a:solidFill>
                <a:latin typeface="Arial Black" pitchFamily="34" charset="0"/>
              </a:rPr>
              <a:t>Aktor merupakan pelaku dari tindakan politik yang dipengaruhi oleh tujuan, pertimbangan, dan motivasi tertentu sehingga mempengaruhi  sikap dan pilihan-pilihannnya. Sebagaimana dalam Teori Pertukaran yang mempengaruhi Teori Pilihan Rasional, bahwa manusia terus menerus terlibat dalam memilih diantara perilaku-perilaku alternatif, dengan pilihan mencerminkan </a:t>
            </a:r>
            <a:r>
              <a:rPr lang="id-ID" sz="1600" i="1" dirty="0">
                <a:solidFill>
                  <a:schemeClr val="tx1"/>
                </a:solidFill>
                <a:latin typeface="Arial Black" pitchFamily="34" charset="0"/>
              </a:rPr>
              <a:t>cost and reward </a:t>
            </a:r>
            <a:r>
              <a:rPr lang="id-ID" sz="1600" dirty="0">
                <a:solidFill>
                  <a:schemeClr val="tx1"/>
                </a:solidFill>
                <a:latin typeface="Arial Black" pitchFamily="34" charset="0"/>
              </a:rPr>
              <a:t>(biaya dan ganjaran) yang dihargai pihak-pihak yang terlibat10. Pada pertukaran tersebut, terdapat pihak yang memperoleh keuntungan bukan hanya dalam bentuk materi tetapi juga non materi.</a:t>
            </a:r>
            <a:endParaRPr lang="en-US" sz="1600" dirty="0">
              <a:solidFill>
                <a:schemeClr val="tx1"/>
              </a:solidFill>
              <a:latin typeface="Arial Black" pitchFamily="34" charset="0"/>
            </a:endParaRPr>
          </a:p>
          <a:p>
            <a:r>
              <a:rPr lang="id-ID" sz="1600" dirty="0">
                <a:solidFill>
                  <a:schemeClr val="tx1"/>
                </a:solidFill>
                <a:latin typeface="Arial Black" pitchFamily="34" charset="0"/>
              </a:rPr>
              <a:t>Pada pengelolaan pencapaian tujuan, individu didorong adanya kebutuhan yang memunculkan semangat dalam menentukan pilihan. Hal tersebut tidak terlepas dari motivasi politik yang mendorong dalam pencapaian tujuan tersebut sebagai sebuah kebutuhan. Abraham Harold Maslow menyatakan bahwa manusia dimotivasi oleh berbagai kebutuhan dan keinginan ini muncul dalam urutan hirarki, dan mengidentifikasi dalam urutan yang   semakin    meningkat    sebagai    berikut;11</a:t>
            </a:r>
            <a:endParaRPr lang="en-US" sz="1600" dirty="0">
              <a:solidFill>
                <a:schemeClr val="tx1"/>
              </a:solidFill>
              <a:latin typeface="Arial Black" pitchFamily="34" charset="0"/>
            </a:endParaRPr>
          </a:p>
          <a:p>
            <a:r>
              <a:rPr lang="id-ID" sz="1600" dirty="0">
                <a:solidFill>
                  <a:schemeClr val="tx1"/>
                </a:solidFill>
                <a:latin typeface="Arial Black" pitchFamily="34" charset="0"/>
              </a:rPr>
              <a:t>a).Kebutuhan Fisiologis (</a:t>
            </a:r>
            <a:r>
              <a:rPr lang="id-ID" sz="1600" i="1" dirty="0">
                <a:solidFill>
                  <a:schemeClr val="tx1"/>
                </a:solidFill>
                <a:latin typeface="Arial Black" pitchFamily="34" charset="0"/>
              </a:rPr>
              <a:t>Physiological Needs).b). </a:t>
            </a:r>
            <a:r>
              <a:rPr lang="id-ID" sz="1600" dirty="0">
                <a:solidFill>
                  <a:schemeClr val="tx1"/>
                </a:solidFill>
                <a:latin typeface="Arial Black" pitchFamily="34" charset="0"/>
              </a:rPr>
              <a:t>Kebutuhan Keamanan dan Keselamatan Kerja (</a:t>
            </a:r>
            <a:r>
              <a:rPr lang="id-ID" sz="1600" i="1" dirty="0">
                <a:solidFill>
                  <a:schemeClr val="tx1"/>
                </a:solidFill>
                <a:latin typeface="Arial Black" pitchFamily="34" charset="0"/>
              </a:rPr>
              <a:t>Safety &amp; Securtiy Needs</a:t>
            </a:r>
            <a:r>
              <a:rPr lang="id-ID" sz="1600" dirty="0">
                <a:solidFill>
                  <a:schemeClr val="tx1"/>
                </a:solidFill>
                <a:latin typeface="Arial Black" pitchFamily="34" charset="0"/>
              </a:rPr>
              <a:t>). c) Kebutuhan Sosial (</a:t>
            </a:r>
            <a:r>
              <a:rPr lang="id-ID" sz="1600" i="1" dirty="0">
                <a:solidFill>
                  <a:schemeClr val="tx1"/>
                </a:solidFill>
                <a:latin typeface="Arial Black" pitchFamily="34" charset="0"/>
              </a:rPr>
              <a:t>Social Needs</a:t>
            </a:r>
            <a:r>
              <a:rPr lang="id-ID" sz="1600" dirty="0">
                <a:solidFill>
                  <a:schemeClr val="tx1"/>
                </a:solidFill>
                <a:latin typeface="Arial Black" pitchFamily="34" charset="0"/>
              </a:rPr>
              <a:t>), d) Kebutuhan Penghargaan (</a:t>
            </a:r>
            <a:endParaRPr lang="en-US" sz="1600" dirty="0">
              <a:solidFill>
                <a:schemeClr val="tx1"/>
              </a:solidFill>
              <a:latin typeface="Arial Black" pitchFamily="34" charset="0"/>
            </a:endParaRPr>
          </a:p>
          <a:p>
            <a:r>
              <a:rPr lang="id-ID" sz="1600" i="1" dirty="0">
                <a:solidFill>
                  <a:schemeClr val="tx1"/>
                </a:solidFill>
                <a:latin typeface="Arial Black" pitchFamily="34" charset="0"/>
              </a:rPr>
              <a:t>Esteem Needs</a:t>
            </a:r>
            <a:r>
              <a:rPr lang="id-ID" sz="1600" dirty="0">
                <a:solidFill>
                  <a:schemeClr val="tx1"/>
                </a:solidFill>
                <a:latin typeface="Arial Black" pitchFamily="34" charset="0"/>
              </a:rPr>
              <a:t>), dan e). Kebutuhan Aktualisasi Diri (</a:t>
            </a:r>
            <a:r>
              <a:rPr lang="id-ID" sz="1600" i="1" dirty="0">
                <a:solidFill>
                  <a:schemeClr val="tx1"/>
                </a:solidFill>
                <a:latin typeface="Arial Black" pitchFamily="34" charset="0"/>
              </a:rPr>
              <a:t>Self-Actualization Needs</a:t>
            </a:r>
            <a:r>
              <a:rPr lang="id-ID" sz="1600" dirty="0">
                <a:solidFill>
                  <a:schemeClr val="tx1"/>
                </a:solidFill>
                <a:latin typeface="Arial Black" pitchFamily="34" charset="0"/>
              </a:rPr>
              <a:t>)</a:t>
            </a:r>
            <a:endParaRPr lang="en-US" sz="1600" dirty="0">
              <a:solidFill>
                <a:schemeClr val="tx1"/>
              </a:solidFill>
              <a:latin typeface="Arial Black" pitchFamily="34" charset="0"/>
            </a:endParaRPr>
          </a:p>
        </p:txBody>
      </p:sp>
    </p:spTree>
    <p:extLst>
      <p:ext uri="{BB962C8B-B14F-4D97-AF65-F5344CB8AC3E}">
        <p14:creationId xmlns:p14="http://schemas.microsoft.com/office/powerpoint/2010/main" val="2862832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1108</Words>
  <Application>Microsoft Office PowerPoint</Application>
  <PresentationFormat>On-screen Show (4:3)</PresentationFormat>
  <Paragraphs>100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Amellinda Weddings</vt:lpstr>
      <vt:lpstr>Arial</vt:lpstr>
      <vt:lpstr>Arial Black</vt:lpstr>
      <vt:lpstr>Bathilda</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Ana Kumalasari, S.A.P., M.A.P.</cp:lastModifiedBy>
  <cp:revision>13</cp:revision>
  <dcterms:created xsi:type="dcterms:W3CDTF">2021-10-11T00:54:34Z</dcterms:created>
  <dcterms:modified xsi:type="dcterms:W3CDTF">2022-02-06T09:10:59Z</dcterms:modified>
</cp:coreProperties>
</file>