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291129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831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5130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943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46268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260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894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747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0324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9369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3352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60861FD-4DB7-444D-ADEB-F299D9BD3D90}" type="datetimeFigureOut">
              <a:rPr lang="en-ID" smtClean="0"/>
              <a:t>06/10/2021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A1D6A7B-0E1B-4BAF-B679-085FA32C14E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8976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AFD8-EC40-4582-AE4F-45CACCCC02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57488-B002-422F-B169-CEFCA6B9D8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3219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731E-1DA8-4029-8205-7477B0A56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?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509E4-876F-4622-B745-078BF1AED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berusaha</a:t>
            </a:r>
            <a:r>
              <a:rPr lang="en-ID" dirty="0"/>
              <a:t>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pembuatan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administrasi</a:t>
            </a:r>
            <a:r>
              <a:rPr lang="en-ID" dirty="0"/>
              <a:t> dan </a:t>
            </a:r>
            <a:r>
              <a:rPr lang="en-ID" dirty="0" err="1"/>
              <a:t>birokrasi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 err="1"/>
              <a:t>Administrasi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(Waldo )</a:t>
            </a:r>
          </a:p>
        </p:txBody>
      </p:sp>
    </p:spTree>
    <p:extLst>
      <p:ext uri="{BB962C8B-B14F-4D97-AF65-F5344CB8AC3E}">
        <p14:creationId xmlns:p14="http://schemas.microsoft.com/office/powerpoint/2010/main" val="25905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57FD-39D2-48CA-9753-29888EA39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Politik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B7965-53C9-4D5D-B75A-84388C5B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Waldo </a:t>
            </a:r>
          </a:p>
          <a:p>
            <a:pPr marL="0" indent="0">
              <a:buNone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Ilmu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administrasi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sendiri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didorong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filsafat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tertentu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The Administrative State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dikhususkan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perlu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dilihat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lensa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masalah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dalam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filsafat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politik</a:t>
            </a:r>
            <a: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yaitu</a:t>
            </a:r>
            <a:r>
              <a:rPr lang="en-ID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</a:t>
            </a:r>
          </a:p>
          <a:p>
            <a:pPr marL="342900" lvl="0" indent="-342900" rtl="0">
              <a:lnSpc>
                <a:spcPct val="107000"/>
              </a:lnSpc>
              <a:buFont typeface="+mj-lt"/>
              <a:buAutoNum type="arabicPeriod"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sifat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Kehidupan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seperti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seharusnya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“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masyarakat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baik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kriteria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tindakan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prosedur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untuk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menentukan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bagaimana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keputusan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kolektif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dibuat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pertanyaan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siapa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yang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memerintah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pertanyaan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tentang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bagaimana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kekuasaan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negara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harus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dan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dibagi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dan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pertanyaan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sentralisasi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versus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desentralisasi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atau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manfaat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relatif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dari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negara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kesatuan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versus </a:t>
            </a:r>
            <a:r>
              <a:rPr lang="en-ID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sistem</a:t>
            </a:r>
            <a:r>
              <a:rPr lang="en-ID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federal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5189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4DF32-C994-43F7-86DB-5C7B2EA28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Paradigma</a:t>
            </a:r>
            <a:r>
              <a:rPr lang="en-US" dirty="0"/>
              <a:t> Allison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5E48A-AA06-42B5-B8C5-886639ED1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Keputusan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tawar-menawar</a:t>
            </a:r>
            <a:r>
              <a:rPr lang="en-ID" dirty="0"/>
              <a:t> dan </a:t>
            </a:r>
            <a:r>
              <a:rPr lang="en-ID" dirty="0" err="1"/>
              <a:t>negosiasi</a:t>
            </a:r>
            <a:r>
              <a:rPr lang="en-ID" dirty="0"/>
              <a:t> di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aktor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yang </a:t>
            </a:r>
            <a:r>
              <a:rPr lang="en-ID" dirty="0" err="1"/>
              <a:t>berkepentingan</a:t>
            </a:r>
            <a:endParaRPr lang="en-ID" dirty="0"/>
          </a:p>
          <a:p>
            <a:r>
              <a:rPr lang="en-ID" dirty="0" err="1"/>
              <a:t>Birokrasi</a:t>
            </a:r>
            <a:r>
              <a:rPr lang="en-ID" dirty="0"/>
              <a:t> dan </a:t>
            </a:r>
            <a:r>
              <a:rPr lang="en-ID" dirty="0" err="1"/>
              <a:t>pejabat</a:t>
            </a:r>
            <a:r>
              <a:rPr lang="en-ID" dirty="0"/>
              <a:t> </a:t>
            </a:r>
            <a:r>
              <a:rPr lang="en-ID" dirty="0" err="1"/>
              <a:t>eksekutif</a:t>
            </a:r>
            <a:r>
              <a:rPr lang="en-ID" dirty="0"/>
              <a:t> di </a:t>
            </a:r>
            <a:r>
              <a:rPr lang="en-ID" dirty="0" err="1"/>
              <a:t>sini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digambarkan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agen</a:t>
            </a:r>
            <a:r>
              <a:rPr lang="en-ID" dirty="0"/>
              <a:t> </a:t>
            </a:r>
            <a:r>
              <a:rPr lang="en-ID" dirty="0" err="1"/>
              <a:t>implementasi</a:t>
            </a:r>
            <a:r>
              <a:rPr lang="en-ID" dirty="0"/>
              <a:t> yang </a:t>
            </a:r>
            <a:r>
              <a:rPr lang="en-ID" dirty="0" err="1"/>
              <a:t>netral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partisipan</a:t>
            </a:r>
            <a:r>
              <a:rPr lang="en-ID" dirty="0"/>
              <a:t> </a:t>
            </a:r>
            <a:r>
              <a:rPr lang="en-ID" dirty="0" err="1"/>
              <a:t>aktif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menentukan</a:t>
            </a:r>
            <a:r>
              <a:rPr lang="en-ID" dirty="0"/>
              <a:t> </a:t>
            </a:r>
            <a:r>
              <a:rPr lang="en-ID" dirty="0" err="1"/>
              <a:t>kehendak</a:t>
            </a:r>
            <a:r>
              <a:rPr lang="en-ID" dirty="0"/>
              <a:t> negara</a:t>
            </a:r>
          </a:p>
          <a:p>
            <a:endParaRPr lang="en-ID" dirty="0"/>
          </a:p>
          <a:p>
            <a:pPr marL="0" indent="0">
              <a:buNone/>
            </a:pPr>
            <a:r>
              <a:rPr lang="en-ID" dirty="0" err="1"/>
              <a:t>Karya-karya</a:t>
            </a:r>
            <a:r>
              <a:rPr lang="en-ID" dirty="0"/>
              <a:t> </a:t>
            </a:r>
            <a:r>
              <a:rPr lang="en-ID" dirty="0" err="1"/>
              <a:t>terkenal</a:t>
            </a:r>
            <a:r>
              <a:rPr lang="en-ID" dirty="0"/>
              <a:t>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birokrasi</a:t>
            </a:r>
            <a:endParaRPr lang="en-ID" dirty="0"/>
          </a:p>
          <a:p>
            <a:r>
              <a:rPr lang="en-ID" dirty="0"/>
              <a:t>The Common </a:t>
            </a:r>
            <a:r>
              <a:rPr lang="en-ID" dirty="0" err="1"/>
              <a:t>Defense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Samuel Huntington, </a:t>
            </a:r>
          </a:p>
          <a:p>
            <a:r>
              <a:rPr lang="en-ID" dirty="0" err="1"/>
              <a:t>esai</a:t>
            </a:r>
            <a:r>
              <a:rPr lang="en-ID" dirty="0"/>
              <a:t> Warner Schilling </a:t>
            </a:r>
            <a:r>
              <a:rPr lang="en-ID" dirty="0" err="1"/>
              <a:t>tentang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pertahanan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, </a:t>
            </a:r>
          </a:p>
          <a:p>
            <a:r>
              <a:rPr lang="en-ID" dirty="0"/>
              <a:t>Presidential Power </a:t>
            </a:r>
            <a:r>
              <a:rPr lang="en-ID" dirty="0" err="1"/>
              <a:t>karya</a:t>
            </a:r>
            <a:r>
              <a:rPr lang="en-ID" dirty="0"/>
              <a:t> Richard Neustadt</a:t>
            </a:r>
          </a:p>
        </p:txBody>
      </p:sp>
    </p:spTree>
    <p:extLst>
      <p:ext uri="{BB962C8B-B14F-4D97-AF65-F5344CB8AC3E}">
        <p14:creationId xmlns:p14="http://schemas.microsoft.com/office/powerpoint/2010/main" val="232250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788D1-380D-405B-A189-3E013CE8D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Kekuasaan</a:t>
            </a:r>
            <a:r>
              <a:rPr lang="en-US" dirty="0"/>
              <a:t>, dan </a:t>
            </a:r>
            <a:r>
              <a:rPr lang="en-US" dirty="0" err="1"/>
              <a:t>Organisasi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1CA80-F9F2-411D-8029-2E61CC1A9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yang </a:t>
            </a:r>
            <a:r>
              <a:rPr lang="en-US" dirty="0" err="1"/>
              <a:t>luas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Kongres</a:t>
            </a:r>
            <a:r>
              <a:rPr lang="en-US" dirty="0"/>
              <a:t>, </a:t>
            </a:r>
            <a:r>
              <a:rPr lang="en-US" dirty="0" err="1"/>
              <a:t>pengadilan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terorganisir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dan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luas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Siklus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kekuasaan</a:t>
            </a:r>
            <a:r>
              <a:rPr lang="en-US" dirty="0"/>
              <a:t>, dan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lingkaran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berujung</a:t>
            </a:r>
            <a:r>
              <a:rPr lang="en-US" dirty="0"/>
              <a:t> pada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ditetapkan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1143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972EC-E5B0-4BFD-9321-FC8A6AC50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Jaringan</a:t>
            </a:r>
            <a:r>
              <a:rPr lang="en-US" dirty="0"/>
              <a:t> dan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Birokrasi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E176B-3ED8-4CF8-8F95-09702FBB9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28883"/>
            <a:ext cx="10058400" cy="48607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/>
              <a:t>O’Toole</a:t>
            </a:r>
          </a:p>
          <a:p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administrasi</a:t>
            </a:r>
            <a:r>
              <a:rPr lang="en-ID" dirty="0"/>
              <a:t> </a:t>
            </a:r>
            <a:r>
              <a:rPr lang="en-ID" dirty="0" err="1"/>
              <a:t>publik</a:t>
            </a:r>
            <a:r>
              <a:rPr lang="en-ID" dirty="0"/>
              <a:t>,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seperangkat</a:t>
            </a:r>
            <a:r>
              <a:rPr lang="en-ID" dirty="0"/>
              <a:t> </a:t>
            </a:r>
            <a:r>
              <a:rPr lang="en-ID" dirty="0" err="1"/>
              <a:t>organisasi</a:t>
            </a:r>
            <a:r>
              <a:rPr lang="en-ID" dirty="0"/>
              <a:t> yang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bergantung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,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berbagi</a:t>
            </a:r>
            <a:r>
              <a:rPr lang="en-ID" dirty="0"/>
              <a:t> </a:t>
            </a:r>
            <a:r>
              <a:rPr lang="en-ID" dirty="0" err="1"/>
              <a:t>tujuan</a:t>
            </a:r>
            <a:r>
              <a:rPr lang="en-ID" dirty="0"/>
              <a:t>, </a:t>
            </a:r>
            <a:r>
              <a:rPr lang="en-ID" dirty="0" err="1"/>
              <a:t>minat</a:t>
            </a:r>
            <a:r>
              <a:rPr lang="en-ID" dirty="0"/>
              <a:t>,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.</a:t>
            </a:r>
          </a:p>
          <a:p>
            <a:pPr marL="0" indent="0">
              <a:buNone/>
            </a:pPr>
            <a:r>
              <a:rPr lang="en-ID" dirty="0" err="1"/>
              <a:t>Administrasi</a:t>
            </a:r>
            <a:r>
              <a:rPr lang="en-ID" dirty="0"/>
              <a:t> </a:t>
            </a:r>
            <a:r>
              <a:rPr lang="en-ID" dirty="0" err="1"/>
              <a:t>jaringan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: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 err="1"/>
              <a:t>masalah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yang “</a:t>
            </a:r>
            <a:r>
              <a:rPr lang="en-ID" dirty="0" err="1"/>
              <a:t>jahat</a:t>
            </a:r>
            <a:r>
              <a:rPr lang="en-ID" dirty="0"/>
              <a:t>”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mobilisasi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aktor</a:t>
            </a:r>
            <a:r>
              <a:rPr lang="en-ID" dirty="0"/>
              <a:t>, </a:t>
            </a:r>
            <a:r>
              <a:rPr lang="en-ID" dirty="0" err="1"/>
              <a:t>baik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maupun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pemerintahan</a:t>
            </a:r>
            <a:endParaRPr lang="en-ID" dirty="0"/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tuntutan politik untuk pemerintahan yang terbatas, tetapi tanpa pengurangan tuntutan tindakan, memunculkan jaringan yang mencakup aktor non-negara melalui kontrak.</a:t>
            </a:r>
            <a:endParaRPr lang="en-ID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responsif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publik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alami</a:t>
            </a:r>
            <a:r>
              <a:rPr lang="en-ID" dirty="0"/>
              <a:t> </a:t>
            </a:r>
            <a:r>
              <a:rPr lang="en-ID" dirty="0" err="1"/>
              <a:t>mengarah</a:t>
            </a:r>
            <a:r>
              <a:rPr lang="en-ID" dirty="0"/>
              <a:t> pada </a:t>
            </a:r>
            <a:r>
              <a:rPr lang="en-ID" dirty="0" err="1"/>
              <a:t>keterlibatan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dan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endParaRPr lang="en-ID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/>
              <a:t>evaluasi</a:t>
            </a:r>
            <a:r>
              <a:rPr lang="en-ID" dirty="0"/>
              <a:t> program yang </a:t>
            </a:r>
            <a:r>
              <a:rPr lang="en-ID" dirty="0" err="1"/>
              <a:t>canggih</a:t>
            </a:r>
            <a:r>
              <a:rPr lang="en-ID" dirty="0"/>
              <a:t>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mengungkapkan</a:t>
            </a:r>
            <a:r>
              <a:rPr lang="en-ID" dirty="0"/>
              <a:t> </a:t>
            </a:r>
            <a:r>
              <a:rPr lang="en-ID" dirty="0" err="1"/>
              <a:t>efek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langsung</a:t>
            </a:r>
            <a:endParaRPr lang="en-ID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mandat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lapisan</a:t>
            </a:r>
            <a:r>
              <a:rPr lang="en-ID" dirty="0"/>
              <a:t> yang pada </a:t>
            </a:r>
            <a:r>
              <a:rPr lang="en-ID" dirty="0" err="1"/>
              <a:t>dasarnya</a:t>
            </a:r>
            <a:r>
              <a:rPr lang="en-ID" dirty="0"/>
              <a:t> </a:t>
            </a:r>
            <a:r>
              <a:rPr lang="en-ID" dirty="0" err="1"/>
              <a:t>membutuhkan</a:t>
            </a:r>
            <a:r>
              <a:rPr lang="en-ID" dirty="0"/>
              <a:t> </a:t>
            </a:r>
            <a:r>
              <a:rPr lang="en-ID" dirty="0" err="1"/>
              <a:t>manajemen</a:t>
            </a:r>
            <a:r>
              <a:rPr lang="en-ID" dirty="0"/>
              <a:t> program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jaringan</a:t>
            </a:r>
            <a:endParaRPr lang="en-ID" dirty="0"/>
          </a:p>
          <a:p>
            <a:pPr marL="342900" indent="-342900">
              <a:buFont typeface="+mj-lt"/>
              <a:buAutoNum type="arabicPeriod"/>
            </a:pPr>
            <a:endParaRPr lang="en-ID" dirty="0"/>
          </a:p>
          <a:p>
            <a:pPr marL="342900" indent="-342900">
              <a:buFont typeface="+mj-lt"/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32732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E1031-9493-4C58-8379-2FB9CC29D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Birokrasi</a:t>
            </a:r>
            <a:r>
              <a:rPr lang="en-US" dirty="0"/>
              <a:t> </a:t>
            </a:r>
            <a:r>
              <a:rPr lang="en-US" dirty="0" err="1"/>
              <a:t>Representativ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B3317-04E4-4848-90DD-3267F73A8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perwakilan</a:t>
            </a:r>
            <a:r>
              <a:rPr lang="en-ID" dirty="0"/>
              <a:t> </a:t>
            </a:r>
            <a:r>
              <a:rPr lang="en-ID" dirty="0" err="1"/>
              <a:t>berfokus</a:t>
            </a:r>
            <a:r>
              <a:rPr lang="en-ID" dirty="0"/>
              <a:t> pada </a:t>
            </a:r>
            <a:r>
              <a:rPr lang="en-ID" dirty="0" err="1"/>
              <a:t>mencari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melegitimasi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konteks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</a:t>
            </a:r>
            <a:r>
              <a:rPr lang="en-ID" dirty="0" err="1"/>
              <a:t>demokrasi</a:t>
            </a:r>
            <a:endParaRPr lang="en-ID" dirty="0"/>
          </a:p>
          <a:p>
            <a:pPr marL="342900" indent="-342900">
              <a:buFont typeface="+mj-lt"/>
              <a:buAutoNum type="arabicPeriod"/>
            </a:pPr>
            <a:r>
              <a:rPr lang="en-ID" dirty="0" err="1"/>
              <a:t>Birokrasi</a:t>
            </a:r>
            <a:r>
              <a:rPr lang="en-ID" dirty="0"/>
              <a:t> yang </a:t>
            </a:r>
            <a:r>
              <a:rPr lang="en-ID" dirty="0" err="1"/>
              <a:t>mencerminkan</a:t>
            </a:r>
            <a:r>
              <a:rPr lang="en-ID" dirty="0"/>
              <a:t> </a:t>
            </a:r>
            <a:r>
              <a:rPr lang="en-ID" dirty="0" err="1"/>
              <a:t>keragaman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dilayaninya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cenderung</a:t>
            </a:r>
            <a:r>
              <a:rPr lang="en-ID" dirty="0"/>
              <a:t> </a:t>
            </a:r>
            <a:r>
              <a:rPr lang="en-ID" dirty="0" err="1"/>
              <a:t>merespon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kelompok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pengambilan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</a:t>
            </a:r>
            <a:r>
              <a:rPr lang="en-ID" dirty="0" err="1"/>
              <a:t>kebijakan</a:t>
            </a:r>
            <a:r>
              <a:rPr lang="en-ID" dirty="0"/>
              <a:t> (Krislov ; Selden)</a:t>
            </a:r>
          </a:p>
          <a:p>
            <a:pPr marL="342900" indent="-342900">
              <a:buFont typeface="+mj-lt"/>
              <a:buAutoNum type="arabicPeriod"/>
            </a:pPr>
            <a:r>
              <a:rPr lang="en-ID" dirty="0"/>
              <a:t>Jika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peka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keragaman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, dan </a:t>
            </a:r>
            <a:r>
              <a:rPr lang="en-ID" dirty="0" err="1"/>
              <a:t>kepentingan-kepentingan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direpresentasikan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keputusan</a:t>
            </a:r>
            <a:r>
              <a:rPr lang="en-ID" dirty="0"/>
              <a:t> dan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birokrasi</a:t>
            </a:r>
            <a:r>
              <a:rPr lang="en-ID" dirty="0"/>
              <a:t>, </a:t>
            </a:r>
            <a:r>
              <a:rPr lang="en-ID" dirty="0" err="1"/>
              <a:t>argumennya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perwakilan</a:t>
            </a:r>
            <a:endParaRPr lang="en-ID" dirty="0"/>
          </a:p>
          <a:p>
            <a:pPr marL="342900" indent="-342900">
              <a:buFont typeface="+mj-lt"/>
              <a:buAutoNum type="arabicPeriod"/>
            </a:pPr>
            <a:r>
              <a:rPr lang="en-ID" dirty="0"/>
              <a:t>Jika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lembaga</a:t>
            </a:r>
            <a:r>
              <a:rPr lang="en-ID" dirty="0"/>
              <a:t> </a:t>
            </a:r>
            <a:r>
              <a:rPr lang="en-ID" dirty="0" err="1"/>
              <a:t>perwakilan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politiknya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lama </a:t>
            </a:r>
            <a:r>
              <a:rPr lang="en-ID" dirty="0" err="1"/>
              <a:t>diakui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diakomodasi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demokrasi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kekuasaan</a:t>
            </a:r>
            <a:r>
              <a:rPr lang="en-ID" dirty="0"/>
              <a:t> </a:t>
            </a:r>
            <a:r>
              <a:rPr lang="en-ID" dirty="0" err="1"/>
              <a:t>mayoritas</a:t>
            </a:r>
            <a:r>
              <a:rPr lang="en-ID" dirty="0"/>
              <a:t>,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minoritas</a:t>
            </a:r>
            <a:r>
              <a:rPr lang="en-ID" dirty="0"/>
              <a:t>, dan </a:t>
            </a:r>
            <a:r>
              <a:rPr lang="en-ID" dirty="0" err="1"/>
              <a:t>keterwakilan</a:t>
            </a:r>
            <a:r>
              <a:rPr lang="en-ID" dirty="0"/>
              <a:t> yang </a:t>
            </a:r>
            <a:r>
              <a:rPr lang="en-ID" dirty="0" err="1"/>
              <a:t>setara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9306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CE4A-71FF-4641-AD12-B46B93666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E3178C-CFA2-425B-94D9-7285A9CB5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Model III Alison</a:t>
            </a:r>
          </a:p>
          <a:p>
            <a:pPr marL="0" indent="447675">
              <a:spcBef>
                <a:spcPts val="0"/>
              </a:spcBef>
              <a:buNone/>
            </a:pP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berpendapat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negeri yang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beragam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dan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dilayaninya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kepentingan-kepentingan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diskresinya</a:t>
            </a:r>
            <a:r>
              <a:rPr lang="en-US" dirty="0"/>
              <a:t>.</a:t>
            </a:r>
          </a:p>
          <a:p>
            <a:pPr marL="0" indent="447675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Long </a:t>
            </a:r>
          </a:p>
          <a:p>
            <a:pPr marL="0" indent="447675">
              <a:spcBef>
                <a:spcPts val="0"/>
              </a:spcBef>
              <a:buNone/>
            </a:pP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mengabaikan</a:t>
            </a:r>
            <a:r>
              <a:rPr lang="en-ID" dirty="0"/>
              <a:t> </a:t>
            </a:r>
            <a:r>
              <a:rPr lang="en-ID" dirty="0" err="1"/>
              <a:t>peran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merampas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</a:t>
            </a:r>
            <a:r>
              <a:rPr lang="en-ID" dirty="0" err="1"/>
              <a:t>administrasi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koneksi</a:t>
            </a:r>
            <a:r>
              <a:rPr lang="en-ID" dirty="0"/>
              <a:t> </a:t>
            </a:r>
            <a:r>
              <a:rPr lang="en-ID" dirty="0" err="1"/>
              <a:t>penting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dunia </a:t>
            </a:r>
            <a:r>
              <a:rPr lang="en-ID" dirty="0" err="1"/>
              <a:t>nyata</a:t>
            </a:r>
            <a:r>
              <a:rPr lang="en-ID" dirty="0"/>
              <a:t> dan </a:t>
            </a:r>
            <a:r>
              <a:rPr lang="en-ID" dirty="0" err="1"/>
              <a:t>menyerahkan</a:t>
            </a:r>
            <a:r>
              <a:rPr lang="en-ID" dirty="0"/>
              <a:t> </a:t>
            </a:r>
            <a:r>
              <a:rPr lang="en-ID" dirty="0" err="1"/>
              <a:t>sejumlah</a:t>
            </a:r>
            <a:r>
              <a:rPr lang="en-ID" dirty="0"/>
              <a:t> </a:t>
            </a:r>
            <a:r>
              <a:rPr lang="en-ID" dirty="0" err="1"/>
              <a:t>kesimpulan</a:t>
            </a:r>
            <a:r>
              <a:rPr lang="en-ID" dirty="0"/>
              <a:t> </a:t>
            </a:r>
            <a:r>
              <a:rPr lang="en-ID" dirty="0" err="1"/>
              <a:t>preskriptif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karya</a:t>
            </a:r>
            <a:r>
              <a:rPr lang="en-ID" dirty="0"/>
              <a:t> </a:t>
            </a:r>
            <a:r>
              <a:rPr lang="en-ID" dirty="0" err="1"/>
              <a:t>ilmiah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kegagalan</a:t>
            </a:r>
            <a:r>
              <a:rPr lang="en-ID" dirty="0"/>
              <a:t>.</a:t>
            </a:r>
          </a:p>
          <a:p>
            <a:pPr marL="0" indent="447675">
              <a:spcBef>
                <a:spcPts val="0"/>
              </a:spcBef>
              <a:buNone/>
            </a:pPr>
            <a:endParaRPr lang="en-ID" dirty="0"/>
          </a:p>
          <a:p>
            <a:pPr marL="0" indent="0">
              <a:spcBef>
                <a:spcPts val="0"/>
              </a:spcBef>
              <a:buNone/>
            </a:pPr>
            <a:r>
              <a:rPr lang="en-ID" b="1" dirty="0"/>
              <a:t>Long, </a:t>
            </a:r>
            <a:r>
              <a:rPr lang="en-ID" b="1" dirty="0" err="1"/>
              <a:t>Gaus</a:t>
            </a:r>
            <a:r>
              <a:rPr lang="en-ID" b="1" dirty="0"/>
              <a:t>, dan Waldo</a:t>
            </a:r>
          </a:p>
          <a:p>
            <a:pPr marL="0" indent="447675">
              <a:spcBef>
                <a:spcPts val="0"/>
              </a:spcBef>
              <a:buNone/>
            </a:pPr>
            <a:r>
              <a:rPr lang="en-ID" dirty="0" err="1"/>
              <a:t>Suka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suka</a:t>
            </a:r>
            <a:r>
              <a:rPr lang="en-ID" dirty="0"/>
              <a:t>, </a:t>
            </a:r>
            <a:r>
              <a:rPr lang="en-ID" dirty="0" err="1"/>
              <a:t>birokrasi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institusi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dan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teoretis</a:t>
            </a:r>
            <a:r>
              <a:rPr lang="en-ID" dirty="0"/>
              <a:t> yang </a:t>
            </a:r>
            <a:r>
              <a:rPr lang="en-ID" dirty="0" err="1"/>
              <a:t>berguna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mengakui</a:t>
            </a:r>
            <a:r>
              <a:rPr lang="en-ID" dirty="0"/>
              <a:t> dan </a:t>
            </a:r>
            <a:r>
              <a:rPr lang="en-ID" dirty="0" err="1"/>
              <a:t>menjelaskan</a:t>
            </a:r>
            <a:r>
              <a:rPr lang="en-ID" dirty="0"/>
              <a:t> </a:t>
            </a:r>
            <a:r>
              <a:rPr lang="en-ID" dirty="0" err="1"/>
              <a:t>fakta</a:t>
            </a:r>
            <a:r>
              <a:rPr lang="en-ID" dirty="0"/>
              <a:t> </a:t>
            </a:r>
            <a:r>
              <a:rPr lang="en-ID" dirty="0" err="1"/>
              <a:t>sederhana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  <a:r>
              <a:rPr lang="sv-SE" dirty="0"/>
              <a:t>Teori administrasi publik, dalamkata lain, harus juga teori politik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9003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742</TotalTime>
  <Words>555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Garamond</vt:lpstr>
      <vt:lpstr>Savon</vt:lpstr>
      <vt:lpstr>Teori politik birokrasi</vt:lpstr>
      <vt:lpstr>Politik Birokrasi?</vt:lpstr>
      <vt:lpstr>Teori Administrasi sebagai Teori Politik</vt:lpstr>
      <vt:lpstr>Paradigma Allison terhadap Politik Birokrasi</vt:lpstr>
      <vt:lpstr>Politik, Kekuasaan, dan Organisasi</vt:lpstr>
      <vt:lpstr>Jaringan dan Politik Birokrasi</vt:lpstr>
      <vt:lpstr>Birokrasi Representativ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politik birokrasi</dc:title>
  <dc:creator>Ana Kumalasary</dc:creator>
  <cp:lastModifiedBy>Ana Kumalasary</cp:lastModifiedBy>
  <cp:revision>3</cp:revision>
  <dcterms:created xsi:type="dcterms:W3CDTF">2021-10-02T15:56:46Z</dcterms:created>
  <dcterms:modified xsi:type="dcterms:W3CDTF">2021-10-06T17:05:12Z</dcterms:modified>
</cp:coreProperties>
</file>