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86" r:id="rId9"/>
    <p:sldId id="287" r:id="rId10"/>
    <p:sldId id="264" r:id="rId11"/>
    <p:sldId id="265" r:id="rId12"/>
    <p:sldId id="283" r:id="rId13"/>
    <p:sldId id="266" r:id="rId14"/>
    <p:sldId id="273" r:id="rId15"/>
    <p:sldId id="274" r:id="rId16"/>
    <p:sldId id="275" r:id="rId17"/>
    <p:sldId id="288" r:id="rId18"/>
    <p:sldId id="267" r:id="rId19"/>
    <p:sldId id="280" r:id="rId20"/>
    <p:sldId id="279" r:id="rId21"/>
    <p:sldId id="278" r:id="rId22"/>
    <p:sldId id="276" r:id="rId23"/>
    <p:sldId id="282" r:id="rId24"/>
    <p:sldId id="269" r:id="rId25"/>
    <p:sldId id="270" r:id="rId26"/>
    <p:sldId id="285" r:id="rId27"/>
    <p:sldId id="284" r:id="rId28"/>
    <p:sldId id="268" r:id="rId29"/>
  </p:sldIdLst>
  <p:sldSz cx="12192000" cy="6858000"/>
  <p:notesSz cx="6858000" cy="9144000"/>
  <p:embeddedFontLst>
    <p:embeddedFont>
      <p:font typeface="Arimo Bold" panose="020B0604020202020204" charset="0"/>
      <p:regular r:id="rId30"/>
    </p:embeddedFont>
    <p:embeddedFont>
      <p:font typeface="Arimo Bold Italics" panose="020B0604020202020204" charset="0"/>
      <p:regular r:id="rId31"/>
    </p:embeddedFont>
    <p:embeddedFont>
      <p:font typeface="Calibri" panose="020F0502020204030204" pitchFamily="34" charset="0"/>
      <p:regular r:id="rId32"/>
      <p:bold r:id="rId33"/>
      <p:italic r:id="rId34"/>
      <p:boldItalic r:id="rId35"/>
    </p:embeddedFont>
    <p:embeddedFont>
      <p:font typeface="Open Sans 1" panose="020B0604020202020204" charset="0"/>
      <p:regular r:id="rId36"/>
    </p:embeddedFont>
    <p:embeddedFont>
      <p:font typeface="Open Sans 1 Bold" panose="020B0604020202020204" charset="0"/>
      <p:regular r:id="rId37"/>
    </p:embeddedFont>
    <p:embeddedFont>
      <p:font typeface="Open Sans 1 Italics" panose="020B0604020202020204" charset="0"/>
      <p:regular r:id="rId38"/>
    </p:embeddedFont>
    <p:embeddedFont>
      <p:font typeface="Open Sans 2" panose="020B0604020202020204" charset="0"/>
      <p:regular r:id="rId39"/>
    </p:embeddedFont>
    <p:embeddedFont>
      <p:font typeface="Open Sans 2 Bold" panose="020B0604020202020204" charset="0"/>
      <p:regular r:id="rId40"/>
    </p:embeddedFont>
    <p:embeddedFont>
      <p:font typeface="Open Sans 2 Bold Italics" panose="020B0604020202020204" charset="0"/>
      <p:regular r:id="rId4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545"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inimized">
    <p:restoredLeft sz="0" autoAdjust="0"/>
    <p:restoredTop sz="94291" autoAdjust="0"/>
  </p:normalViewPr>
  <p:slideViewPr>
    <p:cSldViewPr>
      <p:cViewPr varScale="1">
        <p:scale>
          <a:sx n="68" d="100"/>
          <a:sy n="68" d="100"/>
        </p:scale>
        <p:origin x="1164" y="72"/>
      </p:cViewPr>
      <p:guideLst>
        <p:guide orient="horz" pos="2160"/>
        <p:guide pos="3545"/>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0.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5.fntdata"/><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4.fntdata"/><Relationship Id="rId38" Type="http://schemas.openxmlformats.org/officeDocument/2006/relationships/font" Target="fonts/font9.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2.fntdata"/><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44061" y="2130426"/>
            <a:ext cx="9566031" cy="1470025"/>
          </a:xfrm>
        </p:spPr>
        <p:txBody>
          <a:bodyPr/>
          <a:lstStyle/>
          <a:p>
            <a:r>
              <a:rPr lang="en-US"/>
              <a:t>Click to edit Master title style</a:t>
            </a:r>
          </a:p>
        </p:txBody>
      </p:sp>
      <p:sp>
        <p:nvSpPr>
          <p:cNvPr id="3" name="Subtitle 2"/>
          <p:cNvSpPr>
            <a:spLocks noGrp="1"/>
          </p:cNvSpPr>
          <p:nvPr>
            <p:ph type="subTitle" idx="1"/>
          </p:nvPr>
        </p:nvSpPr>
        <p:spPr>
          <a:xfrm>
            <a:off x="1688123" y="3886200"/>
            <a:ext cx="7877908"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159261" y="274639"/>
            <a:ext cx="2532185"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62708" y="274639"/>
            <a:ext cx="7408985"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89001" y="4406901"/>
            <a:ext cx="9566031"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889001" y="2906713"/>
            <a:ext cx="9566031"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62708" y="1600201"/>
            <a:ext cx="497058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720861" y="1600201"/>
            <a:ext cx="497058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62708" y="1535113"/>
            <a:ext cx="4972539"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62708" y="2174875"/>
            <a:ext cx="4972539"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716955" y="1535113"/>
            <a:ext cx="497449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716955" y="2174875"/>
            <a:ext cx="497449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62708" y="273050"/>
            <a:ext cx="3702539"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400061" y="273051"/>
            <a:ext cx="629138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62708" y="1435101"/>
            <a:ext cx="370253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05893" y="4800600"/>
            <a:ext cx="6752492"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205893" y="612775"/>
            <a:ext cx="6752492"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205893" y="5367338"/>
            <a:ext cx="6752492"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62708" y="274638"/>
            <a:ext cx="10128738"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562708" y="1600201"/>
            <a:ext cx="10128738"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562708" y="6356351"/>
            <a:ext cx="2625969"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1/19/2025</a:t>
            </a:fld>
            <a:endParaRPr lang="en-US"/>
          </a:p>
        </p:txBody>
      </p:sp>
      <p:sp>
        <p:nvSpPr>
          <p:cNvPr id="5" name="Footer Placeholder 4"/>
          <p:cNvSpPr>
            <a:spLocks noGrp="1"/>
          </p:cNvSpPr>
          <p:nvPr>
            <p:ph type="ftr" sz="quarter" idx="3"/>
          </p:nvPr>
        </p:nvSpPr>
        <p:spPr>
          <a:xfrm>
            <a:off x="3845169" y="6356351"/>
            <a:ext cx="356381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065477" y="6356351"/>
            <a:ext cx="2625969"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50.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svg"/><Relationship Id="rId4" Type="http://schemas.openxmlformats.org/officeDocument/2006/relationships/image" Target="../media/image47.png"/></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51.jpeg"/></Relationships>
</file>

<file path=ppt/slides/_rels/slide13.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image" Target="../media/image2.jpeg"/><Relationship Id="rId7" Type="http://schemas.openxmlformats.org/officeDocument/2006/relationships/image" Target="../media/image55.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58.png"/><Relationship Id="rId4" Type="http://schemas.openxmlformats.org/officeDocument/2006/relationships/image" Target="../media/image57.jpg"/></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1.jpg"/><Relationship Id="rId5" Type="http://schemas.openxmlformats.org/officeDocument/2006/relationships/image" Target="../media/image60.jpg"/><Relationship Id="rId4" Type="http://schemas.openxmlformats.org/officeDocument/2006/relationships/image" Target="../media/image59.jpg"/></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63.png"/><Relationship Id="rId4" Type="http://schemas.openxmlformats.org/officeDocument/2006/relationships/image" Target="../media/image62.png"/></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64.jpg"/></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65.png"/></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67.jpeg"/><Relationship Id="rId4" Type="http://schemas.openxmlformats.org/officeDocument/2006/relationships/image" Target="../media/image66.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68.jpeg"/></Relationships>
</file>

<file path=ppt/slides/_rels/slide21.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72.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22.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57.jpg"/><Relationship Id="rId3" Type="http://schemas.openxmlformats.org/officeDocument/2006/relationships/image" Target="../media/image2.jpeg"/><Relationship Id="rId7" Type="http://schemas.openxmlformats.org/officeDocument/2006/relationships/image" Target="../media/image74.png"/><Relationship Id="rId12" Type="http://schemas.openxmlformats.org/officeDocument/2006/relationships/image" Target="../media/image78.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6.png"/><Relationship Id="rId11" Type="http://schemas.openxmlformats.org/officeDocument/2006/relationships/image" Target="../media/image77.png"/><Relationship Id="rId5" Type="http://schemas.microsoft.com/office/2007/relationships/hdphoto" Target="../media/hdphoto2.wdp"/><Relationship Id="rId15" Type="http://schemas.openxmlformats.org/officeDocument/2006/relationships/image" Target="../media/image80.png"/><Relationship Id="rId10" Type="http://schemas.openxmlformats.org/officeDocument/2006/relationships/image" Target="../media/image76.png"/><Relationship Id="rId4" Type="http://schemas.openxmlformats.org/officeDocument/2006/relationships/image" Target="../media/image73.png"/><Relationship Id="rId9" Type="http://schemas.openxmlformats.org/officeDocument/2006/relationships/image" Target="../media/image75.png"/><Relationship Id="rId14" Type="http://schemas.openxmlformats.org/officeDocument/2006/relationships/image" Target="../media/image79.png"/></Relationships>
</file>

<file path=ppt/slides/_rels/slide23.xml.rels><?xml version="1.0" encoding="UTF-8" standalone="yes"?>
<Relationships xmlns="http://schemas.openxmlformats.org/package/2006/relationships"><Relationship Id="rId8" Type="http://schemas.openxmlformats.org/officeDocument/2006/relationships/image" Target="../media/image85.jpeg"/><Relationship Id="rId3" Type="http://schemas.openxmlformats.org/officeDocument/2006/relationships/image" Target="../media/image2.jpeg"/><Relationship Id="rId7" Type="http://schemas.openxmlformats.org/officeDocument/2006/relationships/image" Target="../media/image84.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83.jpg"/><Relationship Id="rId5" Type="http://schemas.openxmlformats.org/officeDocument/2006/relationships/image" Target="../media/image82.jpeg"/><Relationship Id="rId4" Type="http://schemas.openxmlformats.org/officeDocument/2006/relationships/image" Target="../media/image81.jpeg"/></Relationships>
</file>

<file path=ppt/slides/_rels/slide2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86.jpeg"/></Relationships>
</file>

<file path=ppt/slides/_rels/slide25.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2.jpeg"/><Relationship Id="rId7" Type="http://schemas.openxmlformats.org/officeDocument/2006/relationships/image" Target="../media/image89.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88.png"/><Relationship Id="rId5" Type="http://schemas.microsoft.com/office/2007/relationships/hdphoto" Target="../media/hdphoto4.wdp"/><Relationship Id="rId10" Type="http://schemas.openxmlformats.org/officeDocument/2006/relationships/image" Target="../media/image77.png"/><Relationship Id="rId4" Type="http://schemas.openxmlformats.org/officeDocument/2006/relationships/image" Target="../media/image87.png"/><Relationship Id="rId9" Type="http://schemas.openxmlformats.org/officeDocument/2006/relationships/image" Target="../media/image71.png"/></Relationships>
</file>

<file path=ppt/slides/_rels/slide26.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94.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93.jpeg"/><Relationship Id="rId5" Type="http://schemas.openxmlformats.org/officeDocument/2006/relationships/image" Target="../media/image92.jpeg"/><Relationship Id="rId4" Type="http://schemas.openxmlformats.org/officeDocument/2006/relationships/image" Target="../media/image91.jpeg"/></Relationships>
</file>

<file path=ppt/slides/_rels/slide2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95.jpe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2.jpeg"/><Relationship Id="rId7"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0.sv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svg"/><Relationship Id="rId4" Type="http://schemas.openxmlformats.org/officeDocument/2006/relationships/image" Target="../media/image3.png"/><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8" Type="http://schemas.openxmlformats.org/officeDocument/2006/relationships/image" Target="../media/image20.svg"/><Relationship Id="rId13" Type="http://schemas.openxmlformats.org/officeDocument/2006/relationships/image" Target="../media/image25.svg"/><Relationship Id="rId3" Type="http://schemas.openxmlformats.org/officeDocument/2006/relationships/image" Target="../media/image2.jpeg"/><Relationship Id="rId7" Type="http://schemas.openxmlformats.org/officeDocument/2006/relationships/image" Target="../media/image19.png"/><Relationship Id="rId12" Type="http://schemas.openxmlformats.org/officeDocument/2006/relationships/image" Target="../media/image24.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8.sv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svg"/><Relationship Id="rId4" Type="http://schemas.openxmlformats.org/officeDocument/2006/relationships/image" Target="../media/image16.png"/><Relationship Id="rId9" Type="http://schemas.openxmlformats.org/officeDocument/2006/relationships/image" Target="../media/image21.png"/></Relationships>
</file>

<file path=ppt/slides/_rels/slide5.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jpeg"/><Relationship Id="rId7" Type="http://schemas.openxmlformats.org/officeDocument/2006/relationships/image" Target="../media/image29.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7.xml.rels><?xml version="1.0" encoding="UTF-8" standalone="yes"?>
<Relationships xmlns="http://schemas.openxmlformats.org/package/2006/relationships"><Relationship Id="rId8" Type="http://schemas.openxmlformats.org/officeDocument/2006/relationships/image" Target="../media/image36.svg"/><Relationship Id="rId13" Type="http://schemas.openxmlformats.org/officeDocument/2006/relationships/image" Target="../media/image41.png"/><Relationship Id="rId3" Type="http://schemas.openxmlformats.org/officeDocument/2006/relationships/image" Target="../media/image2.jpeg"/><Relationship Id="rId7" Type="http://schemas.openxmlformats.org/officeDocument/2006/relationships/image" Target="../media/image35.png"/><Relationship Id="rId12" Type="http://schemas.openxmlformats.org/officeDocument/2006/relationships/image" Target="../media/image40.svg"/><Relationship Id="rId2" Type="http://schemas.openxmlformats.org/officeDocument/2006/relationships/image" Target="../media/image1.jpeg"/><Relationship Id="rId16" Type="http://schemas.openxmlformats.org/officeDocument/2006/relationships/image" Target="../media/image44.svg"/><Relationship Id="rId1" Type="http://schemas.openxmlformats.org/officeDocument/2006/relationships/slideLayout" Target="../slideLayouts/slideLayout7.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png"/><Relationship Id="rId15" Type="http://schemas.openxmlformats.org/officeDocument/2006/relationships/image" Target="../media/image43.png"/><Relationship Id="rId10" Type="http://schemas.openxmlformats.org/officeDocument/2006/relationships/image" Target="../media/image38.svg"/><Relationship Id="rId4" Type="http://schemas.openxmlformats.org/officeDocument/2006/relationships/image" Target="../media/image32.png"/><Relationship Id="rId9" Type="http://schemas.openxmlformats.org/officeDocument/2006/relationships/image" Target="../media/image37.png"/><Relationship Id="rId14" Type="http://schemas.openxmlformats.org/officeDocument/2006/relationships/image" Target="../media/image42.svg"/></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4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9906000" h="6858000">
                <a:moveTo>
                  <a:pt x="0" y="0"/>
                </a:moveTo>
                <a:lnTo>
                  <a:pt x="9906000" y="0"/>
                </a:lnTo>
                <a:lnTo>
                  <a:pt x="9906000" y="6858000"/>
                </a:lnTo>
                <a:lnTo>
                  <a:pt x="0" y="6858000"/>
                </a:lnTo>
                <a:lnTo>
                  <a:pt x="0" y="0"/>
                </a:lnTo>
                <a:close/>
              </a:path>
            </a:pathLst>
          </a:custGeom>
          <a:blipFill>
            <a:blip r:embed="rId2"/>
            <a:stretch>
              <a:fillRect/>
            </a:stretch>
          </a:blipFill>
        </p:spPr>
      </p:sp>
      <p:sp>
        <p:nvSpPr>
          <p:cNvPr id="8" name="Freeform 8" descr="Logo  Description automatically generated"/>
          <p:cNvSpPr/>
          <p:nvPr/>
        </p:nvSpPr>
        <p:spPr>
          <a:xfrm>
            <a:off x="9423372" y="118743"/>
            <a:ext cx="330228" cy="330228"/>
          </a:xfrm>
          <a:custGeom>
            <a:avLst/>
            <a:gdLst/>
            <a:ahLst/>
            <a:cxnLst/>
            <a:rect l="l" t="t" r="r" b="b"/>
            <a:pathLst>
              <a:path w="330228" h="330228">
                <a:moveTo>
                  <a:pt x="0" y="0"/>
                </a:moveTo>
                <a:lnTo>
                  <a:pt x="330228" y="0"/>
                </a:lnTo>
                <a:lnTo>
                  <a:pt x="330228" y="330228"/>
                </a:lnTo>
                <a:lnTo>
                  <a:pt x="0" y="330228"/>
                </a:lnTo>
                <a:lnTo>
                  <a:pt x="0" y="0"/>
                </a:lnTo>
                <a:close/>
              </a:path>
            </a:pathLst>
          </a:custGeom>
          <a:blipFill>
            <a:blip r:embed="rId3"/>
            <a:stretch>
              <a:fillRect/>
            </a:stretch>
          </a:blipFill>
        </p:spPr>
      </p:sp>
      <p:grpSp>
        <p:nvGrpSpPr>
          <p:cNvPr id="10" name="Group 10"/>
          <p:cNvGrpSpPr/>
          <p:nvPr/>
        </p:nvGrpSpPr>
        <p:grpSpPr>
          <a:xfrm>
            <a:off x="609600" y="292747"/>
            <a:ext cx="845443" cy="845443"/>
            <a:chOff x="0" y="0"/>
            <a:chExt cx="1127257" cy="1127257"/>
          </a:xfrm>
        </p:grpSpPr>
        <p:sp>
          <p:nvSpPr>
            <p:cNvPr id="11" name="Freeform 11"/>
            <p:cNvSpPr/>
            <p:nvPr/>
          </p:nvSpPr>
          <p:spPr>
            <a:xfrm>
              <a:off x="0" y="0"/>
              <a:ext cx="1127252" cy="1127252"/>
            </a:xfrm>
            <a:custGeom>
              <a:avLst/>
              <a:gdLst/>
              <a:ahLst/>
              <a:cxnLst/>
              <a:rect l="l" t="t" r="r" b="b"/>
              <a:pathLst>
                <a:path w="1127252" h="1127252">
                  <a:moveTo>
                    <a:pt x="0" y="0"/>
                  </a:moveTo>
                  <a:lnTo>
                    <a:pt x="1127252" y="0"/>
                  </a:lnTo>
                  <a:lnTo>
                    <a:pt x="1127252" y="1127252"/>
                  </a:lnTo>
                  <a:lnTo>
                    <a:pt x="0" y="1127252"/>
                  </a:lnTo>
                  <a:lnTo>
                    <a:pt x="0" y="0"/>
                  </a:lnTo>
                  <a:close/>
                </a:path>
              </a:pathLst>
            </a:custGeom>
            <a:blipFill>
              <a:blip r:embed="rId4"/>
              <a:stretch>
                <a:fillRect/>
              </a:stretch>
            </a:blipFill>
          </p:spPr>
        </p:sp>
      </p:grpSp>
      <p:sp>
        <p:nvSpPr>
          <p:cNvPr id="12" name="TextBox 12"/>
          <p:cNvSpPr txBox="1"/>
          <p:nvPr/>
        </p:nvSpPr>
        <p:spPr>
          <a:xfrm>
            <a:off x="2390214" y="1882683"/>
            <a:ext cx="7411572" cy="500265"/>
          </a:xfrm>
          <a:prstGeom prst="rect">
            <a:avLst/>
          </a:prstGeom>
        </p:spPr>
        <p:txBody>
          <a:bodyPr wrap="square" lIns="0" tIns="0" rIns="0" bIns="0" rtlCol="0" anchor="t">
            <a:spAutoFit/>
          </a:bodyPr>
          <a:lstStyle/>
          <a:p>
            <a:pPr algn="ctr">
              <a:lnSpc>
                <a:spcPts val="4123"/>
              </a:lnSpc>
            </a:pPr>
            <a:r>
              <a:rPr lang="en-US" sz="3200" b="1" dirty="0">
                <a:solidFill>
                  <a:srgbClr val="000000"/>
                </a:solidFill>
                <a:latin typeface="Open Sans 1 Bold"/>
                <a:ea typeface="Open Sans 1 Bold"/>
                <a:cs typeface="Open Sans 1 Bold"/>
                <a:sym typeface="Open Sans 1 Bold"/>
              </a:rPr>
              <a:t>PIDATO PENGUKUHAN GURU BESAR</a:t>
            </a:r>
          </a:p>
        </p:txBody>
      </p:sp>
      <p:grpSp>
        <p:nvGrpSpPr>
          <p:cNvPr id="13" name="Group 13"/>
          <p:cNvGrpSpPr/>
          <p:nvPr/>
        </p:nvGrpSpPr>
        <p:grpSpPr>
          <a:xfrm>
            <a:off x="-336345" y="3758178"/>
            <a:ext cx="3176000" cy="3090230"/>
            <a:chOff x="0" y="0"/>
            <a:chExt cx="4100904" cy="3990157"/>
          </a:xfrm>
        </p:grpSpPr>
        <p:sp>
          <p:nvSpPr>
            <p:cNvPr id="14" name="Freeform 14"/>
            <p:cNvSpPr/>
            <p:nvPr/>
          </p:nvSpPr>
          <p:spPr>
            <a:xfrm>
              <a:off x="0" y="0"/>
              <a:ext cx="4100957" cy="3990213"/>
            </a:xfrm>
            <a:custGeom>
              <a:avLst/>
              <a:gdLst/>
              <a:ahLst/>
              <a:cxnLst/>
              <a:rect l="l" t="t" r="r" b="b"/>
              <a:pathLst>
                <a:path w="4100957" h="3990213">
                  <a:moveTo>
                    <a:pt x="0" y="0"/>
                  </a:moveTo>
                  <a:lnTo>
                    <a:pt x="4100957" y="0"/>
                  </a:lnTo>
                  <a:lnTo>
                    <a:pt x="4100957" y="3990213"/>
                  </a:lnTo>
                  <a:lnTo>
                    <a:pt x="0" y="3990213"/>
                  </a:lnTo>
                  <a:lnTo>
                    <a:pt x="0" y="0"/>
                  </a:lnTo>
                  <a:close/>
                </a:path>
              </a:pathLst>
            </a:custGeom>
            <a:blipFill>
              <a:blip r:embed="rId5"/>
              <a:stretch>
                <a:fillRect t="-630" r="1" b="-629"/>
              </a:stretch>
            </a:blipFill>
          </p:spPr>
        </p:sp>
      </p:grpSp>
      <p:grpSp>
        <p:nvGrpSpPr>
          <p:cNvPr id="15" name="Group 15"/>
          <p:cNvGrpSpPr/>
          <p:nvPr/>
        </p:nvGrpSpPr>
        <p:grpSpPr>
          <a:xfrm>
            <a:off x="10518502" y="5377721"/>
            <a:ext cx="1749698" cy="1237912"/>
            <a:chOff x="0" y="0"/>
            <a:chExt cx="1973673" cy="1396375"/>
          </a:xfrm>
        </p:grpSpPr>
        <p:sp>
          <p:nvSpPr>
            <p:cNvPr id="16" name="Freeform 16"/>
            <p:cNvSpPr/>
            <p:nvPr/>
          </p:nvSpPr>
          <p:spPr>
            <a:xfrm>
              <a:off x="0" y="0"/>
              <a:ext cx="1973707" cy="1396365"/>
            </a:xfrm>
            <a:custGeom>
              <a:avLst/>
              <a:gdLst/>
              <a:ahLst/>
              <a:cxnLst/>
              <a:rect l="l" t="t" r="r" b="b"/>
              <a:pathLst>
                <a:path w="1973707" h="1396365">
                  <a:moveTo>
                    <a:pt x="0" y="0"/>
                  </a:moveTo>
                  <a:lnTo>
                    <a:pt x="1973707" y="0"/>
                  </a:lnTo>
                  <a:lnTo>
                    <a:pt x="1973707" y="1396365"/>
                  </a:lnTo>
                  <a:lnTo>
                    <a:pt x="0" y="1396365"/>
                  </a:lnTo>
                  <a:lnTo>
                    <a:pt x="0" y="0"/>
                  </a:lnTo>
                  <a:close/>
                </a:path>
              </a:pathLst>
            </a:custGeom>
            <a:blipFill>
              <a:blip r:embed="rId6"/>
              <a:stretch>
                <a:fillRect l="-1" t="-60" b="-61"/>
              </a:stretch>
            </a:blipFill>
          </p:spPr>
        </p:sp>
      </p:grpSp>
      <p:grpSp>
        <p:nvGrpSpPr>
          <p:cNvPr id="17" name="Group 17"/>
          <p:cNvGrpSpPr/>
          <p:nvPr/>
        </p:nvGrpSpPr>
        <p:grpSpPr>
          <a:xfrm>
            <a:off x="10940345" y="5203867"/>
            <a:ext cx="1480255" cy="1047281"/>
            <a:chOff x="0" y="0"/>
            <a:chExt cx="1973673" cy="1396375"/>
          </a:xfrm>
        </p:grpSpPr>
        <p:sp>
          <p:nvSpPr>
            <p:cNvPr id="18" name="Freeform 18"/>
            <p:cNvSpPr/>
            <p:nvPr/>
          </p:nvSpPr>
          <p:spPr>
            <a:xfrm>
              <a:off x="0" y="0"/>
              <a:ext cx="1973707" cy="1396365"/>
            </a:xfrm>
            <a:custGeom>
              <a:avLst/>
              <a:gdLst/>
              <a:ahLst/>
              <a:cxnLst/>
              <a:rect l="l" t="t" r="r" b="b"/>
              <a:pathLst>
                <a:path w="1973707" h="1396365">
                  <a:moveTo>
                    <a:pt x="0" y="0"/>
                  </a:moveTo>
                  <a:lnTo>
                    <a:pt x="1973707" y="0"/>
                  </a:lnTo>
                  <a:lnTo>
                    <a:pt x="1973707" y="1396365"/>
                  </a:lnTo>
                  <a:lnTo>
                    <a:pt x="0" y="1396365"/>
                  </a:lnTo>
                  <a:lnTo>
                    <a:pt x="0" y="0"/>
                  </a:lnTo>
                  <a:close/>
                </a:path>
              </a:pathLst>
            </a:custGeom>
            <a:blipFill>
              <a:blip r:embed="rId6"/>
              <a:stretch>
                <a:fillRect t="-58" r="1" b="-59"/>
              </a:stretch>
            </a:blipFill>
          </p:spPr>
        </p:sp>
      </p:grpSp>
      <p:grpSp>
        <p:nvGrpSpPr>
          <p:cNvPr id="19" name="Group 19"/>
          <p:cNvGrpSpPr/>
          <p:nvPr/>
        </p:nvGrpSpPr>
        <p:grpSpPr>
          <a:xfrm>
            <a:off x="11042689" y="5488552"/>
            <a:ext cx="1606511" cy="1136606"/>
            <a:chOff x="0" y="0"/>
            <a:chExt cx="2142015" cy="1515475"/>
          </a:xfrm>
        </p:grpSpPr>
        <p:sp>
          <p:nvSpPr>
            <p:cNvPr id="20" name="Freeform 20"/>
            <p:cNvSpPr/>
            <p:nvPr/>
          </p:nvSpPr>
          <p:spPr>
            <a:xfrm>
              <a:off x="0" y="0"/>
              <a:ext cx="2141982" cy="1515491"/>
            </a:xfrm>
            <a:custGeom>
              <a:avLst/>
              <a:gdLst/>
              <a:ahLst/>
              <a:cxnLst/>
              <a:rect l="l" t="t" r="r" b="b"/>
              <a:pathLst>
                <a:path w="2141982" h="1515491">
                  <a:moveTo>
                    <a:pt x="0" y="0"/>
                  </a:moveTo>
                  <a:lnTo>
                    <a:pt x="2141982" y="0"/>
                  </a:lnTo>
                  <a:lnTo>
                    <a:pt x="2141982" y="1515491"/>
                  </a:lnTo>
                  <a:lnTo>
                    <a:pt x="0" y="1515491"/>
                  </a:lnTo>
                  <a:lnTo>
                    <a:pt x="0" y="0"/>
                  </a:lnTo>
                  <a:close/>
                </a:path>
              </a:pathLst>
            </a:custGeom>
            <a:blipFill>
              <a:blip r:embed="rId6"/>
              <a:stretch>
                <a:fillRect t="-58" r="-1" b="-57"/>
              </a:stretch>
            </a:blipFill>
          </p:spPr>
        </p:sp>
      </p:grpSp>
      <p:grpSp>
        <p:nvGrpSpPr>
          <p:cNvPr id="21" name="Group 21"/>
          <p:cNvGrpSpPr/>
          <p:nvPr/>
        </p:nvGrpSpPr>
        <p:grpSpPr>
          <a:xfrm>
            <a:off x="10823207" y="5485511"/>
            <a:ext cx="1444993" cy="1022332"/>
            <a:chOff x="0" y="0"/>
            <a:chExt cx="1842401" cy="1303499"/>
          </a:xfrm>
        </p:grpSpPr>
        <p:sp>
          <p:nvSpPr>
            <p:cNvPr id="22" name="Freeform 22"/>
            <p:cNvSpPr/>
            <p:nvPr/>
          </p:nvSpPr>
          <p:spPr>
            <a:xfrm>
              <a:off x="0" y="0"/>
              <a:ext cx="1842389" cy="1303528"/>
            </a:xfrm>
            <a:custGeom>
              <a:avLst/>
              <a:gdLst/>
              <a:ahLst/>
              <a:cxnLst/>
              <a:rect l="l" t="t" r="r" b="b"/>
              <a:pathLst>
                <a:path w="1842389" h="1303528">
                  <a:moveTo>
                    <a:pt x="0" y="0"/>
                  </a:moveTo>
                  <a:lnTo>
                    <a:pt x="1842389" y="0"/>
                  </a:lnTo>
                  <a:lnTo>
                    <a:pt x="1842389" y="1303528"/>
                  </a:lnTo>
                  <a:lnTo>
                    <a:pt x="0" y="1303528"/>
                  </a:lnTo>
                  <a:lnTo>
                    <a:pt x="0" y="0"/>
                  </a:lnTo>
                  <a:close/>
                </a:path>
              </a:pathLst>
            </a:custGeom>
            <a:blipFill>
              <a:blip r:embed="rId6"/>
              <a:stretch>
                <a:fillRect t="-58" b="-56"/>
              </a:stretch>
            </a:blipFill>
          </p:spPr>
        </p:sp>
      </p:grpSp>
      <p:sp>
        <p:nvSpPr>
          <p:cNvPr id="23" name="TextBox 23"/>
          <p:cNvSpPr txBox="1"/>
          <p:nvPr/>
        </p:nvSpPr>
        <p:spPr>
          <a:xfrm>
            <a:off x="1419870" y="530030"/>
            <a:ext cx="3550345" cy="370871"/>
          </a:xfrm>
          <a:prstGeom prst="rect">
            <a:avLst/>
          </a:prstGeom>
        </p:spPr>
        <p:txBody>
          <a:bodyPr lIns="0" tIns="0" rIns="0" bIns="0" rtlCol="0" anchor="t">
            <a:spAutoFit/>
          </a:bodyPr>
          <a:lstStyle/>
          <a:p>
            <a:pPr algn="ctr">
              <a:lnSpc>
                <a:spcPts val="3074"/>
              </a:lnSpc>
            </a:pPr>
            <a:r>
              <a:rPr lang="en-US" sz="2196" b="1" dirty="0" err="1">
                <a:solidFill>
                  <a:srgbClr val="000000"/>
                </a:solidFill>
                <a:latin typeface="Open Sans 2 Bold"/>
                <a:ea typeface="Open Sans 2 Bold"/>
                <a:cs typeface="Open Sans 2 Bold"/>
                <a:sym typeface="Open Sans 2 Bold"/>
              </a:rPr>
              <a:t>Universitas</a:t>
            </a:r>
            <a:r>
              <a:rPr lang="en-US" sz="2196" b="1" dirty="0">
                <a:solidFill>
                  <a:srgbClr val="000000"/>
                </a:solidFill>
                <a:latin typeface="Open Sans 2 Bold"/>
                <a:ea typeface="Open Sans 2 Bold"/>
                <a:cs typeface="Open Sans 2 Bold"/>
                <a:sym typeface="Open Sans 2 Bold"/>
              </a:rPr>
              <a:t> </a:t>
            </a:r>
            <a:r>
              <a:rPr lang="en-US" sz="2196" b="1" dirty="0" err="1">
                <a:solidFill>
                  <a:srgbClr val="000000"/>
                </a:solidFill>
                <a:latin typeface="Open Sans 2 Bold"/>
                <a:ea typeface="Open Sans 2 Bold"/>
                <a:cs typeface="Open Sans 2 Bold"/>
                <a:sym typeface="Open Sans 2 Bold"/>
              </a:rPr>
              <a:t>Diponegoro</a:t>
            </a:r>
            <a:endParaRPr lang="en-US" sz="2196" b="1" dirty="0">
              <a:solidFill>
                <a:srgbClr val="000000"/>
              </a:solidFill>
              <a:latin typeface="Open Sans 2 Bold"/>
              <a:ea typeface="Open Sans 2 Bold"/>
              <a:cs typeface="Open Sans 2 Bold"/>
              <a:sym typeface="Open Sans 2 Bold"/>
            </a:endParaRPr>
          </a:p>
        </p:txBody>
      </p:sp>
      <p:sp>
        <p:nvSpPr>
          <p:cNvPr id="24" name="TextBox 24"/>
          <p:cNvSpPr txBox="1"/>
          <p:nvPr/>
        </p:nvSpPr>
        <p:spPr>
          <a:xfrm>
            <a:off x="3680929" y="3048016"/>
            <a:ext cx="4830142" cy="2539991"/>
          </a:xfrm>
          <a:prstGeom prst="rect">
            <a:avLst/>
          </a:prstGeom>
        </p:spPr>
        <p:txBody>
          <a:bodyPr lIns="0" tIns="0" rIns="0" bIns="0" rtlCol="0" anchor="t">
            <a:spAutoFit/>
          </a:bodyPr>
          <a:lstStyle/>
          <a:p>
            <a:pPr algn="ctr">
              <a:lnSpc>
                <a:spcPts val="3529"/>
              </a:lnSpc>
            </a:pPr>
            <a:r>
              <a:rPr lang="en-US" sz="2519" b="1" dirty="0">
                <a:solidFill>
                  <a:srgbClr val="000000"/>
                </a:solidFill>
                <a:latin typeface="Open Sans 1 Bold"/>
                <a:ea typeface="Open Sans 1 Bold"/>
                <a:cs typeface="Open Sans 1 Bold"/>
                <a:sym typeface="Open Sans 1 Bold"/>
              </a:rPr>
              <a:t>Prof. Dr. Dra. </a:t>
            </a:r>
            <a:r>
              <a:rPr lang="en-US" sz="2519" b="1" dirty="0" err="1">
                <a:solidFill>
                  <a:srgbClr val="000000"/>
                </a:solidFill>
                <a:latin typeface="Open Sans 1 Bold"/>
                <a:ea typeface="Open Sans 1 Bold"/>
                <a:cs typeface="Open Sans 1 Bold"/>
                <a:sym typeface="Open Sans 1 Bold"/>
              </a:rPr>
              <a:t>Kismartini</a:t>
            </a:r>
            <a:r>
              <a:rPr lang="en-US" sz="2519" b="1" dirty="0">
                <a:solidFill>
                  <a:srgbClr val="000000"/>
                </a:solidFill>
                <a:latin typeface="Open Sans 1 Bold"/>
                <a:ea typeface="Open Sans 1 Bold"/>
                <a:cs typeface="Open Sans 1 Bold"/>
                <a:sym typeface="Open Sans 1 Bold"/>
              </a:rPr>
              <a:t>, </a:t>
            </a:r>
            <a:r>
              <a:rPr lang="en-US" sz="2519" b="1" dirty="0" err="1">
                <a:solidFill>
                  <a:srgbClr val="000000"/>
                </a:solidFill>
                <a:latin typeface="Open Sans 1 Bold"/>
                <a:ea typeface="Open Sans 1 Bold"/>
                <a:cs typeface="Open Sans 1 Bold"/>
                <a:sym typeface="Open Sans 1 Bold"/>
              </a:rPr>
              <a:t>M.Si</a:t>
            </a:r>
            <a:r>
              <a:rPr lang="en-US" sz="2519" b="1" dirty="0">
                <a:solidFill>
                  <a:srgbClr val="000000"/>
                </a:solidFill>
                <a:latin typeface="Open Sans 1 Bold"/>
                <a:ea typeface="Open Sans 1 Bold"/>
                <a:cs typeface="Open Sans 1 Bold"/>
                <a:sym typeface="Open Sans 1 Bold"/>
              </a:rPr>
              <a:t>.</a:t>
            </a:r>
          </a:p>
          <a:p>
            <a:pPr algn="ctr">
              <a:lnSpc>
                <a:spcPts val="2577"/>
              </a:lnSpc>
            </a:pPr>
            <a:endParaRPr lang="en-US" sz="2519" b="1" dirty="0">
              <a:solidFill>
                <a:srgbClr val="000000"/>
              </a:solidFill>
              <a:latin typeface="Open Sans 1 Bold"/>
              <a:ea typeface="Open Sans 1 Bold"/>
              <a:cs typeface="Open Sans 1 Bold"/>
              <a:sym typeface="Open Sans 1 Bold"/>
            </a:endParaRPr>
          </a:p>
          <a:p>
            <a:pPr algn="ctr">
              <a:lnSpc>
                <a:spcPts val="2576"/>
              </a:lnSpc>
            </a:pPr>
            <a:endParaRPr lang="en-US" sz="2519" b="1" dirty="0">
              <a:solidFill>
                <a:srgbClr val="000000"/>
              </a:solidFill>
              <a:latin typeface="Open Sans 1 Bold"/>
              <a:ea typeface="Open Sans 1 Bold"/>
              <a:cs typeface="Open Sans 1 Bold"/>
              <a:sym typeface="Open Sans 1 Bold"/>
            </a:endParaRPr>
          </a:p>
          <a:p>
            <a:pPr algn="ctr">
              <a:lnSpc>
                <a:spcPts val="2577"/>
              </a:lnSpc>
            </a:pPr>
            <a:endParaRPr lang="en-US" sz="2519" b="1" dirty="0">
              <a:solidFill>
                <a:srgbClr val="000000"/>
              </a:solidFill>
              <a:latin typeface="Open Sans 1 Bold"/>
              <a:ea typeface="Open Sans 1 Bold"/>
              <a:cs typeface="Open Sans 1 Bold"/>
              <a:sym typeface="Open Sans 1 Bold"/>
            </a:endParaRPr>
          </a:p>
          <a:p>
            <a:pPr algn="ctr">
              <a:lnSpc>
                <a:spcPts val="2881"/>
              </a:lnSpc>
            </a:pPr>
            <a:r>
              <a:rPr lang="en-US" sz="2058" b="1" dirty="0" err="1">
                <a:solidFill>
                  <a:srgbClr val="000000"/>
                </a:solidFill>
                <a:latin typeface="Open Sans 1 Bold"/>
                <a:ea typeface="Open Sans 1 Bold"/>
                <a:cs typeface="Open Sans 1 Bold"/>
                <a:sym typeface="Open Sans 1 Bold"/>
              </a:rPr>
              <a:t>Departemen</a:t>
            </a:r>
            <a:r>
              <a:rPr lang="en-US" sz="2058" b="1" dirty="0">
                <a:solidFill>
                  <a:srgbClr val="000000"/>
                </a:solidFill>
                <a:latin typeface="Open Sans 1 Bold"/>
                <a:ea typeface="Open Sans 1 Bold"/>
                <a:cs typeface="Open Sans 1 Bold"/>
                <a:sym typeface="Open Sans 1 Bold"/>
              </a:rPr>
              <a:t> </a:t>
            </a:r>
            <a:r>
              <a:rPr lang="en-US" sz="2058" b="1" dirty="0" err="1">
                <a:solidFill>
                  <a:srgbClr val="000000"/>
                </a:solidFill>
                <a:latin typeface="Open Sans 1 Bold"/>
                <a:ea typeface="Open Sans 1 Bold"/>
                <a:cs typeface="Open Sans 1 Bold"/>
                <a:sym typeface="Open Sans 1 Bold"/>
              </a:rPr>
              <a:t>Administrasi</a:t>
            </a:r>
            <a:r>
              <a:rPr lang="en-US" sz="2058" b="1" dirty="0">
                <a:solidFill>
                  <a:srgbClr val="000000"/>
                </a:solidFill>
                <a:latin typeface="Open Sans 1 Bold"/>
                <a:ea typeface="Open Sans 1 Bold"/>
                <a:cs typeface="Open Sans 1 Bold"/>
                <a:sym typeface="Open Sans 1 Bold"/>
              </a:rPr>
              <a:t> </a:t>
            </a:r>
            <a:r>
              <a:rPr lang="en-US" sz="2058" b="1" dirty="0" err="1">
                <a:solidFill>
                  <a:srgbClr val="000000"/>
                </a:solidFill>
                <a:latin typeface="Open Sans 1 Bold"/>
                <a:ea typeface="Open Sans 1 Bold"/>
                <a:cs typeface="Open Sans 1 Bold"/>
                <a:sym typeface="Open Sans 1 Bold"/>
              </a:rPr>
              <a:t>Publik</a:t>
            </a:r>
            <a:endParaRPr lang="en-US" sz="2058" b="1" dirty="0">
              <a:solidFill>
                <a:srgbClr val="000000"/>
              </a:solidFill>
              <a:latin typeface="Open Sans 1 Bold"/>
              <a:ea typeface="Open Sans 1 Bold"/>
              <a:cs typeface="Open Sans 1 Bold"/>
              <a:sym typeface="Open Sans 1 Bold"/>
            </a:endParaRPr>
          </a:p>
          <a:p>
            <a:pPr algn="ctr">
              <a:lnSpc>
                <a:spcPts val="2881"/>
              </a:lnSpc>
            </a:pPr>
            <a:r>
              <a:rPr lang="en-US" sz="2058" b="1" dirty="0" err="1">
                <a:solidFill>
                  <a:srgbClr val="000000"/>
                </a:solidFill>
                <a:latin typeface="Open Sans 1 Bold"/>
                <a:ea typeface="Open Sans 1 Bold"/>
                <a:cs typeface="Open Sans 1 Bold"/>
                <a:sym typeface="Open Sans 1 Bold"/>
              </a:rPr>
              <a:t>Fakultas</a:t>
            </a:r>
            <a:r>
              <a:rPr lang="en-US" sz="2058" b="1" dirty="0">
                <a:solidFill>
                  <a:srgbClr val="000000"/>
                </a:solidFill>
                <a:latin typeface="Open Sans 1 Bold"/>
                <a:ea typeface="Open Sans 1 Bold"/>
                <a:cs typeface="Open Sans 1 Bold"/>
                <a:sym typeface="Open Sans 1 Bold"/>
              </a:rPr>
              <a:t> </a:t>
            </a:r>
            <a:r>
              <a:rPr lang="en-US" sz="2058" b="1" dirty="0" err="1">
                <a:solidFill>
                  <a:srgbClr val="000000"/>
                </a:solidFill>
                <a:latin typeface="Open Sans 1 Bold"/>
                <a:ea typeface="Open Sans 1 Bold"/>
                <a:cs typeface="Open Sans 1 Bold"/>
                <a:sym typeface="Open Sans 1 Bold"/>
              </a:rPr>
              <a:t>Ilmu</a:t>
            </a:r>
            <a:r>
              <a:rPr lang="en-US" sz="2058" b="1" dirty="0">
                <a:solidFill>
                  <a:srgbClr val="000000"/>
                </a:solidFill>
                <a:latin typeface="Open Sans 1 Bold"/>
                <a:ea typeface="Open Sans 1 Bold"/>
                <a:cs typeface="Open Sans 1 Bold"/>
                <a:sym typeface="Open Sans 1 Bold"/>
              </a:rPr>
              <a:t> </a:t>
            </a:r>
            <a:r>
              <a:rPr lang="en-US" sz="2058" b="1" dirty="0" err="1">
                <a:solidFill>
                  <a:srgbClr val="000000"/>
                </a:solidFill>
                <a:latin typeface="Open Sans 1 Bold"/>
                <a:ea typeface="Open Sans 1 Bold"/>
                <a:cs typeface="Open Sans 1 Bold"/>
                <a:sym typeface="Open Sans 1 Bold"/>
              </a:rPr>
              <a:t>Sosial</a:t>
            </a:r>
            <a:r>
              <a:rPr lang="en-US" sz="2058" b="1" dirty="0">
                <a:solidFill>
                  <a:srgbClr val="000000"/>
                </a:solidFill>
                <a:latin typeface="Open Sans 1 Bold"/>
                <a:ea typeface="Open Sans 1 Bold"/>
                <a:cs typeface="Open Sans 1 Bold"/>
                <a:sym typeface="Open Sans 1 Bold"/>
              </a:rPr>
              <a:t> Dan </a:t>
            </a:r>
            <a:r>
              <a:rPr lang="en-US" sz="2058" b="1" dirty="0" err="1">
                <a:solidFill>
                  <a:srgbClr val="000000"/>
                </a:solidFill>
                <a:latin typeface="Open Sans 1 Bold"/>
                <a:ea typeface="Open Sans 1 Bold"/>
                <a:cs typeface="Open Sans 1 Bold"/>
                <a:sym typeface="Open Sans 1 Bold"/>
              </a:rPr>
              <a:t>Ilmu</a:t>
            </a:r>
            <a:r>
              <a:rPr lang="en-US" sz="2058" b="1" dirty="0">
                <a:solidFill>
                  <a:srgbClr val="000000"/>
                </a:solidFill>
                <a:latin typeface="Open Sans 1 Bold"/>
                <a:ea typeface="Open Sans 1 Bold"/>
                <a:cs typeface="Open Sans 1 Bold"/>
                <a:sym typeface="Open Sans 1 Bold"/>
              </a:rPr>
              <a:t> </a:t>
            </a:r>
            <a:r>
              <a:rPr lang="en-US" sz="2058" b="1" dirty="0" err="1">
                <a:solidFill>
                  <a:srgbClr val="000000"/>
                </a:solidFill>
                <a:latin typeface="Open Sans 1 Bold"/>
                <a:ea typeface="Open Sans 1 Bold"/>
                <a:cs typeface="Open Sans 1 Bold"/>
                <a:sym typeface="Open Sans 1 Bold"/>
              </a:rPr>
              <a:t>Politik</a:t>
            </a:r>
            <a:r>
              <a:rPr lang="en-US" sz="2058" b="1" dirty="0">
                <a:solidFill>
                  <a:srgbClr val="000000"/>
                </a:solidFill>
                <a:latin typeface="Open Sans 1 Bold"/>
                <a:ea typeface="Open Sans 1 Bold"/>
                <a:cs typeface="Open Sans 1 Bold"/>
                <a:sym typeface="Open Sans 1 Bold"/>
              </a:rPr>
              <a:t> </a:t>
            </a:r>
          </a:p>
          <a:p>
            <a:pPr algn="ctr">
              <a:lnSpc>
                <a:spcPts val="2881"/>
              </a:lnSpc>
            </a:pPr>
            <a:r>
              <a:rPr lang="en-US" sz="2058" b="1" dirty="0" err="1">
                <a:solidFill>
                  <a:srgbClr val="000000"/>
                </a:solidFill>
                <a:latin typeface="Open Sans 1 Bold"/>
                <a:ea typeface="Open Sans 1 Bold"/>
                <a:cs typeface="Open Sans 1 Bold"/>
                <a:sym typeface="Open Sans 1 Bold"/>
              </a:rPr>
              <a:t>Universitas</a:t>
            </a:r>
            <a:r>
              <a:rPr lang="en-US" sz="2058" b="1" dirty="0">
                <a:solidFill>
                  <a:srgbClr val="000000"/>
                </a:solidFill>
                <a:latin typeface="Open Sans 1 Bold"/>
                <a:ea typeface="Open Sans 1 Bold"/>
                <a:cs typeface="Open Sans 1 Bold"/>
                <a:sym typeface="Open Sans 1 Bold"/>
              </a:rPr>
              <a:t> </a:t>
            </a:r>
            <a:r>
              <a:rPr lang="en-US" sz="2058" b="1" dirty="0" err="1">
                <a:solidFill>
                  <a:srgbClr val="000000"/>
                </a:solidFill>
                <a:latin typeface="Open Sans 1 Bold"/>
                <a:ea typeface="Open Sans 1 Bold"/>
                <a:cs typeface="Open Sans 1 Bold"/>
                <a:sym typeface="Open Sans 1 Bold"/>
              </a:rPr>
              <a:t>Diponegoro</a:t>
            </a:r>
            <a:endParaRPr lang="en-US" sz="2058" b="1" dirty="0">
              <a:solidFill>
                <a:srgbClr val="000000"/>
              </a:solidFill>
              <a:latin typeface="Open Sans 1 Bold"/>
              <a:ea typeface="Open Sans 1 Bold"/>
              <a:cs typeface="Open Sans 1 Bold"/>
              <a:sym typeface="Open Sans 1 Bold"/>
            </a:endParaRPr>
          </a:p>
        </p:txBody>
      </p:sp>
      <p:grpSp>
        <p:nvGrpSpPr>
          <p:cNvPr id="25" name="Group 5">
            <a:extLst>
              <a:ext uri="{FF2B5EF4-FFF2-40B4-BE49-F238E27FC236}">
                <a16:creationId xmlns:a16="http://schemas.microsoft.com/office/drawing/2014/main" id="{29061672-96DB-48A2-AD9B-69069F5D9F26}"/>
              </a:ext>
            </a:extLst>
          </p:cNvPr>
          <p:cNvGrpSpPr/>
          <p:nvPr/>
        </p:nvGrpSpPr>
        <p:grpSpPr>
          <a:xfrm>
            <a:off x="6945702" y="6569789"/>
            <a:ext cx="5250988" cy="278623"/>
            <a:chOff x="0" y="0"/>
            <a:chExt cx="6337300" cy="404501"/>
          </a:xfrm>
        </p:grpSpPr>
        <p:sp>
          <p:nvSpPr>
            <p:cNvPr id="26" name="Freeform 6">
              <a:extLst>
                <a:ext uri="{FF2B5EF4-FFF2-40B4-BE49-F238E27FC236}">
                  <a16:creationId xmlns:a16="http://schemas.microsoft.com/office/drawing/2014/main" id="{D2043CBE-B169-4A42-BA8C-B94C7E497A3F}"/>
                </a:ext>
              </a:extLst>
            </p:cNvPr>
            <p:cNvSpPr/>
            <p:nvPr/>
          </p:nvSpPr>
          <p:spPr>
            <a:xfrm>
              <a:off x="0" y="0"/>
              <a:ext cx="6337300" cy="404495"/>
            </a:xfrm>
            <a:custGeom>
              <a:avLst/>
              <a:gdLst/>
              <a:ahLst/>
              <a:cxnLst/>
              <a:rect l="l" t="t" r="r" b="b"/>
              <a:pathLst>
                <a:path w="6337300" h="404495">
                  <a:moveTo>
                    <a:pt x="0" y="0"/>
                  </a:moveTo>
                  <a:lnTo>
                    <a:pt x="6337300" y="0"/>
                  </a:lnTo>
                  <a:lnTo>
                    <a:pt x="6337300" y="404495"/>
                  </a:lnTo>
                  <a:lnTo>
                    <a:pt x="0" y="404495"/>
                  </a:lnTo>
                  <a:close/>
                </a:path>
              </a:pathLst>
            </a:custGeom>
            <a:gradFill rotWithShape="1">
              <a:gsLst>
                <a:gs pos="0">
                  <a:srgbClr val="7A221C">
                    <a:alpha val="100000"/>
                  </a:srgbClr>
                </a:gs>
                <a:gs pos="31000">
                  <a:srgbClr val="B1352C">
                    <a:alpha val="100000"/>
                  </a:srgbClr>
                </a:gs>
                <a:gs pos="100000">
                  <a:srgbClr val="FFFFFF">
                    <a:alpha val="100000"/>
                  </a:srgbClr>
                </a:gs>
              </a:gsLst>
              <a:lin ang="10800000"/>
            </a:gradFill>
          </p:spPr>
          <p:txBody>
            <a:bodyPr/>
            <a:lstStyle/>
            <a:p>
              <a:pPr algn="r"/>
              <a:endParaRPr lang="en-ID" dirty="0"/>
            </a:p>
          </p:txBody>
        </p:sp>
        <p:sp>
          <p:nvSpPr>
            <p:cNvPr id="27" name="TextBox 7">
              <a:extLst>
                <a:ext uri="{FF2B5EF4-FFF2-40B4-BE49-F238E27FC236}">
                  <a16:creationId xmlns:a16="http://schemas.microsoft.com/office/drawing/2014/main" id="{67D66464-6E08-4C53-9ADD-D41085DC31B1}"/>
                </a:ext>
              </a:extLst>
            </p:cNvPr>
            <p:cNvSpPr txBox="1"/>
            <p:nvPr/>
          </p:nvSpPr>
          <p:spPr>
            <a:xfrm>
              <a:off x="0" y="0"/>
              <a:ext cx="6337300" cy="404501"/>
            </a:xfrm>
            <a:prstGeom prst="rect">
              <a:avLst/>
            </a:prstGeom>
          </p:spPr>
          <p:txBody>
            <a:bodyPr lIns="50800" tIns="50800" rIns="50800" bIns="50800" rtlCol="0" anchor="ctr"/>
            <a:lstStyle/>
            <a:p>
              <a:pPr algn="r">
                <a:lnSpc>
                  <a:spcPts val="1080"/>
                </a:lnSpc>
              </a:pPr>
              <a:r>
                <a:rPr lang="en-US" sz="900" dirty="0">
                  <a:solidFill>
                    <a:srgbClr val="FFFF00"/>
                  </a:solidFill>
                  <a:latin typeface="Open Sans 1"/>
                  <a:ea typeface="Open Sans 1"/>
                  <a:cs typeface="Open Sans 1"/>
                  <a:sym typeface="Open Sans 1"/>
                </a:rPr>
                <a:t>UNDIP </a:t>
              </a:r>
              <a:r>
                <a:rPr lang="en-US" sz="900" dirty="0" err="1">
                  <a:solidFill>
                    <a:srgbClr val="FFFF00"/>
                  </a:solidFill>
                  <a:latin typeface="Open Sans 1"/>
                  <a:ea typeface="Open Sans 1"/>
                  <a:cs typeface="Open Sans 1"/>
                  <a:sym typeface="Open Sans 1"/>
                </a:rPr>
                <a:t>Bermartabat</a:t>
              </a:r>
              <a:r>
                <a:rPr lang="en-US" sz="900" dirty="0">
                  <a:solidFill>
                    <a:srgbClr val="FFFF00"/>
                  </a:solidFill>
                  <a:latin typeface="Open Sans 1"/>
                  <a:ea typeface="Open Sans 1"/>
                  <a:cs typeface="Open Sans 1"/>
                  <a:sym typeface="Open Sans 1"/>
                </a:rPr>
                <a:t> UNDIP </a:t>
              </a:r>
              <a:r>
                <a:rPr lang="en-US" sz="900" dirty="0" err="1">
                  <a:solidFill>
                    <a:srgbClr val="FFFF00"/>
                  </a:solidFill>
                  <a:latin typeface="Open Sans 1"/>
                  <a:ea typeface="Open Sans 1"/>
                  <a:cs typeface="Open Sans 1"/>
                  <a:sym typeface="Open Sans 1"/>
                </a:rPr>
                <a:t>Bermanfaat</a:t>
              </a:r>
              <a:endParaRPr lang="en-US" sz="900" dirty="0">
                <a:solidFill>
                  <a:srgbClr val="FFFF00"/>
                </a:solidFill>
                <a:latin typeface="Open Sans 1"/>
                <a:ea typeface="Open Sans 1"/>
                <a:cs typeface="Open Sans 1"/>
                <a:sym typeface="Open Sans 1"/>
              </a:endParaRPr>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9906000" h="6858000">
                <a:moveTo>
                  <a:pt x="0" y="0"/>
                </a:moveTo>
                <a:lnTo>
                  <a:pt x="9906000" y="0"/>
                </a:lnTo>
                <a:lnTo>
                  <a:pt x="9906000" y="6858000"/>
                </a:lnTo>
                <a:lnTo>
                  <a:pt x="0" y="6858000"/>
                </a:lnTo>
                <a:lnTo>
                  <a:pt x="0" y="0"/>
                </a:lnTo>
                <a:close/>
              </a:path>
            </a:pathLst>
          </a:custGeom>
          <a:blipFill>
            <a:blip r:embed="rId2"/>
            <a:stretch>
              <a:fillRect/>
            </a:stretch>
          </a:blipFill>
        </p:spPr>
      </p:sp>
      <p:sp>
        <p:nvSpPr>
          <p:cNvPr id="8" name="Freeform 8" descr="Logo  Description automatically generated"/>
          <p:cNvSpPr/>
          <p:nvPr/>
        </p:nvSpPr>
        <p:spPr>
          <a:xfrm>
            <a:off x="9423372" y="118743"/>
            <a:ext cx="330228" cy="330228"/>
          </a:xfrm>
          <a:custGeom>
            <a:avLst/>
            <a:gdLst/>
            <a:ahLst/>
            <a:cxnLst/>
            <a:rect l="l" t="t" r="r" b="b"/>
            <a:pathLst>
              <a:path w="330228" h="330228">
                <a:moveTo>
                  <a:pt x="0" y="0"/>
                </a:moveTo>
                <a:lnTo>
                  <a:pt x="330228" y="0"/>
                </a:lnTo>
                <a:lnTo>
                  <a:pt x="330228" y="330228"/>
                </a:lnTo>
                <a:lnTo>
                  <a:pt x="0" y="330228"/>
                </a:lnTo>
                <a:lnTo>
                  <a:pt x="0" y="0"/>
                </a:lnTo>
                <a:close/>
              </a:path>
            </a:pathLst>
          </a:custGeom>
          <a:blipFill>
            <a:blip r:embed="rId3"/>
            <a:stretch>
              <a:fillRect/>
            </a:stretch>
          </a:blipFill>
        </p:spPr>
      </p:sp>
      <p:sp>
        <p:nvSpPr>
          <p:cNvPr id="10" name="Freeform 10"/>
          <p:cNvSpPr/>
          <p:nvPr/>
        </p:nvSpPr>
        <p:spPr>
          <a:xfrm>
            <a:off x="2983378" y="5205156"/>
            <a:ext cx="899696" cy="970023"/>
          </a:xfrm>
          <a:custGeom>
            <a:avLst/>
            <a:gdLst/>
            <a:ahLst/>
            <a:cxnLst/>
            <a:rect l="l" t="t" r="r" b="b"/>
            <a:pathLst>
              <a:path w="899696" h="970023">
                <a:moveTo>
                  <a:pt x="0" y="0"/>
                </a:moveTo>
                <a:lnTo>
                  <a:pt x="899696" y="0"/>
                </a:lnTo>
                <a:lnTo>
                  <a:pt x="899696" y="970023"/>
                </a:lnTo>
                <a:lnTo>
                  <a:pt x="0" y="970023"/>
                </a:lnTo>
                <a:lnTo>
                  <a:pt x="0" y="0"/>
                </a:lnTo>
                <a:close/>
              </a:path>
            </a:pathLst>
          </a:custGeom>
          <a:blipFill>
            <a:blip r:embed="rId4">
              <a:extLst>
                <a:ext uri="{96DAC541-7B7A-43D3-8B79-37D633B846F1}">
                  <asvg:svgBlip xmlns:asvg="http://schemas.microsoft.com/office/drawing/2016/SVG/main" r:embed="rId5"/>
                </a:ext>
              </a:extLst>
            </a:blip>
            <a:stretch>
              <a:fillRect l="-208" r="-208"/>
            </a:stretch>
          </a:blipFill>
        </p:spPr>
      </p:sp>
      <p:grpSp>
        <p:nvGrpSpPr>
          <p:cNvPr id="11" name="Group 11"/>
          <p:cNvGrpSpPr/>
          <p:nvPr/>
        </p:nvGrpSpPr>
        <p:grpSpPr>
          <a:xfrm>
            <a:off x="4883199" y="5155019"/>
            <a:ext cx="2607438" cy="1020160"/>
            <a:chOff x="0" y="0"/>
            <a:chExt cx="4590615" cy="1796077"/>
          </a:xfrm>
        </p:grpSpPr>
        <p:sp>
          <p:nvSpPr>
            <p:cNvPr id="12" name="Freeform 12"/>
            <p:cNvSpPr/>
            <p:nvPr/>
          </p:nvSpPr>
          <p:spPr>
            <a:xfrm>
              <a:off x="0" y="0"/>
              <a:ext cx="4590669" cy="1796034"/>
            </a:xfrm>
            <a:custGeom>
              <a:avLst/>
              <a:gdLst/>
              <a:ahLst/>
              <a:cxnLst/>
              <a:rect l="l" t="t" r="r" b="b"/>
              <a:pathLst>
                <a:path w="4590669" h="1796034">
                  <a:moveTo>
                    <a:pt x="0" y="0"/>
                  </a:moveTo>
                  <a:lnTo>
                    <a:pt x="4590669" y="0"/>
                  </a:lnTo>
                  <a:lnTo>
                    <a:pt x="4590669" y="1796034"/>
                  </a:lnTo>
                  <a:lnTo>
                    <a:pt x="0" y="1796034"/>
                  </a:lnTo>
                  <a:lnTo>
                    <a:pt x="0" y="0"/>
                  </a:lnTo>
                  <a:close/>
                </a:path>
              </a:pathLst>
            </a:custGeom>
            <a:blipFill>
              <a:blip r:embed="rId6"/>
              <a:stretch>
                <a:fillRect l="-34" r="-33" b="-2"/>
              </a:stretch>
            </a:blipFill>
          </p:spPr>
        </p:sp>
      </p:grpSp>
      <p:sp>
        <p:nvSpPr>
          <p:cNvPr id="13" name="TextBox 13"/>
          <p:cNvSpPr txBox="1"/>
          <p:nvPr/>
        </p:nvSpPr>
        <p:spPr>
          <a:xfrm>
            <a:off x="1918024" y="1911661"/>
            <a:ext cx="8537788" cy="2949525"/>
          </a:xfrm>
          <a:prstGeom prst="rect">
            <a:avLst/>
          </a:prstGeom>
        </p:spPr>
        <p:txBody>
          <a:bodyPr lIns="0" tIns="0" rIns="0" bIns="0" rtlCol="0" anchor="t">
            <a:spAutoFit/>
          </a:bodyPr>
          <a:lstStyle/>
          <a:p>
            <a:pPr marL="431801" lvl="1" indent="-215900">
              <a:lnSpc>
                <a:spcPts val="2274"/>
              </a:lnSpc>
              <a:buFont typeface="Arial"/>
              <a:buChar char="•"/>
            </a:pPr>
            <a:r>
              <a:rPr lang="en-US" sz="2000" dirty="0" err="1">
                <a:solidFill>
                  <a:srgbClr val="000000"/>
                </a:solidFill>
                <a:latin typeface="Open Sans 1"/>
                <a:ea typeface="Open Sans 1"/>
                <a:cs typeface="Open Sans 1"/>
                <a:sym typeface="Open Sans 1"/>
              </a:rPr>
              <a:t>Pengelolaan</a:t>
            </a:r>
            <a:r>
              <a:rPr lang="en-US" sz="2000" dirty="0">
                <a:solidFill>
                  <a:srgbClr val="000000"/>
                </a:solidFill>
                <a:latin typeface="Open Sans 1"/>
                <a:ea typeface="Open Sans 1"/>
                <a:cs typeface="Open Sans 1"/>
                <a:sym typeface="Open Sans 1"/>
              </a:rPr>
              <a:t> wilayah </a:t>
            </a:r>
            <a:r>
              <a:rPr lang="en-US" sz="2000" dirty="0" err="1">
                <a:solidFill>
                  <a:srgbClr val="000000"/>
                </a:solidFill>
                <a:latin typeface="Open Sans 1"/>
                <a:ea typeface="Open Sans 1"/>
                <a:cs typeface="Open Sans 1"/>
                <a:sym typeface="Open Sans 1"/>
              </a:rPr>
              <a:t>pesisir</a:t>
            </a:r>
            <a:r>
              <a:rPr lang="en-US" sz="2000" dirty="0">
                <a:solidFill>
                  <a:srgbClr val="000000"/>
                </a:solidFill>
                <a:latin typeface="Open Sans 1"/>
                <a:ea typeface="Open Sans 1"/>
                <a:cs typeface="Open Sans 1"/>
                <a:sym typeface="Open Sans 1"/>
              </a:rPr>
              <a:t> </a:t>
            </a:r>
            <a:r>
              <a:rPr lang="en-US" sz="2000" dirty="0" err="1">
                <a:solidFill>
                  <a:srgbClr val="000000"/>
                </a:solidFill>
                <a:latin typeface="Open Sans 1"/>
                <a:ea typeface="Open Sans 1"/>
                <a:cs typeface="Open Sans 1"/>
                <a:sym typeface="Open Sans 1"/>
              </a:rPr>
              <a:t>mempunyai</a:t>
            </a:r>
            <a:r>
              <a:rPr lang="en-US" sz="2000" dirty="0">
                <a:solidFill>
                  <a:srgbClr val="000000"/>
                </a:solidFill>
                <a:latin typeface="Open Sans 1"/>
                <a:ea typeface="Open Sans 1"/>
                <a:cs typeface="Open Sans 1"/>
                <a:sym typeface="Open Sans 1"/>
              </a:rPr>
              <a:t> </a:t>
            </a:r>
            <a:r>
              <a:rPr lang="en-US" sz="2000" dirty="0" err="1">
                <a:solidFill>
                  <a:srgbClr val="000000"/>
                </a:solidFill>
                <a:latin typeface="Open Sans 1"/>
                <a:ea typeface="Open Sans 1"/>
                <a:cs typeface="Open Sans 1"/>
                <a:sym typeface="Open Sans 1"/>
              </a:rPr>
              <a:t>sifat</a:t>
            </a:r>
            <a:r>
              <a:rPr lang="en-US" sz="2000" dirty="0">
                <a:solidFill>
                  <a:srgbClr val="000000"/>
                </a:solidFill>
                <a:latin typeface="Open Sans 1"/>
                <a:ea typeface="Open Sans 1"/>
                <a:cs typeface="Open Sans 1"/>
                <a:sym typeface="Open Sans 1"/>
              </a:rPr>
              <a:t> yang </a:t>
            </a:r>
            <a:r>
              <a:rPr lang="en-US" sz="2000" dirty="0" err="1">
                <a:solidFill>
                  <a:srgbClr val="000000"/>
                </a:solidFill>
                <a:latin typeface="Open Sans 1"/>
                <a:ea typeface="Open Sans 1"/>
                <a:cs typeface="Open Sans 1"/>
                <a:sym typeface="Open Sans 1"/>
              </a:rPr>
              <a:t>kompleks</a:t>
            </a:r>
            <a:r>
              <a:rPr lang="en-US" sz="2000" dirty="0">
                <a:solidFill>
                  <a:srgbClr val="000000"/>
                </a:solidFill>
                <a:latin typeface="Open Sans 1"/>
                <a:ea typeface="Open Sans 1"/>
                <a:cs typeface="Open Sans 1"/>
                <a:sym typeface="Open Sans 1"/>
              </a:rPr>
              <a:t>, </a:t>
            </a:r>
            <a:r>
              <a:rPr lang="en-US" sz="2000" dirty="0" err="1">
                <a:solidFill>
                  <a:srgbClr val="000000"/>
                </a:solidFill>
                <a:latin typeface="Open Sans 1"/>
                <a:ea typeface="Open Sans 1"/>
                <a:cs typeface="Open Sans 1"/>
                <a:sym typeface="Open Sans 1"/>
              </a:rPr>
              <a:t>karena</a:t>
            </a:r>
            <a:r>
              <a:rPr lang="en-US" sz="2000" dirty="0">
                <a:solidFill>
                  <a:srgbClr val="000000"/>
                </a:solidFill>
                <a:latin typeface="Open Sans 1"/>
                <a:ea typeface="Open Sans 1"/>
                <a:cs typeface="Open Sans 1"/>
                <a:sym typeface="Open Sans 1"/>
              </a:rPr>
              <a:t> </a:t>
            </a:r>
            <a:r>
              <a:rPr lang="en-US" sz="2000" dirty="0" err="1">
                <a:solidFill>
                  <a:srgbClr val="000000"/>
                </a:solidFill>
                <a:latin typeface="Open Sans 1"/>
                <a:ea typeface="Open Sans 1"/>
                <a:cs typeface="Open Sans 1"/>
                <a:sym typeface="Open Sans 1"/>
              </a:rPr>
              <a:t>terdapat</a:t>
            </a:r>
            <a:r>
              <a:rPr lang="en-US" sz="2000" dirty="0">
                <a:solidFill>
                  <a:srgbClr val="000000"/>
                </a:solidFill>
                <a:latin typeface="Open Sans 1"/>
                <a:ea typeface="Open Sans 1"/>
                <a:cs typeface="Open Sans 1"/>
                <a:sym typeface="Open Sans 1"/>
              </a:rPr>
              <a:t> </a:t>
            </a:r>
            <a:r>
              <a:rPr lang="en-US" sz="2000" dirty="0" err="1">
                <a:solidFill>
                  <a:srgbClr val="000000"/>
                </a:solidFill>
                <a:latin typeface="Open Sans 1"/>
                <a:ea typeface="Open Sans 1"/>
                <a:cs typeface="Open Sans 1"/>
                <a:sym typeface="Open Sans 1"/>
              </a:rPr>
              <a:t>berbagai</a:t>
            </a:r>
            <a:r>
              <a:rPr lang="en-US" sz="2000" dirty="0">
                <a:solidFill>
                  <a:srgbClr val="000000"/>
                </a:solidFill>
                <a:latin typeface="Open Sans 1"/>
                <a:ea typeface="Open Sans 1"/>
                <a:cs typeface="Open Sans 1"/>
                <a:sym typeface="Open Sans 1"/>
              </a:rPr>
              <a:t> </a:t>
            </a:r>
            <a:r>
              <a:rPr lang="en-US" sz="2000" dirty="0" err="1">
                <a:solidFill>
                  <a:srgbClr val="000000"/>
                </a:solidFill>
                <a:latin typeface="Open Sans 1"/>
                <a:ea typeface="Open Sans 1"/>
                <a:cs typeface="Open Sans 1"/>
                <a:sym typeface="Open Sans 1"/>
              </a:rPr>
              <a:t>kegiatan</a:t>
            </a:r>
            <a:r>
              <a:rPr lang="en-US" sz="2000" dirty="0">
                <a:solidFill>
                  <a:srgbClr val="000000"/>
                </a:solidFill>
                <a:latin typeface="Open Sans 1"/>
                <a:ea typeface="Open Sans 1"/>
                <a:cs typeface="Open Sans 1"/>
                <a:sym typeface="Open Sans 1"/>
              </a:rPr>
              <a:t> dan </a:t>
            </a:r>
            <a:r>
              <a:rPr lang="en-US" sz="2000" dirty="0" err="1">
                <a:solidFill>
                  <a:srgbClr val="000000"/>
                </a:solidFill>
                <a:latin typeface="Open Sans 1"/>
                <a:ea typeface="Open Sans 1"/>
                <a:cs typeface="Open Sans 1"/>
                <a:sym typeface="Open Sans 1"/>
              </a:rPr>
              <a:t>kepentingan</a:t>
            </a:r>
            <a:r>
              <a:rPr lang="en-US" sz="2000" dirty="0">
                <a:solidFill>
                  <a:srgbClr val="000000"/>
                </a:solidFill>
                <a:latin typeface="Open Sans 1"/>
                <a:ea typeface="Open Sans 1"/>
                <a:cs typeface="Open Sans 1"/>
                <a:sym typeface="Open Sans 1"/>
              </a:rPr>
              <a:t> yang </a:t>
            </a:r>
            <a:r>
              <a:rPr lang="en-US" sz="2000" dirty="0" err="1">
                <a:solidFill>
                  <a:srgbClr val="000000"/>
                </a:solidFill>
                <a:latin typeface="Open Sans 1"/>
                <a:ea typeface="Open Sans 1"/>
                <a:cs typeface="Open Sans 1"/>
                <a:sym typeface="Open Sans 1"/>
              </a:rPr>
              <a:t>bersentuhan</a:t>
            </a:r>
            <a:r>
              <a:rPr lang="en-US" sz="2000" dirty="0">
                <a:solidFill>
                  <a:srgbClr val="000000"/>
                </a:solidFill>
                <a:latin typeface="Open Sans 1"/>
                <a:ea typeface="Open Sans 1"/>
                <a:cs typeface="Open Sans 1"/>
                <a:sym typeface="Open Sans 1"/>
              </a:rPr>
              <a:t> </a:t>
            </a:r>
            <a:r>
              <a:rPr lang="en-US" sz="2000" dirty="0" err="1">
                <a:solidFill>
                  <a:srgbClr val="000000"/>
                </a:solidFill>
                <a:latin typeface="Open Sans 1"/>
                <a:ea typeface="Open Sans 1"/>
                <a:cs typeface="Open Sans 1"/>
                <a:sym typeface="Open Sans 1"/>
              </a:rPr>
              <a:t>langsung</a:t>
            </a:r>
            <a:r>
              <a:rPr lang="en-US" sz="2000" dirty="0">
                <a:solidFill>
                  <a:srgbClr val="000000"/>
                </a:solidFill>
                <a:latin typeface="Open Sans 1"/>
                <a:ea typeface="Open Sans 1"/>
                <a:cs typeface="Open Sans 1"/>
                <a:sym typeface="Open Sans 1"/>
              </a:rPr>
              <a:t> </a:t>
            </a:r>
            <a:r>
              <a:rPr lang="en-US" sz="2000" dirty="0" err="1">
                <a:solidFill>
                  <a:srgbClr val="000000"/>
                </a:solidFill>
                <a:latin typeface="Open Sans 1"/>
                <a:ea typeface="Open Sans 1"/>
                <a:cs typeface="Open Sans 1"/>
                <a:sym typeface="Open Sans 1"/>
              </a:rPr>
              <a:t>dengan</a:t>
            </a:r>
            <a:r>
              <a:rPr lang="en-US" sz="2000" dirty="0">
                <a:solidFill>
                  <a:srgbClr val="000000"/>
                </a:solidFill>
                <a:latin typeface="Open Sans 1"/>
                <a:ea typeface="Open Sans 1"/>
                <a:cs typeface="Open Sans 1"/>
                <a:sym typeface="Open Sans 1"/>
              </a:rPr>
              <a:t> wilayah </a:t>
            </a:r>
            <a:r>
              <a:rPr lang="en-US" sz="2000" dirty="0" err="1">
                <a:solidFill>
                  <a:srgbClr val="000000"/>
                </a:solidFill>
                <a:latin typeface="Open Sans 1"/>
                <a:ea typeface="Open Sans 1"/>
                <a:cs typeface="Open Sans 1"/>
                <a:sym typeface="Open Sans 1"/>
              </a:rPr>
              <a:t>pesisir</a:t>
            </a:r>
            <a:r>
              <a:rPr lang="en-US" sz="2000" dirty="0">
                <a:solidFill>
                  <a:srgbClr val="000000"/>
                </a:solidFill>
                <a:latin typeface="Open Sans 1"/>
                <a:ea typeface="Open Sans 1"/>
                <a:cs typeface="Open Sans 1"/>
                <a:sym typeface="Open Sans 1"/>
              </a:rPr>
              <a:t>. </a:t>
            </a:r>
          </a:p>
          <a:p>
            <a:pPr marL="431800" lvl="1" indent="-215900">
              <a:lnSpc>
                <a:spcPts val="2275"/>
              </a:lnSpc>
              <a:buFont typeface="Arial"/>
              <a:buChar char="•"/>
            </a:pPr>
            <a:r>
              <a:rPr lang="en-US" sz="2000" dirty="0">
                <a:solidFill>
                  <a:srgbClr val="000000"/>
                </a:solidFill>
                <a:latin typeface="Open Sans 1"/>
                <a:ea typeface="Open Sans 1"/>
                <a:cs typeface="Open Sans 1"/>
                <a:sym typeface="Open Sans 1"/>
              </a:rPr>
              <a:t>Model </a:t>
            </a:r>
            <a:r>
              <a:rPr lang="en-US" sz="2000" i="1" dirty="0" err="1">
                <a:solidFill>
                  <a:srgbClr val="000000"/>
                </a:solidFill>
                <a:latin typeface="Open Sans 1 Italics"/>
                <a:ea typeface="Open Sans 1 Italics"/>
                <a:cs typeface="Open Sans 1 Italics"/>
                <a:sym typeface="Open Sans 1 Italics"/>
              </a:rPr>
              <a:t>Pentahelix</a:t>
            </a:r>
            <a:r>
              <a:rPr lang="en-US" sz="2000" dirty="0">
                <a:solidFill>
                  <a:srgbClr val="000000"/>
                </a:solidFill>
                <a:latin typeface="Open Sans 1"/>
                <a:ea typeface="Open Sans 1"/>
                <a:cs typeface="Open Sans 1"/>
                <a:sym typeface="Open Sans 1"/>
              </a:rPr>
              <a:t> </a:t>
            </a:r>
            <a:r>
              <a:rPr lang="en-US" sz="2000" dirty="0" err="1">
                <a:solidFill>
                  <a:srgbClr val="000000"/>
                </a:solidFill>
                <a:latin typeface="Open Sans 1"/>
                <a:ea typeface="Open Sans 1"/>
                <a:cs typeface="Open Sans 1"/>
                <a:sym typeface="Open Sans 1"/>
              </a:rPr>
              <a:t>menjadi</a:t>
            </a:r>
            <a:r>
              <a:rPr lang="en-US" sz="2000" dirty="0">
                <a:solidFill>
                  <a:srgbClr val="000000"/>
                </a:solidFill>
                <a:latin typeface="Open Sans 1"/>
                <a:ea typeface="Open Sans 1"/>
                <a:cs typeface="Open Sans 1"/>
                <a:sym typeface="Open Sans 1"/>
              </a:rPr>
              <a:t> model </a:t>
            </a:r>
            <a:r>
              <a:rPr lang="en-US" sz="2000" dirty="0" err="1">
                <a:solidFill>
                  <a:srgbClr val="000000"/>
                </a:solidFill>
                <a:latin typeface="Open Sans 1"/>
                <a:ea typeface="Open Sans 1"/>
                <a:cs typeface="Open Sans 1"/>
                <a:sym typeface="Open Sans 1"/>
              </a:rPr>
              <a:t>kolaborasi</a:t>
            </a:r>
            <a:r>
              <a:rPr lang="en-US" sz="2000" dirty="0">
                <a:solidFill>
                  <a:srgbClr val="000000"/>
                </a:solidFill>
                <a:latin typeface="Open Sans 1"/>
                <a:ea typeface="Open Sans 1"/>
                <a:cs typeface="Open Sans 1"/>
                <a:sym typeface="Open Sans 1"/>
              </a:rPr>
              <a:t> yang </a:t>
            </a:r>
            <a:r>
              <a:rPr lang="en-US" sz="2000" dirty="0" err="1">
                <a:solidFill>
                  <a:srgbClr val="000000"/>
                </a:solidFill>
                <a:latin typeface="Open Sans 1"/>
                <a:ea typeface="Open Sans 1"/>
                <a:cs typeface="Open Sans 1"/>
                <a:sym typeface="Open Sans 1"/>
              </a:rPr>
              <a:t>tepat</a:t>
            </a:r>
            <a:r>
              <a:rPr lang="en-US" sz="2000" dirty="0">
                <a:solidFill>
                  <a:srgbClr val="000000"/>
                </a:solidFill>
                <a:latin typeface="Open Sans 1"/>
                <a:ea typeface="Open Sans 1"/>
                <a:cs typeface="Open Sans 1"/>
                <a:sym typeface="Open Sans 1"/>
              </a:rPr>
              <a:t> </a:t>
            </a:r>
            <a:r>
              <a:rPr lang="en-US" sz="2000" dirty="0" err="1">
                <a:solidFill>
                  <a:srgbClr val="000000"/>
                </a:solidFill>
                <a:latin typeface="Open Sans 1"/>
                <a:ea typeface="Open Sans 1"/>
                <a:cs typeface="Open Sans 1"/>
                <a:sym typeface="Open Sans 1"/>
              </a:rPr>
              <a:t>dimana</a:t>
            </a:r>
            <a:r>
              <a:rPr lang="en-US" sz="2000" dirty="0">
                <a:solidFill>
                  <a:srgbClr val="000000"/>
                </a:solidFill>
                <a:latin typeface="Open Sans 1"/>
                <a:ea typeface="Open Sans 1"/>
                <a:cs typeface="Open Sans 1"/>
                <a:sym typeface="Open Sans 1"/>
              </a:rPr>
              <a:t> </a:t>
            </a:r>
            <a:r>
              <a:rPr lang="en-US" sz="2000" dirty="0" err="1">
                <a:solidFill>
                  <a:srgbClr val="000000"/>
                </a:solidFill>
                <a:latin typeface="Open Sans 1"/>
                <a:ea typeface="Open Sans 1"/>
                <a:cs typeface="Open Sans 1"/>
                <a:sym typeface="Open Sans 1"/>
              </a:rPr>
              <a:t>masing-masing</a:t>
            </a:r>
            <a:r>
              <a:rPr lang="en-US" sz="2000" dirty="0">
                <a:solidFill>
                  <a:srgbClr val="000000"/>
                </a:solidFill>
                <a:latin typeface="Open Sans 1"/>
                <a:ea typeface="Open Sans 1"/>
                <a:cs typeface="Open Sans 1"/>
                <a:sym typeface="Open Sans 1"/>
              </a:rPr>
              <a:t> </a:t>
            </a:r>
            <a:r>
              <a:rPr lang="en-US" sz="2000" dirty="0" err="1">
                <a:solidFill>
                  <a:srgbClr val="000000"/>
                </a:solidFill>
                <a:latin typeface="Open Sans 1"/>
                <a:ea typeface="Open Sans 1"/>
                <a:cs typeface="Open Sans 1"/>
                <a:sym typeface="Open Sans 1"/>
              </a:rPr>
              <a:t>elemen</a:t>
            </a:r>
            <a:r>
              <a:rPr lang="en-US" sz="2000" dirty="0">
                <a:solidFill>
                  <a:srgbClr val="000000"/>
                </a:solidFill>
                <a:latin typeface="Open Sans 1"/>
                <a:ea typeface="Open Sans 1"/>
                <a:cs typeface="Open Sans 1"/>
                <a:sym typeface="Open Sans 1"/>
              </a:rPr>
              <a:t> </a:t>
            </a:r>
            <a:r>
              <a:rPr lang="en-US" sz="2000" dirty="0" err="1">
                <a:solidFill>
                  <a:srgbClr val="000000"/>
                </a:solidFill>
                <a:latin typeface="Open Sans 1"/>
                <a:ea typeface="Open Sans 1"/>
                <a:cs typeface="Open Sans 1"/>
                <a:sym typeface="Open Sans 1"/>
              </a:rPr>
              <a:t>dibutuhkan</a:t>
            </a:r>
            <a:r>
              <a:rPr lang="en-US" sz="2000" dirty="0">
                <a:solidFill>
                  <a:srgbClr val="000000"/>
                </a:solidFill>
                <a:latin typeface="Open Sans 1"/>
                <a:ea typeface="Open Sans 1"/>
                <a:cs typeface="Open Sans 1"/>
                <a:sym typeface="Open Sans 1"/>
              </a:rPr>
              <a:t> </a:t>
            </a:r>
            <a:r>
              <a:rPr lang="en-US" sz="2000" dirty="0" err="1">
                <a:solidFill>
                  <a:srgbClr val="000000"/>
                </a:solidFill>
                <a:latin typeface="Open Sans 1"/>
                <a:ea typeface="Open Sans 1"/>
                <a:cs typeface="Open Sans 1"/>
                <a:sym typeface="Open Sans 1"/>
              </a:rPr>
              <a:t>perannya</a:t>
            </a:r>
            <a:r>
              <a:rPr lang="en-US" sz="2000" dirty="0">
                <a:solidFill>
                  <a:srgbClr val="000000"/>
                </a:solidFill>
                <a:latin typeface="Open Sans 1"/>
                <a:ea typeface="Open Sans 1"/>
                <a:cs typeface="Open Sans 1"/>
                <a:sym typeface="Open Sans 1"/>
              </a:rPr>
              <a:t> </a:t>
            </a:r>
            <a:r>
              <a:rPr lang="en-US" sz="2000" dirty="0" err="1">
                <a:solidFill>
                  <a:srgbClr val="000000"/>
                </a:solidFill>
                <a:latin typeface="Open Sans 1"/>
                <a:ea typeface="Open Sans 1"/>
                <a:cs typeface="Open Sans 1"/>
                <a:sym typeface="Open Sans 1"/>
              </a:rPr>
              <a:t>sesuai</a:t>
            </a:r>
            <a:r>
              <a:rPr lang="en-US" sz="2000" dirty="0">
                <a:solidFill>
                  <a:srgbClr val="000000"/>
                </a:solidFill>
                <a:latin typeface="Open Sans 1"/>
                <a:ea typeface="Open Sans 1"/>
                <a:cs typeface="Open Sans 1"/>
                <a:sym typeface="Open Sans 1"/>
              </a:rPr>
              <a:t> </a:t>
            </a:r>
            <a:r>
              <a:rPr lang="en-US" sz="2000" dirty="0" err="1">
                <a:solidFill>
                  <a:srgbClr val="000000"/>
                </a:solidFill>
                <a:latin typeface="Open Sans 1"/>
                <a:ea typeface="Open Sans 1"/>
                <a:cs typeface="Open Sans 1"/>
                <a:sym typeface="Open Sans 1"/>
              </a:rPr>
              <a:t>kapasitas</a:t>
            </a:r>
            <a:r>
              <a:rPr lang="en-US" sz="2000" dirty="0">
                <a:solidFill>
                  <a:srgbClr val="000000"/>
                </a:solidFill>
                <a:latin typeface="Open Sans 1"/>
                <a:ea typeface="Open Sans 1"/>
                <a:cs typeface="Open Sans 1"/>
                <a:sym typeface="Open Sans 1"/>
              </a:rPr>
              <a:t> dan </a:t>
            </a:r>
            <a:r>
              <a:rPr lang="en-US" sz="2000" dirty="0" err="1">
                <a:solidFill>
                  <a:srgbClr val="000000"/>
                </a:solidFill>
                <a:latin typeface="Open Sans 1"/>
                <a:ea typeface="Open Sans 1"/>
                <a:cs typeface="Open Sans 1"/>
                <a:sym typeface="Open Sans 1"/>
              </a:rPr>
              <a:t>kewenangan</a:t>
            </a:r>
            <a:r>
              <a:rPr lang="en-US" sz="2000" dirty="0">
                <a:solidFill>
                  <a:srgbClr val="000000"/>
                </a:solidFill>
                <a:latin typeface="Open Sans 1"/>
                <a:ea typeface="Open Sans 1"/>
                <a:cs typeface="Open Sans 1"/>
                <a:sym typeface="Open Sans 1"/>
              </a:rPr>
              <a:t> yang </a:t>
            </a:r>
            <a:r>
              <a:rPr lang="en-US" sz="2000" dirty="0" err="1">
                <a:solidFill>
                  <a:srgbClr val="000000"/>
                </a:solidFill>
                <a:latin typeface="Open Sans 1"/>
                <a:ea typeface="Open Sans 1"/>
                <a:cs typeface="Open Sans 1"/>
                <a:sym typeface="Open Sans 1"/>
              </a:rPr>
              <a:t>dimiliki</a:t>
            </a:r>
            <a:endParaRPr lang="en-US" sz="2000" dirty="0">
              <a:solidFill>
                <a:srgbClr val="000000"/>
              </a:solidFill>
              <a:latin typeface="Open Sans 1"/>
              <a:ea typeface="Open Sans 1"/>
              <a:cs typeface="Open Sans 1"/>
              <a:sym typeface="Open Sans 1"/>
            </a:endParaRPr>
          </a:p>
          <a:p>
            <a:pPr marL="431801" lvl="1" indent="-215900">
              <a:lnSpc>
                <a:spcPts val="2274"/>
              </a:lnSpc>
              <a:buFont typeface="Arial"/>
              <a:buChar char="•"/>
            </a:pPr>
            <a:r>
              <a:rPr lang="en-US" sz="2000" dirty="0">
                <a:solidFill>
                  <a:srgbClr val="000000"/>
                </a:solidFill>
                <a:latin typeface="Open Sans 1"/>
                <a:ea typeface="Open Sans 1"/>
                <a:cs typeface="Open Sans 1"/>
                <a:sym typeface="Open Sans 1"/>
              </a:rPr>
              <a:t>Model </a:t>
            </a:r>
            <a:r>
              <a:rPr lang="en-US" sz="2000" i="1" dirty="0" err="1">
                <a:solidFill>
                  <a:srgbClr val="000000"/>
                </a:solidFill>
                <a:latin typeface="Open Sans 1 Italics"/>
                <a:ea typeface="Open Sans 1 Italics"/>
                <a:cs typeface="Open Sans 1 Italics"/>
                <a:sym typeface="Open Sans 1 Italics"/>
              </a:rPr>
              <a:t>Pentahelix</a:t>
            </a:r>
            <a:r>
              <a:rPr lang="en-US" sz="2000" dirty="0">
                <a:solidFill>
                  <a:srgbClr val="000000"/>
                </a:solidFill>
                <a:latin typeface="Open Sans 1"/>
                <a:ea typeface="Open Sans 1"/>
                <a:cs typeface="Open Sans 1"/>
                <a:sym typeface="Open Sans 1"/>
              </a:rPr>
              <a:t> </a:t>
            </a:r>
            <a:r>
              <a:rPr lang="en-US" sz="2000" dirty="0" err="1">
                <a:solidFill>
                  <a:srgbClr val="000000"/>
                </a:solidFill>
                <a:latin typeface="Open Sans 1"/>
                <a:ea typeface="Open Sans 1"/>
                <a:cs typeface="Open Sans 1"/>
                <a:sym typeface="Open Sans 1"/>
              </a:rPr>
              <a:t>perlu</a:t>
            </a:r>
            <a:r>
              <a:rPr lang="en-US" sz="2000" dirty="0">
                <a:solidFill>
                  <a:srgbClr val="000000"/>
                </a:solidFill>
                <a:latin typeface="Open Sans 1"/>
                <a:ea typeface="Open Sans 1"/>
                <a:cs typeface="Open Sans 1"/>
                <a:sym typeface="Open Sans 1"/>
              </a:rPr>
              <a:t> </a:t>
            </a:r>
            <a:r>
              <a:rPr lang="en-US" sz="2000" dirty="0" err="1">
                <a:solidFill>
                  <a:srgbClr val="000000"/>
                </a:solidFill>
                <a:latin typeface="Open Sans 1"/>
                <a:ea typeface="Open Sans 1"/>
                <a:cs typeface="Open Sans 1"/>
                <a:sym typeface="Open Sans 1"/>
              </a:rPr>
              <a:t>dipromosikan</a:t>
            </a:r>
            <a:r>
              <a:rPr lang="en-US" sz="2000" dirty="0">
                <a:solidFill>
                  <a:srgbClr val="000000"/>
                </a:solidFill>
                <a:latin typeface="Open Sans 1"/>
                <a:ea typeface="Open Sans 1"/>
                <a:cs typeface="Open Sans 1"/>
                <a:sym typeface="Open Sans 1"/>
              </a:rPr>
              <a:t> </a:t>
            </a:r>
            <a:r>
              <a:rPr lang="en-US" sz="2000" dirty="0" err="1">
                <a:solidFill>
                  <a:srgbClr val="000000"/>
                </a:solidFill>
                <a:latin typeface="Open Sans 1"/>
                <a:ea typeface="Open Sans 1"/>
                <a:cs typeface="Open Sans 1"/>
                <a:sym typeface="Open Sans 1"/>
              </a:rPr>
              <a:t>secara</a:t>
            </a:r>
            <a:r>
              <a:rPr lang="en-US" sz="2000" dirty="0">
                <a:solidFill>
                  <a:srgbClr val="000000"/>
                </a:solidFill>
                <a:latin typeface="Open Sans 1"/>
                <a:ea typeface="Open Sans 1"/>
                <a:cs typeface="Open Sans 1"/>
                <a:sym typeface="Open Sans 1"/>
              </a:rPr>
              <a:t> </a:t>
            </a:r>
            <a:r>
              <a:rPr lang="en-US" sz="2000" dirty="0" err="1">
                <a:solidFill>
                  <a:srgbClr val="000000"/>
                </a:solidFill>
                <a:latin typeface="Open Sans 1"/>
                <a:ea typeface="Open Sans 1"/>
                <a:cs typeface="Open Sans 1"/>
                <a:sym typeface="Open Sans 1"/>
              </a:rPr>
              <a:t>luas</a:t>
            </a:r>
            <a:r>
              <a:rPr lang="en-US" sz="2000" dirty="0">
                <a:solidFill>
                  <a:srgbClr val="000000"/>
                </a:solidFill>
                <a:latin typeface="Open Sans 1"/>
                <a:ea typeface="Open Sans 1"/>
                <a:cs typeface="Open Sans 1"/>
                <a:sym typeface="Open Sans 1"/>
              </a:rPr>
              <a:t> </a:t>
            </a:r>
            <a:r>
              <a:rPr lang="en-US" sz="2000" dirty="0" err="1">
                <a:solidFill>
                  <a:srgbClr val="000000"/>
                </a:solidFill>
                <a:latin typeface="Open Sans 1"/>
                <a:ea typeface="Open Sans 1"/>
                <a:cs typeface="Open Sans 1"/>
                <a:sym typeface="Open Sans 1"/>
              </a:rPr>
              <a:t>kepada</a:t>
            </a:r>
            <a:r>
              <a:rPr lang="en-US" sz="2000" dirty="0">
                <a:solidFill>
                  <a:srgbClr val="000000"/>
                </a:solidFill>
                <a:latin typeface="Open Sans 1"/>
                <a:ea typeface="Open Sans 1"/>
                <a:cs typeface="Open Sans 1"/>
                <a:sym typeface="Open Sans 1"/>
              </a:rPr>
              <a:t> </a:t>
            </a:r>
            <a:r>
              <a:rPr lang="en-US" sz="2000" dirty="0" err="1">
                <a:solidFill>
                  <a:srgbClr val="000000"/>
                </a:solidFill>
                <a:latin typeface="Open Sans 1"/>
                <a:ea typeface="Open Sans 1"/>
                <a:cs typeface="Open Sans 1"/>
                <a:sym typeface="Open Sans 1"/>
              </a:rPr>
              <a:t>pemerintah</a:t>
            </a:r>
            <a:r>
              <a:rPr lang="en-US" sz="2000" dirty="0">
                <a:solidFill>
                  <a:srgbClr val="000000"/>
                </a:solidFill>
                <a:latin typeface="Open Sans 1"/>
                <a:ea typeface="Open Sans 1"/>
                <a:cs typeface="Open Sans 1"/>
                <a:sym typeface="Open Sans 1"/>
              </a:rPr>
              <a:t> </a:t>
            </a:r>
            <a:r>
              <a:rPr lang="en-US" sz="2000" dirty="0" err="1">
                <a:solidFill>
                  <a:srgbClr val="000000"/>
                </a:solidFill>
                <a:latin typeface="Open Sans 1"/>
                <a:ea typeface="Open Sans 1"/>
                <a:cs typeface="Open Sans 1"/>
                <a:sym typeface="Open Sans 1"/>
              </a:rPr>
              <a:t>daerah</a:t>
            </a:r>
            <a:r>
              <a:rPr lang="en-US" sz="2000" dirty="0">
                <a:solidFill>
                  <a:srgbClr val="000000"/>
                </a:solidFill>
                <a:latin typeface="Open Sans 1"/>
                <a:ea typeface="Open Sans 1"/>
                <a:cs typeface="Open Sans 1"/>
                <a:sym typeface="Open Sans 1"/>
              </a:rPr>
              <a:t>, </a:t>
            </a:r>
            <a:r>
              <a:rPr lang="en-US" sz="2000" dirty="0" err="1">
                <a:solidFill>
                  <a:srgbClr val="000000"/>
                </a:solidFill>
                <a:latin typeface="Open Sans 1"/>
                <a:ea typeface="Open Sans 1"/>
                <a:cs typeface="Open Sans 1"/>
                <a:sym typeface="Open Sans 1"/>
              </a:rPr>
              <a:t>Kabupaten</a:t>
            </a:r>
            <a:r>
              <a:rPr lang="en-US" sz="2000" dirty="0">
                <a:solidFill>
                  <a:srgbClr val="000000"/>
                </a:solidFill>
                <a:latin typeface="Open Sans 1"/>
                <a:ea typeface="Open Sans 1"/>
                <a:cs typeface="Open Sans 1"/>
                <a:sym typeface="Open Sans 1"/>
              </a:rPr>
              <a:t> / Kota yang </a:t>
            </a:r>
            <a:r>
              <a:rPr lang="en-US" sz="2000" dirty="0" err="1">
                <a:solidFill>
                  <a:srgbClr val="000000"/>
                </a:solidFill>
                <a:latin typeface="Open Sans 1"/>
                <a:ea typeface="Open Sans 1"/>
                <a:cs typeface="Open Sans 1"/>
                <a:sym typeface="Open Sans 1"/>
              </a:rPr>
              <a:t>memiliki</a:t>
            </a:r>
            <a:r>
              <a:rPr lang="en-US" sz="2000" dirty="0">
                <a:solidFill>
                  <a:srgbClr val="000000"/>
                </a:solidFill>
                <a:latin typeface="Open Sans 1"/>
                <a:ea typeface="Open Sans 1"/>
                <a:cs typeface="Open Sans 1"/>
                <a:sym typeface="Open Sans 1"/>
              </a:rPr>
              <a:t> Wilayah </a:t>
            </a:r>
            <a:r>
              <a:rPr lang="en-US" sz="2000" dirty="0" err="1">
                <a:solidFill>
                  <a:srgbClr val="000000"/>
                </a:solidFill>
                <a:latin typeface="Open Sans 1"/>
                <a:ea typeface="Open Sans 1"/>
                <a:cs typeface="Open Sans 1"/>
                <a:sym typeface="Open Sans 1"/>
              </a:rPr>
              <a:t>pesisir</a:t>
            </a:r>
            <a:r>
              <a:rPr lang="en-US" sz="2000" dirty="0">
                <a:solidFill>
                  <a:srgbClr val="000000"/>
                </a:solidFill>
                <a:latin typeface="Open Sans 1"/>
                <a:ea typeface="Open Sans 1"/>
                <a:cs typeface="Open Sans 1"/>
                <a:sym typeface="Open Sans 1"/>
              </a:rPr>
              <a:t>.</a:t>
            </a:r>
          </a:p>
          <a:p>
            <a:pPr marL="431800" lvl="1" indent="-215900">
              <a:lnSpc>
                <a:spcPts val="2275"/>
              </a:lnSpc>
              <a:buFont typeface="Arial"/>
              <a:buChar char="•"/>
            </a:pPr>
            <a:r>
              <a:rPr lang="en-US" sz="2000" dirty="0">
                <a:solidFill>
                  <a:srgbClr val="000000"/>
                </a:solidFill>
                <a:latin typeface="Open Sans 1"/>
                <a:ea typeface="Open Sans 1"/>
                <a:cs typeface="Open Sans 1"/>
                <a:sym typeface="Open Sans 1"/>
              </a:rPr>
              <a:t>Dan </a:t>
            </a:r>
            <a:r>
              <a:rPr lang="en-US" sz="2000" dirty="0" err="1">
                <a:solidFill>
                  <a:srgbClr val="000000"/>
                </a:solidFill>
                <a:latin typeface="Open Sans 1"/>
                <a:ea typeface="Open Sans 1"/>
                <a:cs typeface="Open Sans 1"/>
                <a:sym typeface="Open Sans 1"/>
              </a:rPr>
              <a:t>tidak</a:t>
            </a:r>
            <a:r>
              <a:rPr lang="en-US" sz="2000" dirty="0">
                <a:solidFill>
                  <a:srgbClr val="000000"/>
                </a:solidFill>
                <a:latin typeface="Open Sans 1"/>
                <a:ea typeface="Open Sans 1"/>
                <a:cs typeface="Open Sans 1"/>
                <a:sym typeface="Open Sans 1"/>
              </a:rPr>
              <a:t> </a:t>
            </a:r>
            <a:r>
              <a:rPr lang="en-US" sz="2000" dirty="0" err="1">
                <a:solidFill>
                  <a:srgbClr val="000000"/>
                </a:solidFill>
                <a:latin typeface="Open Sans 1"/>
                <a:ea typeface="Open Sans 1"/>
                <a:cs typeface="Open Sans 1"/>
                <a:sym typeface="Open Sans 1"/>
              </a:rPr>
              <a:t>menutup</a:t>
            </a:r>
            <a:r>
              <a:rPr lang="en-US" sz="2000" dirty="0">
                <a:solidFill>
                  <a:srgbClr val="000000"/>
                </a:solidFill>
                <a:latin typeface="Open Sans 1"/>
                <a:ea typeface="Open Sans 1"/>
                <a:cs typeface="Open Sans 1"/>
                <a:sym typeface="Open Sans 1"/>
              </a:rPr>
              <a:t> </a:t>
            </a:r>
            <a:r>
              <a:rPr lang="en-US" sz="2000" dirty="0" err="1">
                <a:solidFill>
                  <a:srgbClr val="000000"/>
                </a:solidFill>
                <a:latin typeface="Open Sans 1"/>
                <a:ea typeface="Open Sans 1"/>
                <a:cs typeface="Open Sans 1"/>
                <a:sym typeface="Open Sans 1"/>
              </a:rPr>
              <a:t>kemungkinan</a:t>
            </a:r>
            <a:r>
              <a:rPr lang="en-US" sz="2000" dirty="0">
                <a:solidFill>
                  <a:srgbClr val="000000"/>
                </a:solidFill>
                <a:latin typeface="Open Sans 1"/>
                <a:ea typeface="Open Sans 1"/>
                <a:cs typeface="Open Sans 1"/>
                <a:sym typeface="Open Sans 1"/>
              </a:rPr>
              <a:t> model </a:t>
            </a:r>
            <a:r>
              <a:rPr lang="en-US" sz="2000" i="1" dirty="0" err="1">
                <a:solidFill>
                  <a:srgbClr val="000000"/>
                </a:solidFill>
                <a:latin typeface="Open Sans 1"/>
                <a:ea typeface="Open Sans 1"/>
                <a:cs typeface="Open Sans 1"/>
                <a:sym typeface="Open Sans 1"/>
              </a:rPr>
              <a:t>pentahelix</a:t>
            </a:r>
            <a:r>
              <a:rPr lang="en-US" sz="2000" dirty="0">
                <a:solidFill>
                  <a:srgbClr val="000000"/>
                </a:solidFill>
                <a:latin typeface="Open Sans 1"/>
                <a:ea typeface="Open Sans 1"/>
                <a:cs typeface="Open Sans 1"/>
                <a:sym typeface="Open Sans 1"/>
              </a:rPr>
              <a:t> </a:t>
            </a:r>
            <a:r>
              <a:rPr lang="en-US" sz="2000" dirty="0" err="1">
                <a:solidFill>
                  <a:srgbClr val="000000"/>
                </a:solidFill>
                <a:latin typeface="Open Sans 1"/>
                <a:ea typeface="Open Sans 1"/>
                <a:cs typeface="Open Sans 1"/>
                <a:sym typeface="Open Sans 1"/>
              </a:rPr>
              <a:t>berkembang</a:t>
            </a:r>
            <a:r>
              <a:rPr lang="en-US" sz="2000" dirty="0">
                <a:solidFill>
                  <a:srgbClr val="000000"/>
                </a:solidFill>
                <a:latin typeface="Open Sans 1"/>
                <a:ea typeface="Open Sans 1"/>
                <a:cs typeface="Open Sans 1"/>
                <a:sym typeface="Open Sans 1"/>
              </a:rPr>
              <a:t> </a:t>
            </a:r>
            <a:r>
              <a:rPr lang="en-US" sz="2000" dirty="0" err="1">
                <a:solidFill>
                  <a:srgbClr val="000000"/>
                </a:solidFill>
                <a:latin typeface="Open Sans 1"/>
                <a:ea typeface="Open Sans 1"/>
                <a:cs typeface="Open Sans 1"/>
                <a:sym typeface="Open Sans 1"/>
              </a:rPr>
              <a:t>sesuai</a:t>
            </a:r>
            <a:r>
              <a:rPr lang="en-US" sz="2000" dirty="0">
                <a:solidFill>
                  <a:srgbClr val="000000"/>
                </a:solidFill>
                <a:latin typeface="Open Sans 1"/>
                <a:ea typeface="Open Sans 1"/>
                <a:cs typeface="Open Sans 1"/>
                <a:sym typeface="Open Sans 1"/>
              </a:rPr>
              <a:t> </a:t>
            </a:r>
            <a:r>
              <a:rPr lang="en-US" sz="2000" dirty="0" err="1">
                <a:solidFill>
                  <a:srgbClr val="000000"/>
                </a:solidFill>
                <a:latin typeface="Open Sans 1"/>
                <a:ea typeface="Open Sans 1"/>
                <a:cs typeface="Open Sans 1"/>
                <a:sym typeface="Open Sans 1"/>
              </a:rPr>
              <a:t>dengan</a:t>
            </a:r>
            <a:r>
              <a:rPr lang="en-US" sz="2000" dirty="0">
                <a:solidFill>
                  <a:srgbClr val="000000"/>
                </a:solidFill>
                <a:latin typeface="Open Sans 1"/>
                <a:ea typeface="Open Sans 1"/>
                <a:cs typeface="Open Sans 1"/>
                <a:sym typeface="Open Sans 1"/>
              </a:rPr>
              <a:t> </a:t>
            </a:r>
            <a:r>
              <a:rPr lang="en-US" sz="2000" dirty="0" err="1">
                <a:solidFill>
                  <a:srgbClr val="000000"/>
                </a:solidFill>
                <a:latin typeface="Open Sans 1"/>
                <a:ea typeface="Open Sans 1"/>
                <a:cs typeface="Open Sans 1"/>
                <a:sym typeface="Open Sans 1"/>
              </a:rPr>
              <a:t>komponen</a:t>
            </a:r>
            <a:r>
              <a:rPr lang="en-US" sz="2000" dirty="0">
                <a:solidFill>
                  <a:srgbClr val="000000"/>
                </a:solidFill>
                <a:latin typeface="Open Sans 1"/>
                <a:ea typeface="Open Sans 1"/>
                <a:cs typeface="Open Sans 1"/>
                <a:sym typeface="Open Sans 1"/>
              </a:rPr>
              <a:t> </a:t>
            </a:r>
            <a:r>
              <a:rPr lang="en-US" sz="2000" i="1" dirty="0">
                <a:solidFill>
                  <a:srgbClr val="000000"/>
                </a:solidFill>
                <a:latin typeface="Open Sans 1"/>
                <a:ea typeface="Open Sans 1"/>
                <a:cs typeface="Open Sans 1"/>
                <a:sym typeface="Open Sans 1"/>
              </a:rPr>
              <a:t>helix</a:t>
            </a:r>
            <a:r>
              <a:rPr lang="en-US" sz="2000" dirty="0">
                <a:solidFill>
                  <a:srgbClr val="000000"/>
                </a:solidFill>
                <a:latin typeface="Open Sans 1"/>
                <a:ea typeface="Open Sans 1"/>
                <a:cs typeface="Open Sans 1"/>
                <a:sym typeface="Open Sans 1"/>
              </a:rPr>
              <a:t> yang </a:t>
            </a:r>
            <a:r>
              <a:rPr lang="en-US" sz="2000" dirty="0" err="1">
                <a:solidFill>
                  <a:srgbClr val="000000"/>
                </a:solidFill>
                <a:latin typeface="Open Sans 1"/>
                <a:ea typeface="Open Sans 1"/>
                <a:cs typeface="Open Sans 1"/>
                <a:sym typeface="Open Sans 1"/>
              </a:rPr>
              <a:t>dibutuhkan</a:t>
            </a:r>
            <a:r>
              <a:rPr lang="en-US" sz="2000" dirty="0">
                <a:solidFill>
                  <a:srgbClr val="000000"/>
                </a:solidFill>
                <a:latin typeface="Open Sans 1"/>
                <a:ea typeface="Open Sans 1"/>
                <a:cs typeface="Open Sans 1"/>
                <a:sym typeface="Open Sans 1"/>
              </a:rPr>
              <a:t> </a:t>
            </a:r>
            <a:r>
              <a:rPr lang="en-US" sz="2000" dirty="0" err="1">
                <a:solidFill>
                  <a:srgbClr val="000000"/>
                </a:solidFill>
                <a:latin typeface="Open Sans 1"/>
                <a:ea typeface="Open Sans 1"/>
                <a:cs typeface="Open Sans 1"/>
                <a:sym typeface="Open Sans 1"/>
              </a:rPr>
              <a:t>kedepannya</a:t>
            </a:r>
            <a:r>
              <a:rPr lang="en-US" sz="2000" dirty="0">
                <a:solidFill>
                  <a:srgbClr val="000000"/>
                </a:solidFill>
                <a:latin typeface="Open Sans 1"/>
                <a:ea typeface="Open Sans 1"/>
                <a:cs typeface="Open Sans 1"/>
                <a:sym typeface="Open Sans 1"/>
              </a:rPr>
              <a:t>. </a:t>
            </a:r>
          </a:p>
        </p:txBody>
      </p:sp>
      <p:grpSp>
        <p:nvGrpSpPr>
          <p:cNvPr id="14" name="Group 14"/>
          <p:cNvGrpSpPr/>
          <p:nvPr/>
        </p:nvGrpSpPr>
        <p:grpSpPr>
          <a:xfrm>
            <a:off x="8491583" y="5240233"/>
            <a:ext cx="847607" cy="849732"/>
            <a:chOff x="0" y="0"/>
            <a:chExt cx="1564917" cy="1568840"/>
          </a:xfrm>
        </p:grpSpPr>
        <p:sp>
          <p:nvSpPr>
            <p:cNvPr id="15" name="Freeform 15"/>
            <p:cNvSpPr/>
            <p:nvPr/>
          </p:nvSpPr>
          <p:spPr>
            <a:xfrm>
              <a:off x="0" y="0"/>
              <a:ext cx="1564894" cy="1568831"/>
            </a:xfrm>
            <a:custGeom>
              <a:avLst/>
              <a:gdLst/>
              <a:ahLst/>
              <a:cxnLst/>
              <a:rect l="l" t="t" r="r" b="b"/>
              <a:pathLst>
                <a:path w="1564894" h="1568831">
                  <a:moveTo>
                    <a:pt x="0" y="0"/>
                  </a:moveTo>
                  <a:lnTo>
                    <a:pt x="1564894" y="0"/>
                  </a:lnTo>
                  <a:lnTo>
                    <a:pt x="1564894" y="1568831"/>
                  </a:lnTo>
                  <a:lnTo>
                    <a:pt x="0" y="1568831"/>
                  </a:lnTo>
                  <a:lnTo>
                    <a:pt x="0" y="0"/>
                  </a:lnTo>
                  <a:close/>
                </a:path>
              </a:pathLst>
            </a:custGeom>
            <a:blipFill>
              <a:blip r:embed="rId7"/>
              <a:stretch>
                <a:fillRect t="-16" r="-1" b="-17"/>
              </a:stretch>
            </a:blipFill>
          </p:spPr>
        </p:sp>
      </p:grpSp>
      <p:sp>
        <p:nvSpPr>
          <p:cNvPr id="16" name="TextBox 16"/>
          <p:cNvSpPr txBox="1"/>
          <p:nvPr/>
        </p:nvSpPr>
        <p:spPr>
          <a:xfrm>
            <a:off x="4883199" y="1176846"/>
            <a:ext cx="2450736" cy="471322"/>
          </a:xfrm>
          <a:prstGeom prst="rect">
            <a:avLst/>
          </a:prstGeom>
        </p:spPr>
        <p:txBody>
          <a:bodyPr lIns="0" tIns="0" rIns="0" bIns="0" rtlCol="0" anchor="t">
            <a:spAutoFit/>
          </a:bodyPr>
          <a:lstStyle/>
          <a:p>
            <a:pPr algn="ctr">
              <a:lnSpc>
                <a:spcPts val="3943"/>
              </a:lnSpc>
            </a:pPr>
            <a:r>
              <a:rPr lang="en-US" sz="2816" b="1">
                <a:solidFill>
                  <a:srgbClr val="000000"/>
                </a:solidFill>
                <a:latin typeface="Open Sans 2 Bold"/>
                <a:ea typeface="Open Sans 2 Bold"/>
                <a:cs typeface="Open Sans 2 Bold"/>
                <a:sym typeface="Open Sans 2 Bold"/>
              </a:rPr>
              <a:t>KESIMPULAN</a:t>
            </a:r>
          </a:p>
        </p:txBody>
      </p:sp>
      <p:grpSp>
        <p:nvGrpSpPr>
          <p:cNvPr id="17" name="Group 5">
            <a:extLst>
              <a:ext uri="{FF2B5EF4-FFF2-40B4-BE49-F238E27FC236}">
                <a16:creationId xmlns:a16="http://schemas.microsoft.com/office/drawing/2014/main" id="{CF9E8110-BDDC-4670-AD9A-71C64EF63A3E}"/>
              </a:ext>
            </a:extLst>
          </p:cNvPr>
          <p:cNvGrpSpPr/>
          <p:nvPr/>
        </p:nvGrpSpPr>
        <p:grpSpPr>
          <a:xfrm>
            <a:off x="6945702" y="6569789"/>
            <a:ext cx="5250988" cy="278623"/>
            <a:chOff x="0" y="0"/>
            <a:chExt cx="6337300" cy="404501"/>
          </a:xfrm>
        </p:grpSpPr>
        <p:sp>
          <p:nvSpPr>
            <p:cNvPr id="18" name="Freeform 6">
              <a:extLst>
                <a:ext uri="{FF2B5EF4-FFF2-40B4-BE49-F238E27FC236}">
                  <a16:creationId xmlns:a16="http://schemas.microsoft.com/office/drawing/2014/main" id="{46138C8C-379D-4DE4-9E62-ADBDFFF0F11A}"/>
                </a:ext>
              </a:extLst>
            </p:cNvPr>
            <p:cNvSpPr/>
            <p:nvPr/>
          </p:nvSpPr>
          <p:spPr>
            <a:xfrm>
              <a:off x="0" y="0"/>
              <a:ext cx="6337300" cy="404495"/>
            </a:xfrm>
            <a:custGeom>
              <a:avLst/>
              <a:gdLst/>
              <a:ahLst/>
              <a:cxnLst/>
              <a:rect l="l" t="t" r="r" b="b"/>
              <a:pathLst>
                <a:path w="6337300" h="404495">
                  <a:moveTo>
                    <a:pt x="0" y="0"/>
                  </a:moveTo>
                  <a:lnTo>
                    <a:pt x="6337300" y="0"/>
                  </a:lnTo>
                  <a:lnTo>
                    <a:pt x="6337300" y="404495"/>
                  </a:lnTo>
                  <a:lnTo>
                    <a:pt x="0" y="404495"/>
                  </a:lnTo>
                  <a:close/>
                </a:path>
              </a:pathLst>
            </a:custGeom>
            <a:gradFill rotWithShape="1">
              <a:gsLst>
                <a:gs pos="0">
                  <a:srgbClr val="7A221C">
                    <a:alpha val="100000"/>
                  </a:srgbClr>
                </a:gs>
                <a:gs pos="31000">
                  <a:srgbClr val="B1352C">
                    <a:alpha val="100000"/>
                  </a:srgbClr>
                </a:gs>
                <a:gs pos="100000">
                  <a:srgbClr val="FFFFFF">
                    <a:alpha val="100000"/>
                  </a:srgbClr>
                </a:gs>
              </a:gsLst>
              <a:lin ang="10800000"/>
            </a:gradFill>
          </p:spPr>
          <p:txBody>
            <a:bodyPr/>
            <a:lstStyle/>
            <a:p>
              <a:pPr algn="r"/>
              <a:endParaRPr lang="en-ID" dirty="0"/>
            </a:p>
          </p:txBody>
        </p:sp>
        <p:sp>
          <p:nvSpPr>
            <p:cNvPr id="19" name="TextBox 7">
              <a:extLst>
                <a:ext uri="{FF2B5EF4-FFF2-40B4-BE49-F238E27FC236}">
                  <a16:creationId xmlns:a16="http://schemas.microsoft.com/office/drawing/2014/main" id="{BEE7F0C9-C7A4-4B78-9875-49D3E9D239CD}"/>
                </a:ext>
              </a:extLst>
            </p:cNvPr>
            <p:cNvSpPr txBox="1"/>
            <p:nvPr/>
          </p:nvSpPr>
          <p:spPr>
            <a:xfrm>
              <a:off x="0" y="0"/>
              <a:ext cx="6337300" cy="404501"/>
            </a:xfrm>
            <a:prstGeom prst="rect">
              <a:avLst/>
            </a:prstGeom>
          </p:spPr>
          <p:txBody>
            <a:bodyPr lIns="50800" tIns="50800" rIns="50800" bIns="50800" rtlCol="0" anchor="ctr"/>
            <a:lstStyle/>
            <a:p>
              <a:pPr algn="r">
                <a:lnSpc>
                  <a:spcPts val="1080"/>
                </a:lnSpc>
              </a:pPr>
              <a:r>
                <a:rPr lang="en-US" sz="900" dirty="0">
                  <a:solidFill>
                    <a:srgbClr val="FFFF00"/>
                  </a:solidFill>
                  <a:latin typeface="Open Sans 1"/>
                  <a:ea typeface="Open Sans 1"/>
                  <a:cs typeface="Open Sans 1"/>
                  <a:sym typeface="Open Sans 1"/>
                </a:rPr>
                <a:t>UNDIP </a:t>
              </a:r>
              <a:r>
                <a:rPr lang="en-US" sz="900" dirty="0" err="1">
                  <a:solidFill>
                    <a:srgbClr val="FFFF00"/>
                  </a:solidFill>
                  <a:latin typeface="Open Sans 1"/>
                  <a:ea typeface="Open Sans 1"/>
                  <a:cs typeface="Open Sans 1"/>
                  <a:sym typeface="Open Sans 1"/>
                </a:rPr>
                <a:t>Bermartabat</a:t>
              </a:r>
              <a:r>
                <a:rPr lang="en-US" sz="900" dirty="0">
                  <a:solidFill>
                    <a:srgbClr val="FFFF00"/>
                  </a:solidFill>
                  <a:latin typeface="Open Sans 1"/>
                  <a:ea typeface="Open Sans 1"/>
                  <a:cs typeface="Open Sans 1"/>
                  <a:sym typeface="Open Sans 1"/>
                </a:rPr>
                <a:t> UNDIP </a:t>
              </a:r>
              <a:r>
                <a:rPr lang="en-US" sz="900" dirty="0" err="1">
                  <a:solidFill>
                    <a:srgbClr val="FFFF00"/>
                  </a:solidFill>
                  <a:latin typeface="Open Sans 1"/>
                  <a:ea typeface="Open Sans 1"/>
                  <a:cs typeface="Open Sans 1"/>
                  <a:sym typeface="Open Sans 1"/>
                </a:rPr>
                <a:t>Bermanfaat</a:t>
              </a:r>
              <a:endParaRPr lang="en-US" sz="900" dirty="0">
                <a:solidFill>
                  <a:srgbClr val="FFFF00"/>
                </a:solidFill>
                <a:latin typeface="Open Sans 1"/>
                <a:ea typeface="Open Sans 1"/>
                <a:cs typeface="Open Sans 1"/>
                <a:sym typeface="Open Sans 1"/>
              </a:endParaRPr>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9906000" h="6858000">
                <a:moveTo>
                  <a:pt x="0" y="0"/>
                </a:moveTo>
                <a:lnTo>
                  <a:pt x="9906000" y="0"/>
                </a:lnTo>
                <a:lnTo>
                  <a:pt x="9906000" y="6858000"/>
                </a:lnTo>
                <a:lnTo>
                  <a:pt x="0" y="6858000"/>
                </a:lnTo>
                <a:lnTo>
                  <a:pt x="0" y="0"/>
                </a:lnTo>
                <a:close/>
              </a:path>
            </a:pathLst>
          </a:custGeom>
          <a:blipFill>
            <a:blip r:embed="rId2"/>
            <a:stretch>
              <a:fillRect/>
            </a:stretch>
          </a:blipFill>
        </p:spPr>
      </p:sp>
      <p:sp>
        <p:nvSpPr>
          <p:cNvPr id="8" name="Freeform 8" descr="Logo  Description automatically generated"/>
          <p:cNvSpPr/>
          <p:nvPr/>
        </p:nvSpPr>
        <p:spPr>
          <a:xfrm>
            <a:off x="9423372" y="118743"/>
            <a:ext cx="330228" cy="330228"/>
          </a:xfrm>
          <a:custGeom>
            <a:avLst/>
            <a:gdLst/>
            <a:ahLst/>
            <a:cxnLst/>
            <a:rect l="l" t="t" r="r" b="b"/>
            <a:pathLst>
              <a:path w="330228" h="330228">
                <a:moveTo>
                  <a:pt x="0" y="0"/>
                </a:moveTo>
                <a:lnTo>
                  <a:pt x="330228" y="0"/>
                </a:lnTo>
                <a:lnTo>
                  <a:pt x="330228" y="330228"/>
                </a:lnTo>
                <a:lnTo>
                  <a:pt x="0" y="330228"/>
                </a:lnTo>
                <a:lnTo>
                  <a:pt x="0" y="0"/>
                </a:lnTo>
                <a:close/>
              </a:path>
            </a:pathLst>
          </a:custGeom>
          <a:blipFill>
            <a:blip r:embed="rId3"/>
            <a:stretch>
              <a:fillRect/>
            </a:stretch>
          </a:blipFill>
        </p:spPr>
      </p:sp>
      <p:sp>
        <p:nvSpPr>
          <p:cNvPr id="10" name="TextBox 10"/>
          <p:cNvSpPr txBox="1"/>
          <p:nvPr/>
        </p:nvSpPr>
        <p:spPr>
          <a:xfrm>
            <a:off x="1828800" y="1356644"/>
            <a:ext cx="8534400" cy="471322"/>
          </a:xfrm>
          <a:prstGeom prst="rect">
            <a:avLst/>
          </a:prstGeom>
        </p:spPr>
        <p:txBody>
          <a:bodyPr lIns="0" tIns="0" rIns="0" bIns="0" rtlCol="0" anchor="t">
            <a:spAutoFit/>
          </a:bodyPr>
          <a:lstStyle/>
          <a:p>
            <a:pPr algn="ctr">
              <a:lnSpc>
                <a:spcPts val="3943"/>
              </a:lnSpc>
            </a:pPr>
            <a:r>
              <a:rPr lang="en-US" sz="2816" b="1">
                <a:solidFill>
                  <a:srgbClr val="000000"/>
                </a:solidFill>
                <a:latin typeface="Open Sans 2 Bold"/>
                <a:ea typeface="Open Sans 2 Bold"/>
                <a:cs typeface="Open Sans 2 Bold"/>
                <a:sym typeface="Open Sans 2 Bold"/>
              </a:rPr>
              <a:t>PESAN UNTUK REKAN DOSEN DAN MAHASISWA</a:t>
            </a:r>
          </a:p>
        </p:txBody>
      </p:sp>
      <p:sp>
        <p:nvSpPr>
          <p:cNvPr id="11" name="TextBox 11"/>
          <p:cNvSpPr txBox="1"/>
          <p:nvPr/>
        </p:nvSpPr>
        <p:spPr>
          <a:xfrm>
            <a:off x="1888114" y="2593849"/>
            <a:ext cx="8475087" cy="2124075"/>
          </a:xfrm>
          <a:prstGeom prst="rect">
            <a:avLst/>
          </a:prstGeom>
        </p:spPr>
        <p:txBody>
          <a:bodyPr lIns="0" tIns="0" rIns="0" bIns="0" rtlCol="0" anchor="t">
            <a:spAutoFit/>
          </a:bodyPr>
          <a:lstStyle/>
          <a:p>
            <a:pPr marL="323853" lvl="1" indent="-161927">
              <a:lnSpc>
                <a:spcPts val="2100"/>
              </a:lnSpc>
              <a:buFont typeface="Arial"/>
              <a:buChar char="•"/>
            </a:pPr>
            <a:r>
              <a:rPr lang="en-US" sz="1500">
                <a:solidFill>
                  <a:srgbClr val="000000"/>
                </a:solidFill>
                <a:latin typeface="Open Sans 1"/>
                <a:ea typeface="Open Sans 1"/>
                <a:cs typeface="Open Sans 1"/>
                <a:sym typeface="Open Sans 1"/>
              </a:rPr>
              <a:t>Saat ini beban kinerja kita semakin besar, tuntutan kinerja semakin tinggi, dan persyaratannya semakin sulit, namun peluang berkinerja baik buat kita juga semakin terbuka lebar. Oleh karena itu penting bagi kita bahwa dalam pencapaian kinerja perlu dilakukan secara bersungguh-sungguh disertai dengan doa dan prasangka baik. </a:t>
            </a:r>
          </a:p>
          <a:p>
            <a:pPr marL="323853" lvl="1" indent="-161927">
              <a:lnSpc>
                <a:spcPts val="2100"/>
              </a:lnSpc>
              <a:buFont typeface="Arial"/>
              <a:buChar char="•"/>
            </a:pPr>
            <a:r>
              <a:rPr lang="en-US" sz="1500">
                <a:solidFill>
                  <a:srgbClr val="000000"/>
                </a:solidFill>
                <a:latin typeface="Open Sans 1"/>
                <a:ea typeface="Open Sans 1"/>
                <a:cs typeface="Open Sans 1"/>
                <a:sym typeface="Open Sans 1"/>
              </a:rPr>
              <a:t>Untuk teman-teman Tendik, ingin saya sampaikan bahwa kita beruntung menjadi bagian dari Undip, Perguruan Tinggi yang memiliki komitmen kuat terhadap kesejahteraan karyawan, untuk itu, maksimalkan amalan saudara dengan kinerja optimal serta semangat untuk melayani yang lebih baik.</a:t>
            </a:r>
          </a:p>
        </p:txBody>
      </p:sp>
      <p:sp>
        <p:nvSpPr>
          <p:cNvPr id="12" name="TextBox 12"/>
          <p:cNvSpPr txBox="1"/>
          <p:nvPr/>
        </p:nvSpPr>
        <p:spPr>
          <a:xfrm>
            <a:off x="2001820" y="5410201"/>
            <a:ext cx="8380431" cy="790575"/>
          </a:xfrm>
          <a:prstGeom prst="rect">
            <a:avLst/>
          </a:prstGeom>
        </p:spPr>
        <p:txBody>
          <a:bodyPr lIns="0" tIns="0" rIns="0" bIns="0" rtlCol="0" anchor="t">
            <a:spAutoFit/>
          </a:bodyPr>
          <a:lstStyle/>
          <a:p>
            <a:pPr>
              <a:lnSpc>
                <a:spcPts val="2100"/>
              </a:lnSpc>
            </a:pPr>
            <a:r>
              <a:rPr lang="en-US" sz="1500">
                <a:solidFill>
                  <a:srgbClr val="000000"/>
                </a:solidFill>
                <a:latin typeface="Open Sans 1"/>
                <a:ea typeface="Open Sans 1"/>
                <a:cs typeface="Open Sans 1"/>
                <a:sym typeface="Open Sans 1"/>
              </a:rPr>
              <a:t>Untuk rekan-rekan mahasiswa, nikmati proses belajar kalian, segera selesaikan skripsi/ tesis/ disertasinya, cepat lulus dan bahagiakanlah orang tua dan keluarga, serta wujudkan cita-cita anda dengan selalu diiringi doa.</a:t>
            </a:r>
          </a:p>
        </p:txBody>
      </p:sp>
      <p:sp>
        <p:nvSpPr>
          <p:cNvPr id="13" name="TextBox 13"/>
          <p:cNvSpPr txBox="1"/>
          <p:nvPr/>
        </p:nvSpPr>
        <p:spPr>
          <a:xfrm>
            <a:off x="1888114" y="2211579"/>
            <a:ext cx="7027273" cy="372745"/>
          </a:xfrm>
          <a:prstGeom prst="rect">
            <a:avLst/>
          </a:prstGeom>
        </p:spPr>
        <p:txBody>
          <a:bodyPr lIns="0" tIns="0" rIns="0" bIns="0" rtlCol="0" anchor="t">
            <a:spAutoFit/>
          </a:bodyPr>
          <a:lstStyle/>
          <a:p>
            <a:pPr algn="ctr">
              <a:lnSpc>
                <a:spcPts val="3079"/>
              </a:lnSpc>
            </a:pPr>
            <a:r>
              <a:rPr lang="en-US" sz="2199" b="1">
                <a:solidFill>
                  <a:srgbClr val="000000"/>
                </a:solidFill>
                <a:latin typeface="Open Sans 1 Bold"/>
                <a:ea typeface="Open Sans 1 Bold"/>
                <a:cs typeface="Open Sans 1 Bold"/>
                <a:sym typeface="Open Sans 1 Bold"/>
              </a:rPr>
              <a:t>Kepada rekan-rekan seprofesi dan seluruh kolega </a:t>
            </a:r>
          </a:p>
        </p:txBody>
      </p:sp>
      <p:sp>
        <p:nvSpPr>
          <p:cNvPr id="14" name="TextBox 14"/>
          <p:cNvSpPr txBox="1"/>
          <p:nvPr/>
        </p:nvSpPr>
        <p:spPr>
          <a:xfrm>
            <a:off x="1888114" y="5037456"/>
            <a:ext cx="4042773" cy="372745"/>
          </a:xfrm>
          <a:prstGeom prst="rect">
            <a:avLst/>
          </a:prstGeom>
        </p:spPr>
        <p:txBody>
          <a:bodyPr lIns="0" tIns="0" rIns="0" bIns="0" rtlCol="0" anchor="t">
            <a:spAutoFit/>
          </a:bodyPr>
          <a:lstStyle/>
          <a:p>
            <a:pPr algn="ctr">
              <a:lnSpc>
                <a:spcPts val="3079"/>
              </a:lnSpc>
            </a:pPr>
            <a:r>
              <a:rPr lang="en-US" sz="2199" b="1">
                <a:solidFill>
                  <a:srgbClr val="000000"/>
                </a:solidFill>
                <a:latin typeface="Open Sans 1 Bold"/>
                <a:ea typeface="Open Sans 1 Bold"/>
                <a:cs typeface="Open Sans 1 Bold"/>
                <a:sym typeface="Open Sans 1 Bold"/>
              </a:rPr>
              <a:t>Kepada seluruh mahasiswa</a:t>
            </a:r>
          </a:p>
        </p:txBody>
      </p:sp>
      <p:grpSp>
        <p:nvGrpSpPr>
          <p:cNvPr id="15" name="Group 5">
            <a:extLst>
              <a:ext uri="{FF2B5EF4-FFF2-40B4-BE49-F238E27FC236}">
                <a16:creationId xmlns:a16="http://schemas.microsoft.com/office/drawing/2014/main" id="{5DD65EE7-8308-4574-B2D4-073CE8AC2830}"/>
              </a:ext>
            </a:extLst>
          </p:cNvPr>
          <p:cNvGrpSpPr/>
          <p:nvPr/>
        </p:nvGrpSpPr>
        <p:grpSpPr>
          <a:xfrm>
            <a:off x="7443714" y="6569789"/>
            <a:ext cx="4752975" cy="303376"/>
            <a:chOff x="0" y="0"/>
            <a:chExt cx="6337300" cy="404501"/>
          </a:xfrm>
        </p:grpSpPr>
        <p:sp>
          <p:nvSpPr>
            <p:cNvPr id="16" name="Freeform 6">
              <a:extLst>
                <a:ext uri="{FF2B5EF4-FFF2-40B4-BE49-F238E27FC236}">
                  <a16:creationId xmlns:a16="http://schemas.microsoft.com/office/drawing/2014/main" id="{B163AF20-100A-4765-8E9C-F3C22175D5FA}"/>
                </a:ext>
              </a:extLst>
            </p:cNvPr>
            <p:cNvSpPr/>
            <p:nvPr/>
          </p:nvSpPr>
          <p:spPr>
            <a:xfrm>
              <a:off x="0" y="0"/>
              <a:ext cx="6337300" cy="404495"/>
            </a:xfrm>
            <a:custGeom>
              <a:avLst/>
              <a:gdLst/>
              <a:ahLst/>
              <a:cxnLst/>
              <a:rect l="l" t="t" r="r" b="b"/>
              <a:pathLst>
                <a:path w="6337300" h="404495">
                  <a:moveTo>
                    <a:pt x="0" y="0"/>
                  </a:moveTo>
                  <a:lnTo>
                    <a:pt x="6337300" y="0"/>
                  </a:lnTo>
                  <a:lnTo>
                    <a:pt x="6337300" y="404495"/>
                  </a:lnTo>
                  <a:lnTo>
                    <a:pt x="0" y="404495"/>
                  </a:lnTo>
                  <a:close/>
                </a:path>
              </a:pathLst>
            </a:custGeom>
            <a:gradFill rotWithShape="1">
              <a:gsLst>
                <a:gs pos="0">
                  <a:srgbClr val="7A221C">
                    <a:alpha val="100000"/>
                  </a:srgbClr>
                </a:gs>
                <a:gs pos="31000">
                  <a:srgbClr val="B1352C">
                    <a:alpha val="100000"/>
                  </a:srgbClr>
                </a:gs>
                <a:gs pos="100000">
                  <a:srgbClr val="FFFFFF">
                    <a:alpha val="100000"/>
                  </a:srgbClr>
                </a:gs>
              </a:gsLst>
              <a:lin ang="10800000"/>
            </a:gradFill>
          </p:spPr>
          <p:txBody>
            <a:bodyPr/>
            <a:lstStyle/>
            <a:p>
              <a:pPr algn="r"/>
              <a:endParaRPr lang="en-ID" dirty="0"/>
            </a:p>
          </p:txBody>
        </p:sp>
        <p:sp>
          <p:nvSpPr>
            <p:cNvPr id="17" name="TextBox 7">
              <a:extLst>
                <a:ext uri="{FF2B5EF4-FFF2-40B4-BE49-F238E27FC236}">
                  <a16:creationId xmlns:a16="http://schemas.microsoft.com/office/drawing/2014/main" id="{E3878B53-3CAF-4D90-A6AE-EF325AA4278A}"/>
                </a:ext>
              </a:extLst>
            </p:cNvPr>
            <p:cNvSpPr txBox="1"/>
            <p:nvPr/>
          </p:nvSpPr>
          <p:spPr>
            <a:xfrm>
              <a:off x="0" y="0"/>
              <a:ext cx="6337300" cy="404501"/>
            </a:xfrm>
            <a:prstGeom prst="rect">
              <a:avLst/>
            </a:prstGeom>
          </p:spPr>
          <p:txBody>
            <a:bodyPr lIns="50800" tIns="50800" rIns="50800" bIns="50800" rtlCol="0" anchor="ctr"/>
            <a:lstStyle/>
            <a:p>
              <a:pPr algn="r">
                <a:lnSpc>
                  <a:spcPts val="1080"/>
                </a:lnSpc>
              </a:pPr>
              <a:r>
                <a:rPr lang="en-US" sz="900" dirty="0">
                  <a:solidFill>
                    <a:srgbClr val="FFFF00"/>
                  </a:solidFill>
                  <a:latin typeface="Open Sans 1"/>
                  <a:ea typeface="Open Sans 1"/>
                  <a:cs typeface="Open Sans 1"/>
                  <a:sym typeface="Open Sans 1"/>
                </a:rPr>
                <a:t>UNDIP </a:t>
              </a:r>
              <a:r>
                <a:rPr lang="en-US" sz="900" dirty="0" err="1">
                  <a:solidFill>
                    <a:srgbClr val="FFFF00"/>
                  </a:solidFill>
                  <a:latin typeface="Open Sans 1"/>
                  <a:ea typeface="Open Sans 1"/>
                  <a:cs typeface="Open Sans 1"/>
                  <a:sym typeface="Open Sans 1"/>
                </a:rPr>
                <a:t>Bermartabat</a:t>
              </a:r>
              <a:r>
                <a:rPr lang="en-US" sz="900" dirty="0">
                  <a:solidFill>
                    <a:srgbClr val="FFFF00"/>
                  </a:solidFill>
                  <a:latin typeface="Open Sans 1"/>
                  <a:ea typeface="Open Sans 1"/>
                  <a:cs typeface="Open Sans 1"/>
                  <a:sym typeface="Open Sans 1"/>
                </a:rPr>
                <a:t> UNDIP </a:t>
              </a:r>
              <a:r>
                <a:rPr lang="en-US" sz="900" dirty="0" err="1">
                  <a:solidFill>
                    <a:srgbClr val="FFFF00"/>
                  </a:solidFill>
                  <a:latin typeface="Open Sans 1"/>
                  <a:ea typeface="Open Sans 1"/>
                  <a:cs typeface="Open Sans 1"/>
                  <a:sym typeface="Open Sans 1"/>
                </a:rPr>
                <a:t>Bermanfaat</a:t>
              </a:r>
              <a:endParaRPr lang="en-US" sz="900" dirty="0">
                <a:solidFill>
                  <a:srgbClr val="FFFF00"/>
                </a:solidFill>
                <a:latin typeface="Open Sans 1"/>
                <a:ea typeface="Open Sans 1"/>
                <a:cs typeface="Open Sans 1"/>
                <a:sym typeface="Open Sans 1"/>
              </a:endParaRPr>
            </a:p>
          </p:txBody>
        </p:sp>
      </p:grpSp>
      <p:grpSp>
        <p:nvGrpSpPr>
          <p:cNvPr id="18" name="Group 5">
            <a:extLst>
              <a:ext uri="{FF2B5EF4-FFF2-40B4-BE49-F238E27FC236}">
                <a16:creationId xmlns:a16="http://schemas.microsoft.com/office/drawing/2014/main" id="{04BB269F-C6D9-4EDB-AA03-8BF3465BC298}"/>
              </a:ext>
            </a:extLst>
          </p:cNvPr>
          <p:cNvGrpSpPr/>
          <p:nvPr/>
        </p:nvGrpSpPr>
        <p:grpSpPr>
          <a:xfrm>
            <a:off x="6945702" y="6569789"/>
            <a:ext cx="5250988" cy="278623"/>
            <a:chOff x="0" y="0"/>
            <a:chExt cx="6337300" cy="404501"/>
          </a:xfrm>
        </p:grpSpPr>
        <p:sp>
          <p:nvSpPr>
            <p:cNvPr id="19" name="Freeform 6">
              <a:extLst>
                <a:ext uri="{FF2B5EF4-FFF2-40B4-BE49-F238E27FC236}">
                  <a16:creationId xmlns:a16="http://schemas.microsoft.com/office/drawing/2014/main" id="{909DA7F2-3247-4659-9DA0-8D4EB4C14876}"/>
                </a:ext>
              </a:extLst>
            </p:cNvPr>
            <p:cNvSpPr/>
            <p:nvPr/>
          </p:nvSpPr>
          <p:spPr>
            <a:xfrm>
              <a:off x="0" y="0"/>
              <a:ext cx="6337300" cy="404495"/>
            </a:xfrm>
            <a:custGeom>
              <a:avLst/>
              <a:gdLst/>
              <a:ahLst/>
              <a:cxnLst/>
              <a:rect l="l" t="t" r="r" b="b"/>
              <a:pathLst>
                <a:path w="6337300" h="404495">
                  <a:moveTo>
                    <a:pt x="0" y="0"/>
                  </a:moveTo>
                  <a:lnTo>
                    <a:pt x="6337300" y="0"/>
                  </a:lnTo>
                  <a:lnTo>
                    <a:pt x="6337300" y="404495"/>
                  </a:lnTo>
                  <a:lnTo>
                    <a:pt x="0" y="404495"/>
                  </a:lnTo>
                  <a:close/>
                </a:path>
              </a:pathLst>
            </a:custGeom>
            <a:gradFill rotWithShape="1">
              <a:gsLst>
                <a:gs pos="0">
                  <a:srgbClr val="7A221C">
                    <a:alpha val="100000"/>
                  </a:srgbClr>
                </a:gs>
                <a:gs pos="31000">
                  <a:srgbClr val="B1352C">
                    <a:alpha val="100000"/>
                  </a:srgbClr>
                </a:gs>
                <a:gs pos="100000">
                  <a:srgbClr val="FFFFFF">
                    <a:alpha val="100000"/>
                  </a:srgbClr>
                </a:gs>
              </a:gsLst>
              <a:lin ang="10800000"/>
            </a:gradFill>
          </p:spPr>
          <p:txBody>
            <a:bodyPr/>
            <a:lstStyle/>
            <a:p>
              <a:pPr algn="r"/>
              <a:endParaRPr lang="en-ID" dirty="0"/>
            </a:p>
          </p:txBody>
        </p:sp>
        <p:sp>
          <p:nvSpPr>
            <p:cNvPr id="20" name="TextBox 7">
              <a:extLst>
                <a:ext uri="{FF2B5EF4-FFF2-40B4-BE49-F238E27FC236}">
                  <a16:creationId xmlns:a16="http://schemas.microsoft.com/office/drawing/2014/main" id="{785560CB-D90F-4CCF-80F7-3513BAF279A0}"/>
                </a:ext>
              </a:extLst>
            </p:cNvPr>
            <p:cNvSpPr txBox="1"/>
            <p:nvPr/>
          </p:nvSpPr>
          <p:spPr>
            <a:xfrm>
              <a:off x="0" y="0"/>
              <a:ext cx="6337300" cy="404501"/>
            </a:xfrm>
            <a:prstGeom prst="rect">
              <a:avLst/>
            </a:prstGeom>
          </p:spPr>
          <p:txBody>
            <a:bodyPr lIns="50800" tIns="50800" rIns="50800" bIns="50800" rtlCol="0" anchor="ctr"/>
            <a:lstStyle/>
            <a:p>
              <a:pPr algn="r">
                <a:lnSpc>
                  <a:spcPts val="1080"/>
                </a:lnSpc>
              </a:pPr>
              <a:r>
                <a:rPr lang="en-US" sz="900" dirty="0">
                  <a:solidFill>
                    <a:srgbClr val="FFFF00"/>
                  </a:solidFill>
                  <a:latin typeface="Open Sans 1"/>
                  <a:ea typeface="Open Sans 1"/>
                  <a:cs typeface="Open Sans 1"/>
                  <a:sym typeface="Open Sans 1"/>
                </a:rPr>
                <a:t>UNDIP </a:t>
              </a:r>
              <a:r>
                <a:rPr lang="en-US" sz="900" dirty="0" err="1">
                  <a:solidFill>
                    <a:srgbClr val="FFFF00"/>
                  </a:solidFill>
                  <a:latin typeface="Open Sans 1"/>
                  <a:ea typeface="Open Sans 1"/>
                  <a:cs typeface="Open Sans 1"/>
                  <a:sym typeface="Open Sans 1"/>
                </a:rPr>
                <a:t>Bermartabat</a:t>
              </a:r>
              <a:r>
                <a:rPr lang="en-US" sz="900" dirty="0">
                  <a:solidFill>
                    <a:srgbClr val="FFFF00"/>
                  </a:solidFill>
                  <a:latin typeface="Open Sans 1"/>
                  <a:ea typeface="Open Sans 1"/>
                  <a:cs typeface="Open Sans 1"/>
                  <a:sym typeface="Open Sans 1"/>
                </a:rPr>
                <a:t> UNDIP </a:t>
              </a:r>
              <a:r>
                <a:rPr lang="en-US" sz="900" dirty="0" err="1">
                  <a:solidFill>
                    <a:srgbClr val="FFFF00"/>
                  </a:solidFill>
                  <a:latin typeface="Open Sans 1"/>
                  <a:ea typeface="Open Sans 1"/>
                  <a:cs typeface="Open Sans 1"/>
                  <a:sym typeface="Open Sans 1"/>
                </a:rPr>
                <a:t>Bermanfaat</a:t>
              </a:r>
              <a:endParaRPr lang="en-US" sz="900" dirty="0">
                <a:solidFill>
                  <a:srgbClr val="FFFF00"/>
                </a:solidFill>
                <a:latin typeface="Open Sans 1"/>
                <a:ea typeface="Open Sans 1"/>
                <a:cs typeface="Open Sans 1"/>
                <a:sym typeface="Open Sans 1"/>
              </a:endParaRPr>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5"/>
            <a:ext cx="12192000" cy="6858000"/>
          </a:xfrm>
          <a:custGeom>
            <a:avLst/>
            <a:gdLst/>
            <a:ahLst/>
            <a:cxnLst/>
            <a:rect l="l" t="t" r="r" b="b"/>
            <a:pathLst>
              <a:path w="9906000" h="6858000">
                <a:moveTo>
                  <a:pt x="0" y="0"/>
                </a:moveTo>
                <a:lnTo>
                  <a:pt x="9906000" y="0"/>
                </a:lnTo>
                <a:lnTo>
                  <a:pt x="9906000" y="6858000"/>
                </a:lnTo>
                <a:lnTo>
                  <a:pt x="0" y="6858000"/>
                </a:lnTo>
                <a:lnTo>
                  <a:pt x="0" y="0"/>
                </a:lnTo>
                <a:close/>
              </a:path>
            </a:pathLst>
          </a:custGeom>
          <a:blipFill>
            <a:blip r:embed="rId2"/>
            <a:stretch>
              <a:fillRect/>
            </a:stretch>
          </a:blipFill>
        </p:spPr>
      </p:sp>
      <p:sp>
        <p:nvSpPr>
          <p:cNvPr id="8" name="Freeform 8" descr="Logo  Description automatically generated"/>
          <p:cNvSpPr/>
          <p:nvPr/>
        </p:nvSpPr>
        <p:spPr>
          <a:xfrm>
            <a:off x="9423372" y="118743"/>
            <a:ext cx="330228" cy="330228"/>
          </a:xfrm>
          <a:custGeom>
            <a:avLst/>
            <a:gdLst/>
            <a:ahLst/>
            <a:cxnLst/>
            <a:rect l="l" t="t" r="r" b="b"/>
            <a:pathLst>
              <a:path w="330228" h="330228">
                <a:moveTo>
                  <a:pt x="0" y="0"/>
                </a:moveTo>
                <a:lnTo>
                  <a:pt x="330228" y="0"/>
                </a:lnTo>
                <a:lnTo>
                  <a:pt x="330228" y="330228"/>
                </a:lnTo>
                <a:lnTo>
                  <a:pt x="0" y="330228"/>
                </a:lnTo>
                <a:lnTo>
                  <a:pt x="0" y="0"/>
                </a:lnTo>
                <a:close/>
              </a:path>
            </a:pathLst>
          </a:custGeom>
          <a:blipFill>
            <a:blip r:embed="rId3"/>
            <a:stretch>
              <a:fillRect/>
            </a:stretch>
          </a:blipFill>
        </p:spPr>
      </p:sp>
      <p:grpSp>
        <p:nvGrpSpPr>
          <p:cNvPr id="20" name="Group 10">
            <a:extLst>
              <a:ext uri="{FF2B5EF4-FFF2-40B4-BE49-F238E27FC236}">
                <a16:creationId xmlns:a16="http://schemas.microsoft.com/office/drawing/2014/main" id="{92486DEE-A885-46AD-B8F0-E0AC575CA760}"/>
              </a:ext>
            </a:extLst>
          </p:cNvPr>
          <p:cNvGrpSpPr/>
          <p:nvPr/>
        </p:nvGrpSpPr>
        <p:grpSpPr>
          <a:xfrm>
            <a:off x="2602706" y="1557695"/>
            <a:ext cx="6769894" cy="876300"/>
            <a:chOff x="0" y="0"/>
            <a:chExt cx="8502651" cy="1168400"/>
          </a:xfrm>
        </p:grpSpPr>
        <p:sp>
          <p:nvSpPr>
            <p:cNvPr id="21" name="Freeform 11">
              <a:extLst>
                <a:ext uri="{FF2B5EF4-FFF2-40B4-BE49-F238E27FC236}">
                  <a16:creationId xmlns:a16="http://schemas.microsoft.com/office/drawing/2014/main" id="{42D6DE6F-7A1F-4F9E-9243-AA97B1A7B5E8}"/>
                </a:ext>
              </a:extLst>
            </p:cNvPr>
            <p:cNvSpPr/>
            <p:nvPr/>
          </p:nvSpPr>
          <p:spPr>
            <a:xfrm>
              <a:off x="12700" y="12700"/>
              <a:ext cx="8477250" cy="1143000"/>
            </a:xfrm>
            <a:custGeom>
              <a:avLst/>
              <a:gdLst/>
              <a:ahLst/>
              <a:cxnLst/>
              <a:rect l="l" t="t" r="r" b="b"/>
              <a:pathLst>
                <a:path w="8477250" h="1143000">
                  <a:moveTo>
                    <a:pt x="0" y="190500"/>
                  </a:moveTo>
                  <a:cubicBezTo>
                    <a:pt x="0" y="85344"/>
                    <a:pt x="86868" y="0"/>
                    <a:pt x="194183" y="0"/>
                  </a:cubicBezTo>
                  <a:lnTo>
                    <a:pt x="8283067" y="0"/>
                  </a:lnTo>
                  <a:cubicBezTo>
                    <a:pt x="8390255" y="0"/>
                    <a:pt x="8477250" y="85344"/>
                    <a:pt x="8477250" y="190500"/>
                  </a:cubicBezTo>
                  <a:lnTo>
                    <a:pt x="8477250" y="952500"/>
                  </a:lnTo>
                  <a:cubicBezTo>
                    <a:pt x="8477250" y="1057656"/>
                    <a:pt x="8390382" y="1143000"/>
                    <a:pt x="8283067" y="1143000"/>
                  </a:cubicBezTo>
                  <a:lnTo>
                    <a:pt x="194183" y="1143000"/>
                  </a:lnTo>
                  <a:cubicBezTo>
                    <a:pt x="86868" y="1143000"/>
                    <a:pt x="0" y="1057656"/>
                    <a:pt x="0" y="952500"/>
                  </a:cubicBezTo>
                  <a:close/>
                </a:path>
              </a:pathLst>
            </a:custGeom>
            <a:solidFill>
              <a:srgbClr val="002060"/>
            </a:solidFill>
          </p:spPr>
        </p:sp>
        <p:sp>
          <p:nvSpPr>
            <p:cNvPr id="22" name="Freeform 12">
              <a:extLst>
                <a:ext uri="{FF2B5EF4-FFF2-40B4-BE49-F238E27FC236}">
                  <a16:creationId xmlns:a16="http://schemas.microsoft.com/office/drawing/2014/main" id="{DEF84E92-86C0-4B00-A073-76976EF23657}"/>
                </a:ext>
              </a:extLst>
            </p:cNvPr>
            <p:cNvSpPr/>
            <p:nvPr/>
          </p:nvSpPr>
          <p:spPr>
            <a:xfrm>
              <a:off x="0" y="0"/>
              <a:ext cx="8502650" cy="1168400"/>
            </a:xfrm>
            <a:custGeom>
              <a:avLst/>
              <a:gdLst/>
              <a:ahLst/>
              <a:cxnLst/>
              <a:rect l="l" t="t" r="r" b="b"/>
              <a:pathLst>
                <a:path w="8502650" h="1168400">
                  <a:moveTo>
                    <a:pt x="0" y="203200"/>
                  </a:moveTo>
                  <a:cubicBezTo>
                    <a:pt x="0" y="90805"/>
                    <a:pt x="92837" y="0"/>
                    <a:pt x="206883" y="0"/>
                  </a:cubicBezTo>
                  <a:lnTo>
                    <a:pt x="8295767" y="0"/>
                  </a:lnTo>
                  <a:lnTo>
                    <a:pt x="8295767" y="12700"/>
                  </a:lnTo>
                  <a:lnTo>
                    <a:pt x="8295767" y="0"/>
                  </a:lnTo>
                  <a:cubicBezTo>
                    <a:pt x="8409813" y="0"/>
                    <a:pt x="8502650" y="90805"/>
                    <a:pt x="8502650" y="203200"/>
                  </a:cubicBezTo>
                  <a:lnTo>
                    <a:pt x="8489950" y="203200"/>
                  </a:lnTo>
                  <a:lnTo>
                    <a:pt x="8502650" y="203200"/>
                  </a:lnTo>
                  <a:lnTo>
                    <a:pt x="8502650" y="965200"/>
                  </a:lnTo>
                  <a:lnTo>
                    <a:pt x="8489950" y="965200"/>
                  </a:lnTo>
                  <a:lnTo>
                    <a:pt x="8502650" y="965200"/>
                  </a:lnTo>
                  <a:cubicBezTo>
                    <a:pt x="8502650" y="1077595"/>
                    <a:pt x="8409813" y="1168400"/>
                    <a:pt x="8295767" y="1168400"/>
                  </a:cubicBezTo>
                  <a:lnTo>
                    <a:pt x="8295767" y="1155700"/>
                  </a:lnTo>
                  <a:lnTo>
                    <a:pt x="8295767" y="1168400"/>
                  </a:lnTo>
                  <a:lnTo>
                    <a:pt x="206883" y="1168400"/>
                  </a:lnTo>
                  <a:lnTo>
                    <a:pt x="206883" y="1155700"/>
                  </a:lnTo>
                  <a:lnTo>
                    <a:pt x="206883" y="1168400"/>
                  </a:lnTo>
                  <a:cubicBezTo>
                    <a:pt x="92837" y="1168400"/>
                    <a:pt x="0" y="1077595"/>
                    <a:pt x="0" y="965200"/>
                  </a:cubicBezTo>
                  <a:lnTo>
                    <a:pt x="0" y="203200"/>
                  </a:lnTo>
                  <a:lnTo>
                    <a:pt x="12700" y="203200"/>
                  </a:lnTo>
                  <a:lnTo>
                    <a:pt x="0" y="203200"/>
                  </a:lnTo>
                  <a:moveTo>
                    <a:pt x="25400" y="203200"/>
                  </a:moveTo>
                  <a:lnTo>
                    <a:pt x="25400" y="965200"/>
                  </a:lnTo>
                  <a:lnTo>
                    <a:pt x="12700" y="965200"/>
                  </a:lnTo>
                  <a:lnTo>
                    <a:pt x="25400" y="965200"/>
                  </a:lnTo>
                  <a:cubicBezTo>
                    <a:pt x="25400" y="1063117"/>
                    <a:pt x="106426" y="1143000"/>
                    <a:pt x="206883" y="1143000"/>
                  </a:cubicBezTo>
                  <a:lnTo>
                    <a:pt x="8295767" y="1143000"/>
                  </a:lnTo>
                  <a:cubicBezTo>
                    <a:pt x="8396224" y="1143000"/>
                    <a:pt x="8477250" y="1063117"/>
                    <a:pt x="8477250" y="965200"/>
                  </a:cubicBezTo>
                  <a:lnTo>
                    <a:pt x="8477250" y="203200"/>
                  </a:lnTo>
                  <a:cubicBezTo>
                    <a:pt x="8477250" y="105283"/>
                    <a:pt x="8396224" y="25400"/>
                    <a:pt x="8295767" y="25400"/>
                  </a:cubicBezTo>
                  <a:lnTo>
                    <a:pt x="206883" y="25400"/>
                  </a:lnTo>
                  <a:lnTo>
                    <a:pt x="206883" y="12700"/>
                  </a:lnTo>
                  <a:lnTo>
                    <a:pt x="206883" y="25400"/>
                  </a:lnTo>
                  <a:cubicBezTo>
                    <a:pt x="106426" y="25400"/>
                    <a:pt x="25400" y="105283"/>
                    <a:pt x="25400" y="203200"/>
                  </a:cubicBezTo>
                  <a:close/>
                </a:path>
              </a:pathLst>
            </a:custGeom>
            <a:solidFill>
              <a:srgbClr val="000000"/>
            </a:solidFill>
          </p:spPr>
        </p:sp>
        <p:sp>
          <p:nvSpPr>
            <p:cNvPr id="23" name="TextBox 13">
              <a:extLst>
                <a:ext uri="{FF2B5EF4-FFF2-40B4-BE49-F238E27FC236}">
                  <a16:creationId xmlns:a16="http://schemas.microsoft.com/office/drawing/2014/main" id="{31903A97-3664-4AF5-B33B-36E49101F08F}"/>
                </a:ext>
              </a:extLst>
            </p:cNvPr>
            <p:cNvSpPr txBox="1"/>
            <p:nvPr/>
          </p:nvSpPr>
          <p:spPr>
            <a:xfrm>
              <a:off x="0" y="-9525"/>
              <a:ext cx="8502651" cy="1177925"/>
            </a:xfrm>
            <a:prstGeom prst="rect">
              <a:avLst/>
            </a:prstGeom>
          </p:spPr>
          <p:txBody>
            <a:bodyPr lIns="50800" tIns="50800" rIns="50800" bIns="50800" rtlCol="0" anchor="ctr"/>
            <a:lstStyle/>
            <a:p>
              <a:pPr algn="ctr">
                <a:lnSpc>
                  <a:spcPts val="2879"/>
                </a:lnSpc>
              </a:pPr>
              <a:r>
                <a:rPr lang="en-US" sz="2200" b="1" spc="-27" dirty="0">
                  <a:solidFill>
                    <a:srgbClr val="FFFFFF"/>
                  </a:solidFill>
                  <a:latin typeface="Arimo Bold"/>
                  <a:ea typeface="Arimo Bold"/>
                  <a:cs typeface="Arimo Bold"/>
                  <a:sym typeface="Arimo Bold"/>
                </a:rPr>
                <a:t>KEMENTERIAN PERGURUAN TINGGI, SAINS DAN TEKNOLOGI REPUBLIK INDONESIA </a:t>
              </a:r>
            </a:p>
          </p:txBody>
        </p:sp>
      </p:grpSp>
      <p:pic>
        <p:nvPicPr>
          <p:cNvPr id="11" name="Picture 10">
            <a:extLst>
              <a:ext uri="{FF2B5EF4-FFF2-40B4-BE49-F238E27FC236}">
                <a16:creationId xmlns:a16="http://schemas.microsoft.com/office/drawing/2014/main" id="{6C912CD1-6A31-4C6D-AC94-538D43D812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26675" y="2757488"/>
            <a:ext cx="1898143" cy="25003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6" name="TextBox 19">
            <a:extLst>
              <a:ext uri="{FF2B5EF4-FFF2-40B4-BE49-F238E27FC236}">
                <a16:creationId xmlns:a16="http://schemas.microsoft.com/office/drawing/2014/main" id="{E5073107-D3B4-4411-9CDA-C6BB1A567AE5}"/>
              </a:ext>
            </a:extLst>
          </p:cNvPr>
          <p:cNvSpPr txBox="1"/>
          <p:nvPr/>
        </p:nvSpPr>
        <p:spPr>
          <a:xfrm>
            <a:off x="3139600" y="5584527"/>
            <a:ext cx="5912799" cy="359073"/>
          </a:xfrm>
          <a:prstGeom prst="rect">
            <a:avLst/>
          </a:prstGeom>
        </p:spPr>
        <p:txBody>
          <a:bodyPr wrap="square" lIns="0" tIns="0" rIns="0" bIns="0" rtlCol="0" anchor="t">
            <a:spAutoFit/>
          </a:bodyPr>
          <a:lstStyle/>
          <a:p>
            <a:pPr algn="ctr">
              <a:lnSpc>
                <a:spcPts val="1439"/>
              </a:lnSpc>
            </a:pPr>
            <a:r>
              <a:rPr lang="en-US" sz="1200" b="1" spc="11" dirty="0">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MENTERI PENDIDIKAN TINGGI, SAINS DAN TEKNOLOGI REPUBLIK INDONESIA</a:t>
            </a:r>
          </a:p>
          <a:p>
            <a:pPr algn="ctr">
              <a:lnSpc>
                <a:spcPts val="1439"/>
              </a:lnSpc>
            </a:pPr>
            <a:r>
              <a:rPr lang="en-US" sz="1200" b="1" spc="11" dirty="0">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Prof. Ir. </a:t>
            </a:r>
            <a:r>
              <a:rPr lang="en-US" sz="1200" b="1" spc="11" dirty="0" err="1">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Satryo</a:t>
            </a:r>
            <a:r>
              <a:rPr lang="en-US" sz="1200" b="1" spc="11" dirty="0">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 </a:t>
            </a:r>
            <a:r>
              <a:rPr lang="en-US" sz="1200" b="1" spc="11" dirty="0" err="1">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Soemantri</a:t>
            </a:r>
            <a:r>
              <a:rPr lang="en-US" sz="1200" b="1" spc="11" dirty="0">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 </a:t>
            </a:r>
            <a:r>
              <a:rPr lang="en-US" sz="1200" b="1" spc="11" dirty="0" err="1">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Brodjonegoro</a:t>
            </a:r>
            <a:r>
              <a:rPr lang="en-US" sz="1200" b="1" spc="11" dirty="0">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 M.Sc., Ph.D.</a:t>
            </a:r>
          </a:p>
        </p:txBody>
      </p:sp>
      <p:grpSp>
        <p:nvGrpSpPr>
          <p:cNvPr id="14" name="Group 5">
            <a:extLst>
              <a:ext uri="{FF2B5EF4-FFF2-40B4-BE49-F238E27FC236}">
                <a16:creationId xmlns:a16="http://schemas.microsoft.com/office/drawing/2014/main" id="{7FB82CC7-FC2B-46E8-9911-36A1C5AB2C17}"/>
              </a:ext>
            </a:extLst>
          </p:cNvPr>
          <p:cNvGrpSpPr/>
          <p:nvPr/>
        </p:nvGrpSpPr>
        <p:grpSpPr>
          <a:xfrm>
            <a:off x="7443714" y="6569789"/>
            <a:ext cx="4752975" cy="303376"/>
            <a:chOff x="0" y="0"/>
            <a:chExt cx="6337300" cy="404501"/>
          </a:xfrm>
        </p:grpSpPr>
        <p:sp>
          <p:nvSpPr>
            <p:cNvPr id="15" name="Freeform 6">
              <a:extLst>
                <a:ext uri="{FF2B5EF4-FFF2-40B4-BE49-F238E27FC236}">
                  <a16:creationId xmlns:a16="http://schemas.microsoft.com/office/drawing/2014/main" id="{33B3AEF2-6C52-4B39-9159-14EA3D4560C0}"/>
                </a:ext>
              </a:extLst>
            </p:cNvPr>
            <p:cNvSpPr/>
            <p:nvPr/>
          </p:nvSpPr>
          <p:spPr>
            <a:xfrm>
              <a:off x="0" y="0"/>
              <a:ext cx="6337300" cy="404495"/>
            </a:xfrm>
            <a:custGeom>
              <a:avLst/>
              <a:gdLst/>
              <a:ahLst/>
              <a:cxnLst/>
              <a:rect l="l" t="t" r="r" b="b"/>
              <a:pathLst>
                <a:path w="6337300" h="404495">
                  <a:moveTo>
                    <a:pt x="0" y="0"/>
                  </a:moveTo>
                  <a:lnTo>
                    <a:pt x="6337300" y="0"/>
                  </a:lnTo>
                  <a:lnTo>
                    <a:pt x="6337300" y="404495"/>
                  </a:lnTo>
                  <a:lnTo>
                    <a:pt x="0" y="404495"/>
                  </a:lnTo>
                  <a:close/>
                </a:path>
              </a:pathLst>
            </a:custGeom>
            <a:gradFill rotWithShape="1">
              <a:gsLst>
                <a:gs pos="0">
                  <a:srgbClr val="7A221C">
                    <a:alpha val="100000"/>
                  </a:srgbClr>
                </a:gs>
                <a:gs pos="31000">
                  <a:srgbClr val="B1352C">
                    <a:alpha val="100000"/>
                  </a:srgbClr>
                </a:gs>
                <a:gs pos="100000">
                  <a:srgbClr val="FFFFFF">
                    <a:alpha val="100000"/>
                  </a:srgbClr>
                </a:gs>
              </a:gsLst>
              <a:lin ang="10800000"/>
            </a:gradFill>
          </p:spPr>
          <p:txBody>
            <a:bodyPr/>
            <a:lstStyle/>
            <a:p>
              <a:pPr algn="r"/>
              <a:endParaRPr lang="en-ID" dirty="0"/>
            </a:p>
          </p:txBody>
        </p:sp>
        <p:sp>
          <p:nvSpPr>
            <p:cNvPr id="17" name="TextBox 7">
              <a:extLst>
                <a:ext uri="{FF2B5EF4-FFF2-40B4-BE49-F238E27FC236}">
                  <a16:creationId xmlns:a16="http://schemas.microsoft.com/office/drawing/2014/main" id="{CEE08E0D-B164-429F-9B21-12ABF47A02B1}"/>
                </a:ext>
              </a:extLst>
            </p:cNvPr>
            <p:cNvSpPr txBox="1"/>
            <p:nvPr/>
          </p:nvSpPr>
          <p:spPr>
            <a:xfrm>
              <a:off x="0" y="0"/>
              <a:ext cx="6337300" cy="404501"/>
            </a:xfrm>
            <a:prstGeom prst="rect">
              <a:avLst/>
            </a:prstGeom>
          </p:spPr>
          <p:txBody>
            <a:bodyPr lIns="50800" tIns="50800" rIns="50800" bIns="50800" rtlCol="0" anchor="ctr"/>
            <a:lstStyle/>
            <a:p>
              <a:pPr algn="r">
                <a:lnSpc>
                  <a:spcPts val="1080"/>
                </a:lnSpc>
              </a:pPr>
              <a:r>
                <a:rPr lang="en-US" sz="900" dirty="0">
                  <a:solidFill>
                    <a:srgbClr val="FFFF00"/>
                  </a:solidFill>
                  <a:latin typeface="Open Sans 1"/>
                  <a:ea typeface="Open Sans 1"/>
                  <a:cs typeface="Open Sans 1"/>
                  <a:sym typeface="Open Sans 1"/>
                </a:rPr>
                <a:t>UNDIP </a:t>
              </a:r>
              <a:r>
                <a:rPr lang="en-US" sz="900" dirty="0" err="1">
                  <a:solidFill>
                    <a:srgbClr val="FFFF00"/>
                  </a:solidFill>
                  <a:latin typeface="Open Sans 1"/>
                  <a:ea typeface="Open Sans 1"/>
                  <a:cs typeface="Open Sans 1"/>
                  <a:sym typeface="Open Sans 1"/>
                </a:rPr>
                <a:t>Bermartabat</a:t>
              </a:r>
              <a:r>
                <a:rPr lang="en-US" sz="900" dirty="0">
                  <a:solidFill>
                    <a:srgbClr val="FFFF00"/>
                  </a:solidFill>
                  <a:latin typeface="Open Sans 1"/>
                  <a:ea typeface="Open Sans 1"/>
                  <a:cs typeface="Open Sans 1"/>
                  <a:sym typeface="Open Sans 1"/>
                </a:rPr>
                <a:t> UNDIP </a:t>
              </a:r>
              <a:r>
                <a:rPr lang="en-US" sz="900" dirty="0" err="1">
                  <a:solidFill>
                    <a:srgbClr val="FFFF00"/>
                  </a:solidFill>
                  <a:latin typeface="Open Sans 1"/>
                  <a:ea typeface="Open Sans 1"/>
                  <a:cs typeface="Open Sans 1"/>
                  <a:sym typeface="Open Sans 1"/>
                </a:rPr>
                <a:t>Bermanfaat</a:t>
              </a:r>
              <a:endParaRPr lang="en-US" sz="900" dirty="0">
                <a:solidFill>
                  <a:srgbClr val="FFFF00"/>
                </a:solidFill>
                <a:latin typeface="Open Sans 1"/>
                <a:ea typeface="Open Sans 1"/>
                <a:cs typeface="Open Sans 1"/>
                <a:sym typeface="Open Sans 1"/>
              </a:endParaRPr>
            </a:p>
          </p:txBody>
        </p:sp>
      </p:grpSp>
      <p:grpSp>
        <p:nvGrpSpPr>
          <p:cNvPr id="18" name="Group 5">
            <a:extLst>
              <a:ext uri="{FF2B5EF4-FFF2-40B4-BE49-F238E27FC236}">
                <a16:creationId xmlns:a16="http://schemas.microsoft.com/office/drawing/2014/main" id="{2BF24F2B-3120-4F89-86BE-A4DD38BA2D55}"/>
              </a:ext>
            </a:extLst>
          </p:cNvPr>
          <p:cNvGrpSpPr/>
          <p:nvPr/>
        </p:nvGrpSpPr>
        <p:grpSpPr>
          <a:xfrm>
            <a:off x="6945702" y="6569789"/>
            <a:ext cx="5250988" cy="278623"/>
            <a:chOff x="0" y="0"/>
            <a:chExt cx="6337300" cy="404501"/>
          </a:xfrm>
        </p:grpSpPr>
        <p:sp>
          <p:nvSpPr>
            <p:cNvPr id="19" name="Freeform 6">
              <a:extLst>
                <a:ext uri="{FF2B5EF4-FFF2-40B4-BE49-F238E27FC236}">
                  <a16:creationId xmlns:a16="http://schemas.microsoft.com/office/drawing/2014/main" id="{691A6D7C-2124-4865-9EF3-32E6BD9C3F6B}"/>
                </a:ext>
              </a:extLst>
            </p:cNvPr>
            <p:cNvSpPr/>
            <p:nvPr/>
          </p:nvSpPr>
          <p:spPr>
            <a:xfrm>
              <a:off x="0" y="0"/>
              <a:ext cx="6337300" cy="404495"/>
            </a:xfrm>
            <a:custGeom>
              <a:avLst/>
              <a:gdLst/>
              <a:ahLst/>
              <a:cxnLst/>
              <a:rect l="l" t="t" r="r" b="b"/>
              <a:pathLst>
                <a:path w="6337300" h="404495">
                  <a:moveTo>
                    <a:pt x="0" y="0"/>
                  </a:moveTo>
                  <a:lnTo>
                    <a:pt x="6337300" y="0"/>
                  </a:lnTo>
                  <a:lnTo>
                    <a:pt x="6337300" y="404495"/>
                  </a:lnTo>
                  <a:lnTo>
                    <a:pt x="0" y="404495"/>
                  </a:lnTo>
                  <a:close/>
                </a:path>
              </a:pathLst>
            </a:custGeom>
            <a:gradFill rotWithShape="1">
              <a:gsLst>
                <a:gs pos="0">
                  <a:srgbClr val="7A221C">
                    <a:alpha val="100000"/>
                  </a:srgbClr>
                </a:gs>
                <a:gs pos="31000">
                  <a:srgbClr val="B1352C">
                    <a:alpha val="100000"/>
                  </a:srgbClr>
                </a:gs>
                <a:gs pos="100000">
                  <a:srgbClr val="FFFFFF">
                    <a:alpha val="100000"/>
                  </a:srgbClr>
                </a:gs>
              </a:gsLst>
              <a:lin ang="10800000"/>
            </a:gradFill>
          </p:spPr>
          <p:txBody>
            <a:bodyPr/>
            <a:lstStyle/>
            <a:p>
              <a:pPr algn="r"/>
              <a:endParaRPr lang="en-ID" dirty="0"/>
            </a:p>
          </p:txBody>
        </p:sp>
        <p:sp>
          <p:nvSpPr>
            <p:cNvPr id="24" name="TextBox 7">
              <a:extLst>
                <a:ext uri="{FF2B5EF4-FFF2-40B4-BE49-F238E27FC236}">
                  <a16:creationId xmlns:a16="http://schemas.microsoft.com/office/drawing/2014/main" id="{40BC1066-B4B8-426F-A860-C3E335F8BB10}"/>
                </a:ext>
              </a:extLst>
            </p:cNvPr>
            <p:cNvSpPr txBox="1"/>
            <p:nvPr/>
          </p:nvSpPr>
          <p:spPr>
            <a:xfrm>
              <a:off x="0" y="0"/>
              <a:ext cx="6337300" cy="404501"/>
            </a:xfrm>
            <a:prstGeom prst="rect">
              <a:avLst/>
            </a:prstGeom>
          </p:spPr>
          <p:txBody>
            <a:bodyPr lIns="50800" tIns="50800" rIns="50800" bIns="50800" rtlCol="0" anchor="ctr"/>
            <a:lstStyle/>
            <a:p>
              <a:pPr algn="r">
                <a:lnSpc>
                  <a:spcPts val="1080"/>
                </a:lnSpc>
              </a:pPr>
              <a:r>
                <a:rPr lang="en-US" sz="900" dirty="0">
                  <a:solidFill>
                    <a:srgbClr val="FFFF00"/>
                  </a:solidFill>
                  <a:latin typeface="Open Sans 1"/>
                  <a:ea typeface="Open Sans 1"/>
                  <a:cs typeface="Open Sans 1"/>
                  <a:sym typeface="Open Sans 1"/>
                </a:rPr>
                <a:t>UNDIP </a:t>
              </a:r>
              <a:r>
                <a:rPr lang="en-US" sz="900" dirty="0" err="1">
                  <a:solidFill>
                    <a:srgbClr val="FFFF00"/>
                  </a:solidFill>
                  <a:latin typeface="Open Sans 1"/>
                  <a:ea typeface="Open Sans 1"/>
                  <a:cs typeface="Open Sans 1"/>
                  <a:sym typeface="Open Sans 1"/>
                </a:rPr>
                <a:t>Bermartabat</a:t>
              </a:r>
              <a:r>
                <a:rPr lang="en-US" sz="900" dirty="0">
                  <a:solidFill>
                    <a:srgbClr val="FFFF00"/>
                  </a:solidFill>
                  <a:latin typeface="Open Sans 1"/>
                  <a:ea typeface="Open Sans 1"/>
                  <a:cs typeface="Open Sans 1"/>
                  <a:sym typeface="Open Sans 1"/>
                </a:rPr>
                <a:t> UNDIP </a:t>
              </a:r>
              <a:r>
                <a:rPr lang="en-US" sz="900" dirty="0" err="1">
                  <a:solidFill>
                    <a:srgbClr val="FFFF00"/>
                  </a:solidFill>
                  <a:latin typeface="Open Sans 1"/>
                  <a:ea typeface="Open Sans 1"/>
                  <a:cs typeface="Open Sans 1"/>
                  <a:sym typeface="Open Sans 1"/>
                </a:rPr>
                <a:t>Bermanfaat</a:t>
              </a:r>
              <a:endParaRPr lang="en-US" sz="900" dirty="0">
                <a:solidFill>
                  <a:srgbClr val="FFFF00"/>
                </a:solidFill>
                <a:latin typeface="Open Sans 1"/>
                <a:ea typeface="Open Sans 1"/>
                <a:cs typeface="Open Sans 1"/>
                <a:sym typeface="Open Sans 1"/>
              </a:endParaRPr>
            </a:p>
          </p:txBody>
        </p:sp>
      </p:grpSp>
      <p:grpSp>
        <p:nvGrpSpPr>
          <p:cNvPr id="25" name="Group 10">
            <a:extLst>
              <a:ext uri="{FF2B5EF4-FFF2-40B4-BE49-F238E27FC236}">
                <a16:creationId xmlns:a16="http://schemas.microsoft.com/office/drawing/2014/main" id="{E9BD83E6-AC14-4E78-9739-94409E065615}"/>
              </a:ext>
            </a:extLst>
          </p:cNvPr>
          <p:cNvGrpSpPr/>
          <p:nvPr/>
        </p:nvGrpSpPr>
        <p:grpSpPr>
          <a:xfrm>
            <a:off x="2590799" y="603029"/>
            <a:ext cx="6769894" cy="876300"/>
            <a:chOff x="0" y="0"/>
            <a:chExt cx="8502651" cy="1168400"/>
          </a:xfrm>
        </p:grpSpPr>
        <p:sp>
          <p:nvSpPr>
            <p:cNvPr id="26" name="Freeform 11">
              <a:extLst>
                <a:ext uri="{FF2B5EF4-FFF2-40B4-BE49-F238E27FC236}">
                  <a16:creationId xmlns:a16="http://schemas.microsoft.com/office/drawing/2014/main" id="{EAE03A70-5BCF-4A73-905E-BFCC7705DD95}"/>
                </a:ext>
              </a:extLst>
            </p:cNvPr>
            <p:cNvSpPr/>
            <p:nvPr/>
          </p:nvSpPr>
          <p:spPr>
            <a:xfrm>
              <a:off x="12700" y="12700"/>
              <a:ext cx="8477250" cy="1143000"/>
            </a:xfrm>
            <a:custGeom>
              <a:avLst/>
              <a:gdLst/>
              <a:ahLst/>
              <a:cxnLst/>
              <a:rect l="l" t="t" r="r" b="b"/>
              <a:pathLst>
                <a:path w="8477250" h="1143000">
                  <a:moveTo>
                    <a:pt x="0" y="190500"/>
                  </a:moveTo>
                  <a:cubicBezTo>
                    <a:pt x="0" y="85344"/>
                    <a:pt x="86868" y="0"/>
                    <a:pt x="194183" y="0"/>
                  </a:cubicBezTo>
                  <a:lnTo>
                    <a:pt x="8283067" y="0"/>
                  </a:lnTo>
                  <a:cubicBezTo>
                    <a:pt x="8390255" y="0"/>
                    <a:pt x="8477250" y="85344"/>
                    <a:pt x="8477250" y="190500"/>
                  </a:cubicBezTo>
                  <a:lnTo>
                    <a:pt x="8477250" y="952500"/>
                  </a:lnTo>
                  <a:cubicBezTo>
                    <a:pt x="8477250" y="1057656"/>
                    <a:pt x="8390382" y="1143000"/>
                    <a:pt x="8283067" y="1143000"/>
                  </a:cubicBezTo>
                  <a:lnTo>
                    <a:pt x="194183" y="1143000"/>
                  </a:lnTo>
                  <a:cubicBezTo>
                    <a:pt x="86868" y="1143000"/>
                    <a:pt x="0" y="1057656"/>
                    <a:pt x="0" y="952500"/>
                  </a:cubicBezTo>
                  <a:close/>
                </a:path>
              </a:pathLst>
            </a:custGeom>
            <a:solidFill>
              <a:srgbClr val="002060"/>
            </a:solidFill>
          </p:spPr>
        </p:sp>
        <p:sp>
          <p:nvSpPr>
            <p:cNvPr id="27" name="Freeform 12">
              <a:extLst>
                <a:ext uri="{FF2B5EF4-FFF2-40B4-BE49-F238E27FC236}">
                  <a16:creationId xmlns:a16="http://schemas.microsoft.com/office/drawing/2014/main" id="{898FC0CF-B881-4AA0-8FEB-F66B73BE637C}"/>
                </a:ext>
              </a:extLst>
            </p:cNvPr>
            <p:cNvSpPr/>
            <p:nvPr/>
          </p:nvSpPr>
          <p:spPr>
            <a:xfrm>
              <a:off x="0" y="0"/>
              <a:ext cx="8502650" cy="1168400"/>
            </a:xfrm>
            <a:custGeom>
              <a:avLst/>
              <a:gdLst/>
              <a:ahLst/>
              <a:cxnLst/>
              <a:rect l="l" t="t" r="r" b="b"/>
              <a:pathLst>
                <a:path w="8502650" h="1168400">
                  <a:moveTo>
                    <a:pt x="0" y="203200"/>
                  </a:moveTo>
                  <a:cubicBezTo>
                    <a:pt x="0" y="90805"/>
                    <a:pt x="92837" y="0"/>
                    <a:pt x="206883" y="0"/>
                  </a:cubicBezTo>
                  <a:lnTo>
                    <a:pt x="8295767" y="0"/>
                  </a:lnTo>
                  <a:lnTo>
                    <a:pt x="8295767" y="12700"/>
                  </a:lnTo>
                  <a:lnTo>
                    <a:pt x="8295767" y="0"/>
                  </a:lnTo>
                  <a:cubicBezTo>
                    <a:pt x="8409813" y="0"/>
                    <a:pt x="8502650" y="90805"/>
                    <a:pt x="8502650" y="203200"/>
                  </a:cubicBezTo>
                  <a:lnTo>
                    <a:pt x="8489950" y="203200"/>
                  </a:lnTo>
                  <a:lnTo>
                    <a:pt x="8502650" y="203200"/>
                  </a:lnTo>
                  <a:lnTo>
                    <a:pt x="8502650" y="965200"/>
                  </a:lnTo>
                  <a:lnTo>
                    <a:pt x="8489950" y="965200"/>
                  </a:lnTo>
                  <a:lnTo>
                    <a:pt x="8502650" y="965200"/>
                  </a:lnTo>
                  <a:cubicBezTo>
                    <a:pt x="8502650" y="1077595"/>
                    <a:pt x="8409813" y="1168400"/>
                    <a:pt x="8295767" y="1168400"/>
                  </a:cubicBezTo>
                  <a:lnTo>
                    <a:pt x="8295767" y="1155700"/>
                  </a:lnTo>
                  <a:lnTo>
                    <a:pt x="8295767" y="1168400"/>
                  </a:lnTo>
                  <a:lnTo>
                    <a:pt x="206883" y="1168400"/>
                  </a:lnTo>
                  <a:lnTo>
                    <a:pt x="206883" y="1155700"/>
                  </a:lnTo>
                  <a:lnTo>
                    <a:pt x="206883" y="1168400"/>
                  </a:lnTo>
                  <a:cubicBezTo>
                    <a:pt x="92837" y="1168400"/>
                    <a:pt x="0" y="1077595"/>
                    <a:pt x="0" y="965200"/>
                  </a:cubicBezTo>
                  <a:lnTo>
                    <a:pt x="0" y="203200"/>
                  </a:lnTo>
                  <a:lnTo>
                    <a:pt x="12700" y="203200"/>
                  </a:lnTo>
                  <a:lnTo>
                    <a:pt x="0" y="203200"/>
                  </a:lnTo>
                  <a:moveTo>
                    <a:pt x="25400" y="203200"/>
                  </a:moveTo>
                  <a:lnTo>
                    <a:pt x="25400" y="965200"/>
                  </a:lnTo>
                  <a:lnTo>
                    <a:pt x="12700" y="965200"/>
                  </a:lnTo>
                  <a:lnTo>
                    <a:pt x="25400" y="965200"/>
                  </a:lnTo>
                  <a:cubicBezTo>
                    <a:pt x="25400" y="1063117"/>
                    <a:pt x="106426" y="1143000"/>
                    <a:pt x="206883" y="1143000"/>
                  </a:cubicBezTo>
                  <a:lnTo>
                    <a:pt x="8295767" y="1143000"/>
                  </a:lnTo>
                  <a:cubicBezTo>
                    <a:pt x="8396224" y="1143000"/>
                    <a:pt x="8477250" y="1063117"/>
                    <a:pt x="8477250" y="965200"/>
                  </a:cubicBezTo>
                  <a:lnTo>
                    <a:pt x="8477250" y="203200"/>
                  </a:lnTo>
                  <a:cubicBezTo>
                    <a:pt x="8477250" y="105283"/>
                    <a:pt x="8396224" y="25400"/>
                    <a:pt x="8295767" y="25400"/>
                  </a:cubicBezTo>
                  <a:lnTo>
                    <a:pt x="206883" y="25400"/>
                  </a:lnTo>
                  <a:lnTo>
                    <a:pt x="206883" y="12700"/>
                  </a:lnTo>
                  <a:lnTo>
                    <a:pt x="206883" y="25400"/>
                  </a:lnTo>
                  <a:cubicBezTo>
                    <a:pt x="106426" y="25400"/>
                    <a:pt x="25400" y="105283"/>
                    <a:pt x="25400" y="203200"/>
                  </a:cubicBezTo>
                  <a:close/>
                </a:path>
              </a:pathLst>
            </a:custGeom>
            <a:solidFill>
              <a:srgbClr val="000000"/>
            </a:solidFill>
          </p:spPr>
        </p:sp>
        <p:sp>
          <p:nvSpPr>
            <p:cNvPr id="28" name="TextBox 13">
              <a:extLst>
                <a:ext uri="{FF2B5EF4-FFF2-40B4-BE49-F238E27FC236}">
                  <a16:creationId xmlns:a16="http://schemas.microsoft.com/office/drawing/2014/main" id="{62906264-5B56-4440-93E1-056E72CAA5B4}"/>
                </a:ext>
              </a:extLst>
            </p:cNvPr>
            <p:cNvSpPr txBox="1"/>
            <p:nvPr/>
          </p:nvSpPr>
          <p:spPr>
            <a:xfrm>
              <a:off x="0" y="-9525"/>
              <a:ext cx="8502651" cy="1177925"/>
            </a:xfrm>
            <a:prstGeom prst="rect">
              <a:avLst/>
            </a:prstGeom>
          </p:spPr>
          <p:txBody>
            <a:bodyPr lIns="50800" tIns="50800" rIns="50800" bIns="50800" rtlCol="0" anchor="ctr"/>
            <a:lstStyle/>
            <a:p>
              <a:pPr algn="ctr">
                <a:lnSpc>
                  <a:spcPts val="2879"/>
                </a:lnSpc>
              </a:pPr>
              <a:r>
                <a:rPr lang="en-US" sz="2400" b="1" spc="-27" dirty="0">
                  <a:solidFill>
                    <a:srgbClr val="FFFFFF"/>
                  </a:solidFill>
                  <a:latin typeface="Arimo Bold"/>
                  <a:ea typeface="Arimo Bold"/>
                  <a:cs typeface="Arimo Bold"/>
                  <a:sym typeface="Arimo Bold"/>
                </a:rPr>
                <a:t>PEMERINTAH REPUBLIK INDONESIA </a:t>
              </a:r>
            </a:p>
          </p:txBody>
        </p:sp>
      </p:grpSp>
    </p:spTree>
    <p:extLst>
      <p:ext uri="{BB962C8B-B14F-4D97-AF65-F5344CB8AC3E}">
        <p14:creationId xmlns:p14="http://schemas.microsoft.com/office/powerpoint/2010/main" val="9151377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9906000" h="6858000">
                <a:moveTo>
                  <a:pt x="0" y="0"/>
                </a:moveTo>
                <a:lnTo>
                  <a:pt x="9906000" y="0"/>
                </a:lnTo>
                <a:lnTo>
                  <a:pt x="9906000" y="6858000"/>
                </a:lnTo>
                <a:lnTo>
                  <a:pt x="0" y="6858000"/>
                </a:lnTo>
                <a:lnTo>
                  <a:pt x="0" y="0"/>
                </a:lnTo>
                <a:close/>
              </a:path>
            </a:pathLst>
          </a:custGeom>
          <a:blipFill>
            <a:blip r:embed="rId2"/>
            <a:stretch>
              <a:fillRect/>
            </a:stretch>
          </a:blipFill>
        </p:spPr>
      </p:sp>
      <p:sp>
        <p:nvSpPr>
          <p:cNvPr id="8" name="Freeform 8" descr="Logo  Description automatically generated"/>
          <p:cNvSpPr/>
          <p:nvPr/>
        </p:nvSpPr>
        <p:spPr>
          <a:xfrm>
            <a:off x="9423372" y="118743"/>
            <a:ext cx="330228" cy="330228"/>
          </a:xfrm>
          <a:custGeom>
            <a:avLst/>
            <a:gdLst/>
            <a:ahLst/>
            <a:cxnLst/>
            <a:rect l="l" t="t" r="r" b="b"/>
            <a:pathLst>
              <a:path w="330228" h="330228">
                <a:moveTo>
                  <a:pt x="0" y="0"/>
                </a:moveTo>
                <a:lnTo>
                  <a:pt x="330228" y="0"/>
                </a:lnTo>
                <a:lnTo>
                  <a:pt x="330228" y="330228"/>
                </a:lnTo>
                <a:lnTo>
                  <a:pt x="0" y="330228"/>
                </a:lnTo>
                <a:lnTo>
                  <a:pt x="0" y="0"/>
                </a:lnTo>
                <a:close/>
              </a:path>
            </a:pathLst>
          </a:custGeom>
          <a:blipFill>
            <a:blip r:embed="rId3"/>
            <a:stretch>
              <a:fillRect/>
            </a:stretch>
          </a:blipFill>
        </p:spPr>
      </p:sp>
      <p:grpSp>
        <p:nvGrpSpPr>
          <p:cNvPr id="10" name="Group 10"/>
          <p:cNvGrpSpPr/>
          <p:nvPr/>
        </p:nvGrpSpPr>
        <p:grpSpPr>
          <a:xfrm>
            <a:off x="1828800" y="914400"/>
            <a:ext cx="8644798" cy="883444"/>
            <a:chOff x="0" y="-9525"/>
            <a:chExt cx="8502651" cy="1177925"/>
          </a:xfrm>
        </p:grpSpPr>
        <p:sp>
          <p:nvSpPr>
            <p:cNvPr id="11" name="Freeform 11"/>
            <p:cNvSpPr/>
            <p:nvPr/>
          </p:nvSpPr>
          <p:spPr>
            <a:xfrm>
              <a:off x="12700" y="12700"/>
              <a:ext cx="8477250" cy="1143000"/>
            </a:xfrm>
            <a:custGeom>
              <a:avLst/>
              <a:gdLst/>
              <a:ahLst/>
              <a:cxnLst/>
              <a:rect l="l" t="t" r="r" b="b"/>
              <a:pathLst>
                <a:path w="8477250" h="1143000">
                  <a:moveTo>
                    <a:pt x="0" y="190500"/>
                  </a:moveTo>
                  <a:cubicBezTo>
                    <a:pt x="0" y="85344"/>
                    <a:pt x="86868" y="0"/>
                    <a:pt x="194183" y="0"/>
                  </a:cubicBezTo>
                  <a:lnTo>
                    <a:pt x="8283067" y="0"/>
                  </a:lnTo>
                  <a:cubicBezTo>
                    <a:pt x="8390255" y="0"/>
                    <a:pt x="8477250" y="85344"/>
                    <a:pt x="8477250" y="190500"/>
                  </a:cubicBezTo>
                  <a:lnTo>
                    <a:pt x="8477250" y="952500"/>
                  </a:lnTo>
                  <a:cubicBezTo>
                    <a:pt x="8477250" y="1057656"/>
                    <a:pt x="8390382" y="1143000"/>
                    <a:pt x="8283067" y="1143000"/>
                  </a:cubicBezTo>
                  <a:lnTo>
                    <a:pt x="194183" y="1143000"/>
                  </a:lnTo>
                  <a:cubicBezTo>
                    <a:pt x="86868" y="1143000"/>
                    <a:pt x="0" y="1057656"/>
                    <a:pt x="0" y="952500"/>
                  </a:cubicBezTo>
                  <a:close/>
                </a:path>
              </a:pathLst>
            </a:custGeom>
            <a:solidFill>
              <a:srgbClr val="002060"/>
            </a:solidFill>
          </p:spPr>
        </p:sp>
        <p:sp>
          <p:nvSpPr>
            <p:cNvPr id="12" name="Freeform 12"/>
            <p:cNvSpPr/>
            <p:nvPr/>
          </p:nvSpPr>
          <p:spPr>
            <a:xfrm>
              <a:off x="0" y="0"/>
              <a:ext cx="8502650" cy="1168400"/>
            </a:xfrm>
            <a:custGeom>
              <a:avLst/>
              <a:gdLst/>
              <a:ahLst/>
              <a:cxnLst/>
              <a:rect l="l" t="t" r="r" b="b"/>
              <a:pathLst>
                <a:path w="8502650" h="1168400">
                  <a:moveTo>
                    <a:pt x="0" y="203200"/>
                  </a:moveTo>
                  <a:cubicBezTo>
                    <a:pt x="0" y="90805"/>
                    <a:pt x="92837" y="0"/>
                    <a:pt x="206883" y="0"/>
                  </a:cubicBezTo>
                  <a:lnTo>
                    <a:pt x="8295767" y="0"/>
                  </a:lnTo>
                  <a:lnTo>
                    <a:pt x="8295767" y="12700"/>
                  </a:lnTo>
                  <a:lnTo>
                    <a:pt x="8295767" y="0"/>
                  </a:lnTo>
                  <a:cubicBezTo>
                    <a:pt x="8409813" y="0"/>
                    <a:pt x="8502650" y="90805"/>
                    <a:pt x="8502650" y="203200"/>
                  </a:cubicBezTo>
                  <a:lnTo>
                    <a:pt x="8489950" y="203200"/>
                  </a:lnTo>
                  <a:lnTo>
                    <a:pt x="8502650" y="203200"/>
                  </a:lnTo>
                  <a:lnTo>
                    <a:pt x="8502650" y="965200"/>
                  </a:lnTo>
                  <a:lnTo>
                    <a:pt x="8489950" y="965200"/>
                  </a:lnTo>
                  <a:lnTo>
                    <a:pt x="8502650" y="965200"/>
                  </a:lnTo>
                  <a:cubicBezTo>
                    <a:pt x="8502650" y="1077595"/>
                    <a:pt x="8409813" y="1168400"/>
                    <a:pt x="8295767" y="1168400"/>
                  </a:cubicBezTo>
                  <a:lnTo>
                    <a:pt x="8295767" y="1155700"/>
                  </a:lnTo>
                  <a:lnTo>
                    <a:pt x="8295767" y="1168400"/>
                  </a:lnTo>
                  <a:lnTo>
                    <a:pt x="206883" y="1168400"/>
                  </a:lnTo>
                  <a:lnTo>
                    <a:pt x="206883" y="1155700"/>
                  </a:lnTo>
                  <a:lnTo>
                    <a:pt x="206883" y="1168400"/>
                  </a:lnTo>
                  <a:cubicBezTo>
                    <a:pt x="92837" y="1168400"/>
                    <a:pt x="0" y="1077595"/>
                    <a:pt x="0" y="965200"/>
                  </a:cubicBezTo>
                  <a:lnTo>
                    <a:pt x="0" y="203200"/>
                  </a:lnTo>
                  <a:lnTo>
                    <a:pt x="12700" y="203200"/>
                  </a:lnTo>
                  <a:lnTo>
                    <a:pt x="0" y="203200"/>
                  </a:lnTo>
                  <a:moveTo>
                    <a:pt x="25400" y="203200"/>
                  </a:moveTo>
                  <a:lnTo>
                    <a:pt x="25400" y="965200"/>
                  </a:lnTo>
                  <a:lnTo>
                    <a:pt x="12700" y="965200"/>
                  </a:lnTo>
                  <a:lnTo>
                    <a:pt x="25400" y="965200"/>
                  </a:lnTo>
                  <a:cubicBezTo>
                    <a:pt x="25400" y="1063117"/>
                    <a:pt x="106426" y="1143000"/>
                    <a:pt x="206883" y="1143000"/>
                  </a:cubicBezTo>
                  <a:lnTo>
                    <a:pt x="8295767" y="1143000"/>
                  </a:lnTo>
                  <a:cubicBezTo>
                    <a:pt x="8396224" y="1143000"/>
                    <a:pt x="8477250" y="1063117"/>
                    <a:pt x="8477250" y="965200"/>
                  </a:cubicBezTo>
                  <a:lnTo>
                    <a:pt x="8477250" y="203200"/>
                  </a:lnTo>
                  <a:cubicBezTo>
                    <a:pt x="8477250" y="105283"/>
                    <a:pt x="8396224" y="25400"/>
                    <a:pt x="8295767" y="25400"/>
                  </a:cubicBezTo>
                  <a:lnTo>
                    <a:pt x="206883" y="25400"/>
                  </a:lnTo>
                  <a:lnTo>
                    <a:pt x="206883" y="12700"/>
                  </a:lnTo>
                  <a:lnTo>
                    <a:pt x="206883" y="25400"/>
                  </a:lnTo>
                  <a:cubicBezTo>
                    <a:pt x="106426" y="25400"/>
                    <a:pt x="25400" y="105283"/>
                    <a:pt x="25400" y="203200"/>
                  </a:cubicBezTo>
                  <a:close/>
                </a:path>
              </a:pathLst>
            </a:custGeom>
            <a:solidFill>
              <a:srgbClr val="000000"/>
            </a:solidFill>
          </p:spPr>
        </p:sp>
        <p:sp>
          <p:nvSpPr>
            <p:cNvPr id="13" name="TextBox 13"/>
            <p:cNvSpPr txBox="1"/>
            <p:nvPr/>
          </p:nvSpPr>
          <p:spPr>
            <a:xfrm>
              <a:off x="0" y="-9525"/>
              <a:ext cx="8502651" cy="1177925"/>
            </a:xfrm>
            <a:prstGeom prst="rect">
              <a:avLst/>
            </a:prstGeom>
          </p:spPr>
          <p:txBody>
            <a:bodyPr lIns="50800" tIns="50800" rIns="50800" bIns="50800" rtlCol="0" anchor="ctr"/>
            <a:lstStyle/>
            <a:p>
              <a:pPr algn="ctr">
                <a:lnSpc>
                  <a:spcPts val="2879"/>
                </a:lnSpc>
              </a:pPr>
              <a:r>
                <a:rPr lang="en-US" sz="2400" b="1" spc="-27" dirty="0">
                  <a:solidFill>
                    <a:srgbClr val="FFFFFF"/>
                  </a:solidFill>
                  <a:latin typeface="Arimo Bold"/>
                  <a:ea typeface="Arimo Bold"/>
                  <a:cs typeface="Arimo Bold"/>
                  <a:sym typeface="Arimo Bold"/>
                </a:rPr>
                <a:t>PIMPINAN UNIVERSITAS DIPONEGORO</a:t>
              </a:r>
            </a:p>
          </p:txBody>
        </p:sp>
      </p:grpSp>
      <p:sp>
        <p:nvSpPr>
          <p:cNvPr id="19" name="TextBox 19"/>
          <p:cNvSpPr txBox="1"/>
          <p:nvPr/>
        </p:nvSpPr>
        <p:spPr>
          <a:xfrm>
            <a:off x="4374202" y="3802073"/>
            <a:ext cx="3443595" cy="370225"/>
          </a:xfrm>
          <a:prstGeom prst="rect">
            <a:avLst/>
          </a:prstGeom>
        </p:spPr>
        <p:txBody>
          <a:bodyPr lIns="0" tIns="0" rIns="0" bIns="0" rtlCol="0" anchor="t">
            <a:spAutoFit/>
          </a:bodyPr>
          <a:lstStyle/>
          <a:p>
            <a:pPr algn="ctr">
              <a:lnSpc>
                <a:spcPts val="1439"/>
              </a:lnSpc>
            </a:pPr>
            <a:r>
              <a:rPr lang="en-US" sz="1200" b="1" spc="11" dirty="0">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REKTOR</a:t>
            </a:r>
          </a:p>
          <a:p>
            <a:pPr algn="ctr">
              <a:lnSpc>
                <a:spcPts val="1439"/>
              </a:lnSpc>
            </a:pPr>
            <a:r>
              <a:rPr lang="en-US" sz="1200" b="1" spc="11" dirty="0">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Prof. Dr. </a:t>
            </a:r>
            <a:r>
              <a:rPr lang="en-US" sz="1200" b="1" spc="11" dirty="0" err="1">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Suharnomo</a:t>
            </a:r>
            <a:r>
              <a:rPr lang="en-US" sz="1200" b="1" spc="11" dirty="0">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 S.E, </a:t>
            </a:r>
            <a:r>
              <a:rPr lang="en-US" sz="1200" b="1" spc="11" dirty="0" err="1">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M.Si</a:t>
            </a:r>
            <a:r>
              <a:rPr lang="en-US" sz="1200" b="1" spc="11" dirty="0">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  </a:t>
            </a:r>
          </a:p>
        </p:txBody>
      </p:sp>
      <p:sp>
        <p:nvSpPr>
          <p:cNvPr id="20" name="TextBox 20"/>
          <p:cNvSpPr txBox="1"/>
          <p:nvPr/>
        </p:nvSpPr>
        <p:spPr>
          <a:xfrm>
            <a:off x="1192525" y="6209607"/>
            <a:ext cx="3443595" cy="452945"/>
          </a:xfrm>
          <a:prstGeom prst="rect">
            <a:avLst/>
          </a:prstGeom>
        </p:spPr>
        <p:txBody>
          <a:bodyPr lIns="0" tIns="0" rIns="0" bIns="0" rtlCol="0" anchor="t">
            <a:spAutoFit/>
          </a:bodyPr>
          <a:lstStyle/>
          <a:p>
            <a:pPr algn="ctr">
              <a:lnSpc>
                <a:spcPts val="1200"/>
              </a:lnSpc>
            </a:pPr>
            <a:r>
              <a:rPr lang="en-US" sz="900" b="1" spc="9" dirty="0">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WAKIL REKTOR I</a:t>
            </a:r>
          </a:p>
          <a:p>
            <a:pPr algn="ctr">
              <a:lnSpc>
                <a:spcPts val="1200"/>
              </a:lnSpc>
            </a:pPr>
            <a:r>
              <a:rPr lang="en-US" sz="900" b="1" spc="9" dirty="0">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Prof. </a:t>
            </a:r>
            <a:r>
              <a:rPr lang="en-US" sz="900" b="1" spc="9" dirty="0" err="1">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Dr.rer.nat</a:t>
            </a:r>
            <a:r>
              <a:rPr lang="en-US" sz="900" b="1" spc="9" dirty="0">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 </a:t>
            </a:r>
            <a:r>
              <a:rPr lang="en-US" sz="900" b="1" spc="9" dirty="0" err="1">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Heru</a:t>
            </a:r>
            <a:r>
              <a:rPr lang="en-US" sz="900" b="1" spc="9" dirty="0">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 Susanto, S.T., </a:t>
            </a:r>
          </a:p>
          <a:p>
            <a:pPr algn="ctr">
              <a:lnSpc>
                <a:spcPts val="1200"/>
              </a:lnSpc>
            </a:pPr>
            <a:r>
              <a:rPr lang="en-US" sz="900" b="1" spc="9" dirty="0">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M.M., M.T.</a:t>
            </a:r>
          </a:p>
        </p:txBody>
      </p:sp>
      <p:sp>
        <p:nvSpPr>
          <p:cNvPr id="21" name="TextBox 21"/>
          <p:cNvSpPr txBox="1"/>
          <p:nvPr/>
        </p:nvSpPr>
        <p:spPr>
          <a:xfrm>
            <a:off x="3502106" y="6174384"/>
            <a:ext cx="3226203" cy="452945"/>
          </a:xfrm>
          <a:prstGeom prst="rect">
            <a:avLst/>
          </a:prstGeom>
        </p:spPr>
        <p:txBody>
          <a:bodyPr lIns="0" tIns="0" rIns="0" bIns="0" rtlCol="0" anchor="t">
            <a:spAutoFit/>
          </a:bodyPr>
          <a:lstStyle/>
          <a:p>
            <a:pPr algn="ctr">
              <a:lnSpc>
                <a:spcPts val="1200"/>
              </a:lnSpc>
            </a:pPr>
            <a:r>
              <a:rPr lang="en-US" sz="900" b="1" spc="9" dirty="0">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WAKIL REKTOR II</a:t>
            </a:r>
          </a:p>
          <a:p>
            <a:pPr algn="ctr">
              <a:lnSpc>
                <a:spcPts val="1200"/>
              </a:lnSpc>
            </a:pPr>
            <a:r>
              <a:rPr lang="en-US" sz="900" b="1" spc="9" dirty="0">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Dr. </a:t>
            </a:r>
            <a:r>
              <a:rPr lang="en-US" sz="900" b="1" spc="9" dirty="0" err="1">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Warsito</a:t>
            </a:r>
            <a:r>
              <a:rPr lang="en-US" sz="900" b="1" spc="9" dirty="0">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 </a:t>
            </a:r>
            <a:r>
              <a:rPr lang="en-US" sz="900" b="1" spc="9" dirty="0" err="1">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Kawedar</a:t>
            </a:r>
            <a:r>
              <a:rPr lang="en-US" sz="900" b="1" spc="9" dirty="0">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 S.E., </a:t>
            </a:r>
            <a:r>
              <a:rPr lang="en-US" sz="900" b="1" spc="9" dirty="0" err="1">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M.Si</a:t>
            </a:r>
            <a:r>
              <a:rPr lang="en-US" sz="900" b="1" spc="9" dirty="0">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a:t>
            </a:r>
          </a:p>
          <a:p>
            <a:pPr algn="ctr">
              <a:lnSpc>
                <a:spcPts val="1200"/>
              </a:lnSpc>
            </a:pPr>
            <a:r>
              <a:rPr lang="en-US" sz="900" b="1" spc="9" dirty="0">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 </a:t>
            </a:r>
            <a:r>
              <a:rPr lang="en-US" sz="900" b="1" spc="9" dirty="0" err="1">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Akt</a:t>
            </a:r>
            <a:r>
              <a:rPr lang="en-US" sz="900" b="1" spc="9" dirty="0">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a:t>
            </a:r>
          </a:p>
        </p:txBody>
      </p:sp>
      <p:sp>
        <p:nvSpPr>
          <p:cNvPr id="22" name="TextBox 22"/>
          <p:cNvSpPr txBox="1"/>
          <p:nvPr/>
        </p:nvSpPr>
        <p:spPr>
          <a:xfrm>
            <a:off x="6087845" y="6174383"/>
            <a:ext cx="2662712" cy="299056"/>
          </a:xfrm>
          <a:prstGeom prst="rect">
            <a:avLst/>
          </a:prstGeom>
        </p:spPr>
        <p:txBody>
          <a:bodyPr lIns="0" tIns="0" rIns="0" bIns="0" rtlCol="0" anchor="t">
            <a:spAutoFit/>
          </a:bodyPr>
          <a:lstStyle/>
          <a:p>
            <a:pPr algn="ctr">
              <a:lnSpc>
                <a:spcPts val="1200"/>
              </a:lnSpc>
            </a:pPr>
            <a:r>
              <a:rPr lang="en-US" sz="900" b="1" spc="9" dirty="0">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WAKIL REKTOR III</a:t>
            </a:r>
          </a:p>
          <a:p>
            <a:pPr algn="ctr">
              <a:lnSpc>
                <a:spcPts val="1200"/>
              </a:lnSpc>
            </a:pPr>
            <a:r>
              <a:rPr lang="en-US" sz="900" b="1" spc="9" dirty="0">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Prof. Dr. </a:t>
            </a:r>
            <a:r>
              <a:rPr lang="en-US" sz="900" b="1" spc="9" dirty="0" err="1">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Adian</a:t>
            </a:r>
            <a:r>
              <a:rPr lang="en-US" sz="900" b="1" spc="9" dirty="0">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 </a:t>
            </a:r>
            <a:r>
              <a:rPr lang="en-US" sz="900" b="1" spc="9" dirty="0" err="1">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Fatchur</a:t>
            </a:r>
            <a:r>
              <a:rPr lang="en-US" sz="900" b="1" spc="9" dirty="0">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 </a:t>
            </a:r>
            <a:r>
              <a:rPr lang="en-US" sz="900" b="1" spc="9" dirty="0" err="1">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Rochim</a:t>
            </a:r>
            <a:r>
              <a:rPr lang="en-US" sz="900" b="1" spc="9" dirty="0">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 S.T., M.T.</a:t>
            </a:r>
          </a:p>
        </p:txBody>
      </p:sp>
      <p:sp>
        <p:nvSpPr>
          <p:cNvPr id="23" name="TextBox 23"/>
          <p:cNvSpPr txBox="1"/>
          <p:nvPr/>
        </p:nvSpPr>
        <p:spPr>
          <a:xfrm>
            <a:off x="8391118" y="6174526"/>
            <a:ext cx="2662712" cy="299056"/>
          </a:xfrm>
          <a:prstGeom prst="rect">
            <a:avLst/>
          </a:prstGeom>
        </p:spPr>
        <p:txBody>
          <a:bodyPr lIns="0" tIns="0" rIns="0" bIns="0" rtlCol="0" anchor="t">
            <a:spAutoFit/>
          </a:bodyPr>
          <a:lstStyle/>
          <a:p>
            <a:pPr algn="ctr">
              <a:lnSpc>
                <a:spcPts val="1200"/>
              </a:lnSpc>
            </a:pPr>
            <a:r>
              <a:rPr lang="en-US" sz="900" b="1" spc="9" dirty="0">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WAKIL REKTOR IV</a:t>
            </a:r>
          </a:p>
          <a:p>
            <a:pPr algn="ctr">
              <a:lnSpc>
                <a:spcPts val="1200"/>
              </a:lnSpc>
            </a:pPr>
            <a:r>
              <a:rPr lang="en-US" sz="900" b="1" spc="9" dirty="0" err="1">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Wijayanto</a:t>
            </a:r>
            <a:r>
              <a:rPr lang="en-US" sz="900" b="1" spc="9" dirty="0">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 S.IP., </a:t>
            </a:r>
            <a:r>
              <a:rPr lang="en-US" sz="900" b="1" spc="9" dirty="0" err="1">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M.Si</a:t>
            </a:r>
            <a:r>
              <a:rPr lang="en-US" sz="900" b="1" spc="9" dirty="0">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 Ph.D.</a:t>
            </a:r>
          </a:p>
        </p:txBody>
      </p:sp>
      <p:pic>
        <p:nvPicPr>
          <p:cNvPr id="25" name="Picture 24">
            <a:extLst>
              <a:ext uri="{FF2B5EF4-FFF2-40B4-BE49-F238E27FC236}">
                <a16:creationId xmlns:a16="http://schemas.microsoft.com/office/drawing/2014/main" id="{C012626C-0339-48BF-9776-567EAA1E8A8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72369" y="1918674"/>
            <a:ext cx="1630952" cy="18213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7" name="Picture 26">
            <a:extLst>
              <a:ext uri="{FF2B5EF4-FFF2-40B4-BE49-F238E27FC236}">
                <a16:creationId xmlns:a16="http://schemas.microsoft.com/office/drawing/2014/main" id="{06DEFB02-B7C4-4533-9ABA-A39BC1CD7F5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16649" y="4370640"/>
            <a:ext cx="1558658" cy="174169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9" name="Picture 28">
            <a:extLst>
              <a:ext uri="{FF2B5EF4-FFF2-40B4-BE49-F238E27FC236}">
                <a16:creationId xmlns:a16="http://schemas.microsoft.com/office/drawing/2014/main" id="{E94120EC-AE31-4C09-9C4B-EB65FE23AE6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35878" y="4373292"/>
            <a:ext cx="1558657" cy="173904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1" name="Picture 30">
            <a:extLst>
              <a:ext uri="{FF2B5EF4-FFF2-40B4-BE49-F238E27FC236}">
                <a16:creationId xmlns:a16="http://schemas.microsoft.com/office/drawing/2014/main" id="{6C404902-5642-4481-BA89-AC0BB767F97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603910" y="4378945"/>
            <a:ext cx="1558212" cy="174169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3" name="Picture 32">
            <a:extLst>
              <a:ext uri="{FF2B5EF4-FFF2-40B4-BE49-F238E27FC236}">
                <a16:creationId xmlns:a16="http://schemas.microsoft.com/office/drawing/2014/main" id="{A7C6CB8A-CFB0-4C5F-88FF-28FA35561EA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915386" y="4364115"/>
            <a:ext cx="1558212" cy="174169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nvGrpSpPr>
          <p:cNvPr id="24" name="Group 5">
            <a:extLst>
              <a:ext uri="{FF2B5EF4-FFF2-40B4-BE49-F238E27FC236}">
                <a16:creationId xmlns:a16="http://schemas.microsoft.com/office/drawing/2014/main" id="{CE93B415-61EA-4EEE-92F8-32CA2FD4F302}"/>
              </a:ext>
            </a:extLst>
          </p:cNvPr>
          <p:cNvGrpSpPr/>
          <p:nvPr/>
        </p:nvGrpSpPr>
        <p:grpSpPr>
          <a:xfrm>
            <a:off x="6945702" y="6569789"/>
            <a:ext cx="5250988" cy="278623"/>
            <a:chOff x="0" y="0"/>
            <a:chExt cx="6337300" cy="404501"/>
          </a:xfrm>
        </p:grpSpPr>
        <p:sp>
          <p:nvSpPr>
            <p:cNvPr id="26" name="Freeform 6">
              <a:extLst>
                <a:ext uri="{FF2B5EF4-FFF2-40B4-BE49-F238E27FC236}">
                  <a16:creationId xmlns:a16="http://schemas.microsoft.com/office/drawing/2014/main" id="{B4ACFF8C-D1A4-4B62-B8AE-DF459F364414}"/>
                </a:ext>
              </a:extLst>
            </p:cNvPr>
            <p:cNvSpPr/>
            <p:nvPr/>
          </p:nvSpPr>
          <p:spPr>
            <a:xfrm>
              <a:off x="0" y="0"/>
              <a:ext cx="6337300" cy="404495"/>
            </a:xfrm>
            <a:custGeom>
              <a:avLst/>
              <a:gdLst/>
              <a:ahLst/>
              <a:cxnLst/>
              <a:rect l="l" t="t" r="r" b="b"/>
              <a:pathLst>
                <a:path w="6337300" h="404495">
                  <a:moveTo>
                    <a:pt x="0" y="0"/>
                  </a:moveTo>
                  <a:lnTo>
                    <a:pt x="6337300" y="0"/>
                  </a:lnTo>
                  <a:lnTo>
                    <a:pt x="6337300" y="404495"/>
                  </a:lnTo>
                  <a:lnTo>
                    <a:pt x="0" y="404495"/>
                  </a:lnTo>
                  <a:close/>
                </a:path>
              </a:pathLst>
            </a:custGeom>
            <a:gradFill rotWithShape="1">
              <a:gsLst>
                <a:gs pos="0">
                  <a:srgbClr val="7A221C">
                    <a:alpha val="100000"/>
                  </a:srgbClr>
                </a:gs>
                <a:gs pos="31000">
                  <a:srgbClr val="B1352C">
                    <a:alpha val="100000"/>
                  </a:srgbClr>
                </a:gs>
                <a:gs pos="100000">
                  <a:srgbClr val="FFFFFF">
                    <a:alpha val="100000"/>
                  </a:srgbClr>
                </a:gs>
              </a:gsLst>
              <a:lin ang="10800000"/>
            </a:gradFill>
          </p:spPr>
          <p:txBody>
            <a:bodyPr/>
            <a:lstStyle/>
            <a:p>
              <a:pPr algn="r"/>
              <a:endParaRPr lang="en-ID" dirty="0"/>
            </a:p>
          </p:txBody>
        </p:sp>
        <p:sp>
          <p:nvSpPr>
            <p:cNvPr id="28" name="TextBox 7">
              <a:extLst>
                <a:ext uri="{FF2B5EF4-FFF2-40B4-BE49-F238E27FC236}">
                  <a16:creationId xmlns:a16="http://schemas.microsoft.com/office/drawing/2014/main" id="{234BD139-9657-46D0-9F96-43002AF8B44E}"/>
                </a:ext>
              </a:extLst>
            </p:cNvPr>
            <p:cNvSpPr txBox="1"/>
            <p:nvPr/>
          </p:nvSpPr>
          <p:spPr>
            <a:xfrm>
              <a:off x="0" y="0"/>
              <a:ext cx="6337300" cy="404501"/>
            </a:xfrm>
            <a:prstGeom prst="rect">
              <a:avLst/>
            </a:prstGeom>
          </p:spPr>
          <p:txBody>
            <a:bodyPr lIns="50800" tIns="50800" rIns="50800" bIns="50800" rtlCol="0" anchor="ctr"/>
            <a:lstStyle/>
            <a:p>
              <a:pPr algn="r">
                <a:lnSpc>
                  <a:spcPts val="1080"/>
                </a:lnSpc>
              </a:pPr>
              <a:r>
                <a:rPr lang="en-US" sz="900" dirty="0">
                  <a:solidFill>
                    <a:srgbClr val="FFFF00"/>
                  </a:solidFill>
                  <a:latin typeface="Open Sans 1"/>
                  <a:ea typeface="Open Sans 1"/>
                  <a:cs typeface="Open Sans 1"/>
                  <a:sym typeface="Open Sans 1"/>
                </a:rPr>
                <a:t>UNDIP </a:t>
              </a:r>
              <a:r>
                <a:rPr lang="en-US" sz="900" dirty="0" err="1">
                  <a:solidFill>
                    <a:srgbClr val="FFFF00"/>
                  </a:solidFill>
                  <a:latin typeface="Open Sans 1"/>
                  <a:ea typeface="Open Sans 1"/>
                  <a:cs typeface="Open Sans 1"/>
                  <a:sym typeface="Open Sans 1"/>
                </a:rPr>
                <a:t>Bermartabat</a:t>
              </a:r>
              <a:r>
                <a:rPr lang="en-US" sz="900" dirty="0">
                  <a:solidFill>
                    <a:srgbClr val="FFFF00"/>
                  </a:solidFill>
                  <a:latin typeface="Open Sans 1"/>
                  <a:ea typeface="Open Sans 1"/>
                  <a:cs typeface="Open Sans 1"/>
                  <a:sym typeface="Open Sans 1"/>
                </a:rPr>
                <a:t> UNDIP </a:t>
              </a:r>
              <a:r>
                <a:rPr lang="en-US" sz="900" dirty="0" err="1">
                  <a:solidFill>
                    <a:srgbClr val="FFFF00"/>
                  </a:solidFill>
                  <a:latin typeface="Open Sans 1"/>
                  <a:ea typeface="Open Sans 1"/>
                  <a:cs typeface="Open Sans 1"/>
                  <a:sym typeface="Open Sans 1"/>
                </a:rPr>
                <a:t>Bermanfaat</a:t>
              </a:r>
              <a:endParaRPr lang="en-US" sz="900" dirty="0">
                <a:solidFill>
                  <a:srgbClr val="FFFF00"/>
                </a:solidFill>
                <a:latin typeface="Open Sans 1"/>
                <a:ea typeface="Open Sans 1"/>
                <a:cs typeface="Open Sans 1"/>
                <a:sym typeface="Open Sans 1"/>
              </a:endParaRPr>
            </a:p>
          </p:txBody>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9906000" h="6858000">
                <a:moveTo>
                  <a:pt x="0" y="0"/>
                </a:moveTo>
                <a:lnTo>
                  <a:pt x="9906000" y="0"/>
                </a:lnTo>
                <a:lnTo>
                  <a:pt x="9906000" y="6858000"/>
                </a:lnTo>
                <a:lnTo>
                  <a:pt x="0" y="6858000"/>
                </a:lnTo>
                <a:lnTo>
                  <a:pt x="0" y="0"/>
                </a:lnTo>
                <a:close/>
              </a:path>
            </a:pathLst>
          </a:custGeom>
          <a:blipFill>
            <a:blip r:embed="rId2"/>
            <a:stretch>
              <a:fillRect/>
            </a:stretch>
          </a:blipFill>
        </p:spPr>
      </p:sp>
      <p:sp>
        <p:nvSpPr>
          <p:cNvPr id="8" name="Freeform 8" descr="Logo  Description automatically generated"/>
          <p:cNvSpPr/>
          <p:nvPr/>
        </p:nvSpPr>
        <p:spPr>
          <a:xfrm>
            <a:off x="9423372" y="118743"/>
            <a:ext cx="330228" cy="330228"/>
          </a:xfrm>
          <a:custGeom>
            <a:avLst/>
            <a:gdLst/>
            <a:ahLst/>
            <a:cxnLst/>
            <a:rect l="l" t="t" r="r" b="b"/>
            <a:pathLst>
              <a:path w="330228" h="330228">
                <a:moveTo>
                  <a:pt x="0" y="0"/>
                </a:moveTo>
                <a:lnTo>
                  <a:pt x="330228" y="0"/>
                </a:lnTo>
                <a:lnTo>
                  <a:pt x="330228" y="330228"/>
                </a:lnTo>
                <a:lnTo>
                  <a:pt x="0" y="330228"/>
                </a:lnTo>
                <a:lnTo>
                  <a:pt x="0" y="0"/>
                </a:lnTo>
                <a:close/>
              </a:path>
            </a:pathLst>
          </a:custGeom>
          <a:blipFill>
            <a:blip r:embed="rId3"/>
            <a:stretch>
              <a:fillRect/>
            </a:stretch>
          </a:blipFill>
        </p:spPr>
      </p:sp>
      <p:grpSp>
        <p:nvGrpSpPr>
          <p:cNvPr id="10" name="Group 10"/>
          <p:cNvGrpSpPr/>
          <p:nvPr/>
        </p:nvGrpSpPr>
        <p:grpSpPr>
          <a:xfrm>
            <a:off x="2520700" y="1057818"/>
            <a:ext cx="7150894" cy="876300"/>
            <a:chOff x="0" y="0"/>
            <a:chExt cx="8502651" cy="1168400"/>
          </a:xfrm>
        </p:grpSpPr>
        <p:sp>
          <p:nvSpPr>
            <p:cNvPr id="11" name="Freeform 11"/>
            <p:cNvSpPr/>
            <p:nvPr/>
          </p:nvSpPr>
          <p:spPr>
            <a:xfrm>
              <a:off x="12700" y="12700"/>
              <a:ext cx="8477250" cy="1143000"/>
            </a:xfrm>
            <a:custGeom>
              <a:avLst/>
              <a:gdLst/>
              <a:ahLst/>
              <a:cxnLst/>
              <a:rect l="l" t="t" r="r" b="b"/>
              <a:pathLst>
                <a:path w="8477250" h="1143000">
                  <a:moveTo>
                    <a:pt x="0" y="190500"/>
                  </a:moveTo>
                  <a:cubicBezTo>
                    <a:pt x="0" y="85344"/>
                    <a:pt x="86868" y="0"/>
                    <a:pt x="194183" y="0"/>
                  </a:cubicBezTo>
                  <a:lnTo>
                    <a:pt x="8283067" y="0"/>
                  </a:lnTo>
                  <a:cubicBezTo>
                    <a:pt x="8390255" y="0"/>
                    <a:pt x="8477250" y="85344"/>
                    <a:pt x="8477250" y="190500"/>
                  </a:cubicBezTo>
                  <a:lnTo>
                    <a:pt x="8477250" y="952500"/>
                  </a:lnTo>
                  <a:cubicBezTo>
                    <a:pt x="8477250" y="1057656"/>
                    <a:pt x="8390382" y="1143000"/>
                    <a:pt x="8283067" y="1143000"/>
                  </a:cubicBezTo>
                  <a:lnTo>
                    <a:pt x="194183" y="1143000"/>
                  </a:lnTo>
                  <a:cubicBezTo>
                    <a:pt x="86868" y="1143000"/>
                    <a:pt x="0" y="1057656"/>
                    <a:pt x="0" y="952500"/>
                  </a:cubicBezTo>
                  <a:close/>
                </a:path>
              </a:pathLst>
            </a:custGeom>
            <a:solidFill>
              <a:srgbClr val="002060"/>
            </a:solidFill>
          </p:spPr>
        </p:sp>
        <p:sp>
          <p:nvSpPr>
            <p:cNvPr id="12" name="Freeform 12"/>
            <p:cNvSpPr/>
            <p:nvPr/>
          </p:nvSpPr>
          <p:spPr>
            <a:xfrm>
              <a:off x="0" y="0"/>
              <a:ext cx="8502650" cy="1168400"/>
            </a:xfrm>
            <a:custGeom>
              <a:avLst/>
              <a:gdLst/>
              <a:ahLst/>
              <a:cxnLst/>
              <a:rect l="l" t="t" r="r" b="b"/>
              <a:pathLst>
                <a:path w="8502650" h="1168400">
                  <a:moveTo>
                    <a:pt x="0" y="203200"/>
                  </a:moveTo>
                  <a:cubicBezTo>
                    <a:pt x="0" y="90805"/>
                    <a:pt x="92837" y="0"/>
                    <a:pt x="206883" y="0"/>
                  </a:cubicBezTo>
                  <a:lnTo>
                    <a:pt x="8295767" y="0"/>
                  </a:lnTo>
                  <a:lnTo>
                    <a:pt x="8295767" y="12700"/>
                  </a:lnTo>
                  <a:lnTo>
                    <a:pt x="8295767" y="0"/>
                  </a:lnTo>
                  <a:cubicBezTo>
                    <a:pt x="8409813" y="0"/>
                    <a:pt x="8502650" y="90805"/>
                    <a:pt x="8502650" y="203200"/>
                  </a:cubicBezTo>
                  <a:lnTo>
                    <a:pt x="8489950" y="203200"/>
                  </a:lnTo>
                  <a:lnTo>
                    <a:pt x="8502650" y="203200"/>
                  </a:lnTo>
                  <a:lnTo>
                    <a:pt x="8502650" y="965200"/>
                  </a:lnTo>
                  <a:lnTo>
                    <a:pt x="8489950" y="965200"/>
                  </a:lnTo>
                  <a:lnTo>
                    <a:pt x="8502650" y="965200"/>
                  </a:lnTo>
                  <a:cubicBezTo>
                    <a:pt x="8502650" y="1077595"/>
                    <a:pt x="8409813" y="1168400"/>
                    <a:pt x="8295767" y="1168400"/>
                  </a:cubicBezTo>
                  <a:lnTo>
                    <a:pt x="8295767" y="1155700"/>
                  </a:lnTo>
                  <a:lnTo>
                    <a:pt x="8295767" y="1168400"/>
                  </a:lnTo>
                  <a:lnTo>
                    <a:pt x="206883" y="1168400"/>
                  </a:lnTo>
                  <a:lnTo>
                    <a:pt x="206883" y="1155700"/>
                  </a:lnTo>
                  <a:lnTo>
                    <a:pt x="206883" y="1168400"/>
                  </a:lnTo>
                  <a:cubicBezTo>
                    <a:pt x="92837" y="1168400"/>
                    <a:pt x="0" y="1077595"/>
                    <a:pt x="0" y="965200"/>
                  </a:cubicBezTo>
                  <a:lnTo>
                    <a:pt x="0" y="203200"/>
                  </a:lnTo>
                  <a:lnTo>
                    <a:pt x="12700" y="203200"/>
                  </a:lnTo>
                  <a:lnTo>
                    <a:pt x="0" y="203200"/>
                  </a:lnTo>
                  <a:moveTo>
                    <a:pt x="25400" y="203200"/>
                  </a:moveTo>
                  <a:lnTo>
                    <a:pt x="25400" y="965200"/>
                  </a:lnTo>
                  <a:lnTo>
                    <a:pt x="12700" y="965200"/>
                  </a:lnTo>
                  <a:lnTo>
                    <a:pt x="25400" y="965200"/>
                  </a:lnTo>
                  <a:cubicBezTo>
                    <a:pt x="25400" y="1063117"/>
                    <a:pt x="106426" y="1143000"/>
                    <a:pt x="206883" y="1143000"/>
                  </a:cubicBezTo>
                  <a:lnTo>
                    <a:pt x="8295767" y="1143000"/>
                  </a:lnTo>
                  <a:cubicBezTo>
                    <a:pt x="8396224" y="1143000"/>
                    <a:pt x="8477250" y="1063117"/>
                    <a:pt x="8477250" y="965200"/>
                  </a:cubicBezTo>
                  <a:lnTo>
                    <a:pt x="8477250" y="203200"/>
                  </a:lnTo>
                  <a:cubicBezTo>
                    <a:pt x="8477250" y="105283"/>
                    <a:pt x="8396224" y="25400"/>
                    <a:pt x="8295767" y="25400"/>
                  </a:cubicBezTo>
                  <a:lnTo>
                    <a:pt x="206883" y="25400"/>
                  </a:lnTo>
                  <a:lnTo>
                    <a:pt x="206883" y="12700"/>
                  </a:lnTo>
                  <a:lnTo>
                    <a:pt x="206883" y="25400"/>
                  </a:lnTo>
                  <a:cubicBezTo>
                    <a:pt x="106426" y="25400"/>
                    <a:pt x="25400" y="105283"/>
                    <a:pt x="25400" y="203200"/>
                  </a:cubicBezTo>
                  <a:close/>
                </a:path>
              </a:pathLst>
            </a:custGeom>
            <a:solidFill>
              <a:srgbClr val="000000"/>
            </a:solidFill>
          </p:spPr>
        </p:sp>
        <p:sp>
          <p:nvSpPr>
            <p:cNvPr id="13" name="TextBox 13"/>
            <p:cNvSpPr txBox="1"/>
            <p:nvPr/>
          </p:nvSpPr>
          <p:spPr>
            <a:xfrm>
              <a:off x="0" y="-9525"/>
              <a:ext cx="8502651" cy="1177925"/>
            </a:xfrm>
            <a:prstGeom prst="rect">
              <a:avLst/>
            </a:prstGeom>
          </p:spPr>
          <p:txBody>
            <a:bodyPr lIns="50800" tIns="50800" rIns="50800" bIns="50800" rtlCol="0" anchor="ctr"/>
            <a:lstStyle/>
            <a:p>
              <a:pPr algn="ctr">
                <a:lnSpc>
                  <a:spcPts val="2879"/>
                </a:lnSpc>
              </a:pPr>
              <a:r>
                <a:rPr lang="en-US" sz="2400" b="1" spc="-27" dirty="0">
                  <a:solidFill>
                    <a:srgbClr val="FFFFFF"/>
                  </a:solidFill>
                  <a:latin typeface="Arimo Bold"/>
                  <a:ea typeface="Arimo Bold"/>
                  <a:cs typeface="Arimo Bold"/>
                  <a:sym typeface="Arimo Bold"/>
                </a:rPr>
                <a:t>SENAT AKADEMIK UNIVERSITAS DIPONEGORO</a:t>
              </a:r>
            </a:p>
          </p:txBody>
        </p:sp>
      </p:grpSp>
      <p:sp>
        <p:nvSpPr>
          <p:cNvPr id="14" name="TextBox 14"/>
          <p:cNvSpPr txBox="1"/>
          <p:nvPr/>
        </p:nvSpPr>
        <p:spPr>
          <a:xfrm>
            <a:off x="2520700" y="4805964"/>
            <a:ext cx="3443595" cy="370225"/>
          </a:xfrm>
          <a:prstGeom prst="rect">
            <a:avLst/>
          </a:prstGeom>
        </p:spPr>
        <p:txBody>
          <a:bodyPr lIns="0" tIns="0" rIns="0" bIns="0" rtlCol="0" anchor="t">
            <a:spAutoFit/>
          </a:bodyPr>
          <a:lstStyle/>
          <a:p>
            <a:pPr algn="ctr">
              <a:lnSpc>
                <a:spcPts val="1439"/>
              </a:lnSpc>
            </a:pPr>
            <a:r>
              <a:rPr lang="en-US" sz="1200" b="1" spc="11" dirty="0">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KETUA SENAT AKADEMIK</a:t>
            </a:r>
          </a:p>
          <a:p>
            <a:pPr algn="ctr">
              <a:lnSpc>
                <a:spcPts val="1439"/>
              </a:lnSpc>
            </a:pPr>
            <a:r>
              <a:rPr lang="pt-BR" sz="1200" b="1" spc="11" dirty="0">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Prof. Ir. Edy Rianto, M.Sc., Ph.D., IPU.</a:t>
            </a:r>
            <a:endParaRPr lang="en-US" sz="1200" b="1" spc="11" dirty="0">
              <a:solidFill>
                <a:srgbClr val="000000"/>
              </a:solidFill>
              <a:latin typeface="Open Sans 1 Bold" panose="020B0604020202020204" charset="0"/>
              <a:ea typeface="Open Sans 1 Bold" panose="020B0604020202020204" charset="0"/>
              <a:cs typeface="Open Sans 1 Bold" panose="020B0604020202020204" charset="0"/>
              <a:sym typeface="TT Rounds Condensed Bold"/>
            </a:endParaRPr>
          </a:p>
        </p:txBody>
      </p:sp>
      <p:sp>
        <p:nvSpPr>
          <p:cNvPr id="16" name="TextBox 16"/>
          <p:cNvSpPr txBox="1"/>
          <p:nvPr/>
        </p:nvSpPr>
        <p:spPr>
          <a:xfrm>
            <a:off x="6096000" y="4805964"/>
            <a:ext cx="3443595" cy="359073"/>
          </a:xfrm>
          <a:prstGeom prst="rect">
            <a:avLst/>
          </a:prstGeom>
        </p:spPr>
        <p:txBody>
          <a:bodyPr lIns="0" tIns="0" rIns="0" bIns="0" rtlCol="0" anchor="t">
            <a:spAutoFit/>
          </a:bodyPr>
          <a:lstStyle/>
          <a:p>
            <a:pPr algn="ctr">
              <a:lnSpc>
                <a:spcPts val="1439"/>
              </a:lnSpc>
            </a:pPr>
            <a:r>
              <a:rPr lang="en-US" sz="1200" b="1" spc="11" dirty="0">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SEKRETARIS SENAT AKADEMIK</a:t>
            </a:r>
          </a:p>
          <a:p>
            <a:pPr algn="ctr">
              <a:lnSpc>
                <a:spcPts val="1439"/>
              </a:lnSpc>
            </a:pPr>
            <a:r>
              <a:rPr lang="en-US" sz="1200" b="1" spc="11" dirty="0">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Prof. Dr. </a:t>
            </a:r>
            <a:r>
              <a:rPr lang="en-US" sz="1200" b="1" spc="11" dirty="0" err="1">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Endang</a:t>
            </a:r>
            <a:r>
              <a:rPr lang="en-US" sz="1200" b="1" spc="11" dirty="0">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 </a:t>
            </a:r>
            <a:r>
              <a:rPr lang="en-US" sz="1200" b="1" spc="11" dirty="0" err="1">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Larasati</a:t>
            </a:r>
            <a:r>
              <a:rPr lang="en-US" sz="1200" b="1" spc="11" dirty="0">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 </a:t>
            </a:r>
            <a:r>
              <a:rPr lang="en-US" sz="1200" b="1" spc="11" dirty="0" err="1">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Setianingsih</a:t>
            </a:r>
            <a:r>
              <a:rPr lang="en-US" sz="1200" b="1" spc="11" dirty="0">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 M.S.</a:t>
            </a:r>
          </a:p>
        </p:txBody>
      </p:sp>
      <p:pic>
        <p:nvPicPr>
          <p:cNvPr id="19" name="Picture 18">
            <a:extLst>
              <a:ext uri="{FF2B5EF4-FFF2-40B4-BE49-F238E27FC236}">
                <a16:creationId xmlns:a16="http://schemas.microsoft.com/office/drawing/2014/main" id="{791042C6-5B4C-49A5-B580-01D5A3719BCC}"/>
              </a:ext>
            </a:extLst>
          </p:cNvPr>
          <p:cNvPicPr>
            <a:picLocks noChangeAspect="1"/>
          </p:cNvPicPr>
          <p:nvPr/>
        </p:nvPicPr>
        <p:blipFill rotWithShape="1">
          <a:blip r:embed="rId4">
            <a:extLst>
              <a:ext uri="{28A0092B-C50C-407E-A947-70E740481C1C}">
                <a14:useLocalDpi xmlns:a14="http://schemas.microsoft.com/office/drawing/2010/main" val="0"/>
              </a:ext>
            </a:extLst>
          </a:blip>
          <a:srcRect l="18917" t="7395" r="21154" b="51628"/>
          <a:stretch/>
        </p:blipFill>
        <p:spPr>
          <a:xfrm>
            <a:off x="3276602" y="2399340"/>
            <a:ext cx="2007857" cy="2059320"/>
          </a:xfrm>
          <a:prstGeom prst="ellipse">
            <a:avLst/>
          </a:prstGeom>
          <a:ln w="6350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pic>
        <p:nvPicPr>
          <p:cNvPr id="21" name="Picture 20">
            <a:extLst>
              <a:ext uri="{FF2B5EF4-FFF2-40B4-BE49-F238E27FC236}">
                <a16:creationId xmlns:a16="http://schemas.microsoft.com/office/drawing/2014/main" id="{75FBDEF1-90C0-4EE0-A82F-E8649BE8FFA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21078" y="2436554"/>
            <a:ext cx="2059320" cy="2059320"/>
          </a:xfrm>
          <a:prstGeom prst="ellipse">
            <a:avLst/>
          </a:prstGeom>
          <a:ln w="6350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grpSp>
        <p:nvGrpSpPr>
          <p:cNvPr id="17" name="Group 5">
            <a:extLst>
              <a:ext uri="{FF2B5EF4-FFF2-40B4-BE49-F238E27FC236}">
                <a16:creationId xmlns:a16="http://schemas.microsoft.com/office/drawing/2014/main" id="{DCBD6967-A554-463F-9339-875F1FDB51CE}"/>
              </a:ext>
            </a:extLst>
          </p:cNvPr>
          <p:cNvGrpSpPr/>
          <p:nvPr/>
        </p:nvGrpSpPr>
        <p:grpSpPr>
          <a:xfrm>
            <a:off x="7443714" y="6569789"/>
            <a:ext cx="4752975" cy="303376"/>
            <a:chOff x="0" y="0"/>
            <a:chExt cx="6337300" cy="404501"/>
          </a:xfrm>
        </p:grpSpPr>
        <p:sp>
          <p:nvSpPr>
            <p:cNvPr id="18" name="Freeform 6">
              <a:extLst>
                <a:ext uri="{FF2B5EF4-FFF2-40B4-BE49-F238E27FC236}">
                  <a16:creationId xmlns:a16="http://schemas.microsoft.com/office/drawing/2014/main" id="{D429BD1D-5048-4BBF-AB66-9186B26CD77A}"/>
                </a:ext>
              </a:extLst>
            </p:cNvPr>
            <p:cNvSpPr/>
            <p:nvPr/>
          </p:nvSpPr>
          <p:spPr>
            <a:xfrm>
              <a:off x="0" y="0"/>
              <a:ext cx="6337300" cy="404495"/>
            </a:xfrm>
            <a:custGeom>
              <a:avLst/>
              <a:gdLst/>
              <a:ahLst/>
              <a:cxnLst/>
              <a:rect l="l" t="t" r="r" b="b"/>
              <a:pathLst>
                <a:path w="6337300" h="404495">
                  <a:moveTo>
                    <a:pt x="0" y="0"/>
                  </a:moveTo>
                  <a:lnTo>
                    <a:pt x="6337300" y="0"/>
                  </a:lnTo>
                  <a:lnTo>
                    <a:pt x="6337300" y="404495"/>
                  </a:lnTo>
                  <a:lnTo>
                    <a:pt x="0" y="404495"/>
                  </a:lnTo>
                  <a:close/>
                </a:path>
              </a:pathLst>
            </a:custGeom>
            <a:gradFill rotWithShape="1">
              <a:gsLst>
                <a:gs pos="0">
                  <a:srgbClr val="7A221C">
                    <a:alpha val="100000"/>
                  </a:srgbClr>
                </a:gs>
                <a:gs pos="31000">
                  <a:srgbClr val="B1352C">
                    <a:alpha val="100000"/>
                  </a:srgbClr>
                </a:gs>
                <a:gs pos="100000">
                  <a:srgbClr val="FFFFFF">
                    <a:alpha val="100000"/>
                  </a:srgbClr>
                </a:gs>
              </a:gsLst>
              <a:lin ang="10800000"/>
            </a:gradFill>
          </p:spPr>
          <p:txBody>
            <a:bodyPr/>
            <a:lstStyle/>
            <a:p>
              <a:pPr algn="r"/>
              <a:endParaRPr lang="en-ID" dirty="0"/>
            </a:p>
          </p:txBody>
        </p:sp>
        <p:sp>
          <p:nvSpPr>
            <p:cNvPr id="20" name="TextBox 7">
              <a:extLst>
                <a:ext uri="{FF2B5EF4-FFF2-40B4-BE49-F238E27FC236}">
                  <a16:creationId xmlns:a16="http://schemas.microsoft.com/office/drawing/2014/main" id="{B2A1CB17-EEBD-4463-8BAF-78DAD24E11CE}"/>
                </a:ext>
              </a:extLst>
            </p:cNvPr>
            <p:cNvSpPr txBox="1"/>
            <p:nvPr/>
          </p:nvSpPr>
          <p:spPr>
            <a:xfrm>
              <a:off x="0" y="0"/>
              <a:ext cx="6337300" cy="404501"/>
            </a:xfrm>
            <a:prstGeom prst="rect">
              <a:avLst/>
            </a:prstGeom>
          </p:spPr>
          <p:txBody>
            <a:bodyPr lIns="50800" tIns="50800" rIns="50800" bIns="50800" rtlCol="0" anchor="ctr"/>
            <a:lstStyle/>
            <a:p>
              <a:pPr algn="r">
                <a:lnSpc>
                  <a:spcPts val="1080"/>
                </a:lnSpc>
              </a:pPr>
              <a:r>
                <a:rPr lang="en-US" sz="900" dirty="0">
                  <a:solidFill>
                    <a:srgbClr val="FFFF00"/>
                  </a:solidFill>
                  <a:latin typeface="Open Sans 1"/>
                  <a:ea typeface="Open Sans 1"/>
                  <a:cs typeface="Open Sans 1"/>
                  <a:sym typeface="Open Sans 1"/>
                </a:rPr>
                <a:t>UNDIP </a:t>
              </a:r>
              <a:r>
                <a:rPr lang="en-US" sz="900" dirty="0" err="1">
                  <a:solidFill>
                    <a:srgbClr val="FFFF00"/>
                  </a:solidFill>
                  <a:latin typeface="Open Sans 1"/>
                  <a:ea typeface="Open Sans 1"/>
                  <a:cs typeface="Open Sans 1"/>
                  <a:sym typeface="Open Sans 1"/>
                </a:rPr>
                <a:t>Bermartabat</a:t>
              </a:r>
              <a:r>
                <a:rPr lang="en-US" sz="900" dirty="0">
                  <a:solidFill>
                    <a:srgbClr val="FFFF00"/>
                  </a:solidFill>
                  <a:latin typeface="Open Sans 1"/>
                  <a:ea typeface="Open Sans 1"/>
                  <a:cs typeface="Open Sans 1"/>
                  <a:sym typeface="Open Sans 1"/>
                </a:rPr>
                <a:t> UNDIP </a:t>
              </a:r>
              <a:r>
                <a:rPr lang="en-US" sz="900" dirty="0" err="1">
                  <a:solidFill>
                    <a:srgbClr val="FFFF00"/>
                  </a:solidFill>
                  <a:latin typeface="Open Sans 1"/>
                  <a:ea typeface="Open Sans 1"/>
                  <a:cs typeface="Open Sans 1"/>
                  <a:sym typeface="Open Sans 1"/>
                </a:rPr>
                <a:t>Bermanfaat</a:t>
              </a:r>
              <a:endParaRPr lang="en-US" sz="900" dirty="0">
                <a:solidFill>
                  <a:srgbClr val="FFFF00"/>
                </a:solidFill>
                <a:latin typeface="Open Sans 1"/>
                <a:ea typeface="Open Sans 1"/>
                <a:cs typeface="Open Sans 1"/>
                <a:sym typeface="Open Sans 1"/>
              </a:endParaRPr>
            </a:p>
          </p:txBody>
        </p:sp>
      </p:grpSp>
      <p:grpSp>
        <p:nvGrpSpPr>
          <p:cNvPr id="22" name="Group 5">
            <a:extLst>
              <a:ext uri="{FF2B5EF4-FFF2-40B4-BE49-F238E27FC236}">
                <a16:creationId xmlns:a16="http://schemas.microsoft.com/office/drawing/2014/main" id="{F77A9C5F-B650-4EA3-B18A-3B2FCD9F0F74}"/>
              </a:ext>
            </a:extLst>
          </p:cNvPr>
          <p:cNvGrpSpPr/>
          <p:nvPr/>
        </p:nvGrpSpPr>
        <p:grpSpPr>
          <a:xfrm>
            <a:off x="6945702" y="6569789"/>
            <a:ext cx="5250988" cy="278623"/>
            <a:chOff x="0" y="0"/>
            <a:chExt cx="6337300" cy="404501"/>
          </a:xfrm>
        </p:grpSpPr>
        <p:sp>
          <p:nvSpPr>
            <p:cNvPr id="23" name="Freeform 6">
              <a:extLst>
                <a:ext uri="{FF2B5EF4-FFF2-40B4-BE49-F238E27FC236}">
                  <a16:creationId xmlns:a16="http://schemas.microsoft.com/office/drawing/2014/main" id="{C0177AFE-2395-4CB5-A6F1-4B316DD13394}"/>
                </a:ext>
              </a:extLst>
            </p:cNvPr>
            <p:cNvSpPr/>
            <p:nvPr/>
          </p:nvSpPr>
          <p:spPr>
            <a:xfrm>
              <a:off x="0" y="0"/>
              <a:ext cx="6337300" cy="404495"/>
            </a:xfrm>
            <a:custGeom>
              <a:avLst/>
              <a:gdLst/>
              <a:ahLst/>
              <a:cxnLst/>
              <a:rect l="l" t="t" r="r" b="b"/>
              <a:pathLst>
                <a:path w="6337300" h="404495">
                  <a:moveTo>
                    <a:pt x="0" y="0"/>
                  </a:moveTo>
                  <a:lnTo>
                    <a:pt x="6337300" y="0"/>
                  </a:lnTo>
                  <a:lnTo>
                    <a:pt x="6337300" y="404495"/>
                  </a:lnTo>
                  <a:lnTo>
                    <a:pt x="0" y="404495"/>
                  </a:lnTo>
                  <a:close/>
                </a:path>
              </a:pathLst>
            </a:custGeom>
            <a:gradFill rotWithShape="1">
              <a:gsLst>
                <a:gs pos="0">
                  <a:srgbClr val="7A221C">
                    <a:alpha val="100000"/>
                  </a:srgbClr>
                </a:gs>
                <a:gs pos="31000">
                  <a:srgbClr val="B1352C">
                    <a:alpha val="100000"/>
                  </a:srgbClr>
                </a:gs>
                <a:gs pos="100000">
                  <a:srgbClr val="FFFFFF">
                    <a:alpha val="100000"/>
                  </a:srgbClr>
                </a:gs>
              </a:gsLst>
              <a:lin ang="10800000"/>
            </a:gradFill>
          </p:spPr>
          <p:txBody>
            <a:bodyPr/>
            <a:lstStyle/>
            <a:p>
              <a:pPr algn="r"/>
              <a:endParaRPr lang="en-ID" dirty="0"/>
            </a:p>
          </p:txBody>
        </p:sp>
        <p:sp>
          <p:nvSpPr>
            <p:cNvPr id="24" name="TextBox 7">
              <a:extLst>
                <a:ext uri="{FF2B5EF4-FFF2-40B4-BE49-F238E27FC236}">
                  <a16:creationId xmlns:a16="http://schemas.microsoft.com/office/drawing/2014/main" id="{E9BAC65D-AEBD-4B67-AD78-1812A2975808}"/>
                </a:ext>
              </a:extLst>
            </p:cNvPr>
            <p:cNvSpPr txBox="1"/>
            <p:nvPr/>
          </p:nvSpPr>
          <p:spPr>
            <a:xfrm>
              <a:off x="0" y="0"/>
              <a:ext cx="6337300" cy="404501"/>
            </a:xfrm>
            <a:prstGeom prst="rect">
              <a:avLst/>
            </a:prstGeom>
          </p:spPr>
          <p:txBody>
            <a:bodyPr lIns="50800" tIns="50800" rIns="50800" bIns="50800" rtlCol="0" anchor="ctr"/>
            <a:lstStyle/>
            <a:p>
              <a:pPr algn="r">
                <a:lnSpc>
                  <a:spcPts val="1080"/>
                </a:lnSpc>
              </a:pPr>
              <a:r>
                <a:rPr lang="en-US" sz="900" dirty="0">
                  <a:solidFill>
                    <a:srgbClr val="FFFF00"/>
                  </a:solidFill>
                  <a:latin typeface="Open Sans 1"/>
                  <a:ea typeface="Open Sans 1"/>
                  <a:cs typeface="Open Sans 1"/>
                  <a:sym typeface="Open Sans 1"/>
                </a:rPr>
                <a:t>UNDIP </a:t>
              </a:r>
              <a:r>
                <a:rPr lang="en-US" sz="900" dirty="0" err="1">
                  <a:solidFill>
                    <a:srgbClr val="FFFF00"/>
                  </a:solidFill>
                  <a:latin typeface="Open Sans 1"/>
                  <a:ea typeface="Open Sans 1"/>
                  <a:cs typeface="Open Sans 1"/>
                  <a:sym typeface="Open Sans 1"/>
                </a:rPr>
                <a:t>Bermartabat</a:t>
              </a:r>
              <a:r>
                <a:rPr lang="en-US" sz="900" dirty="0">
                  <a:solidFill>
                    <a:srgbClr val="FFFF00"/>
                  </a:solidFill>
                  <a:latin typeface="Open Sans 1"/>
                  <a:ea typeface="Open Sans 1"/>
                  <a:cs typeface="Open Sans 1"/>
                  <a:sym typeface="Open Sans 1"/>
                </a:rPr>
                <a:t> UNDIP </a:t>
              </a:r>
              <a:r>
                <a:rPr lang="en-US" sz="900" dirty="0" err="1">
                  <a:solidFill>
                    <a:srgbClr val="FFFF00"/>
                  </a:solidFill>
                  <a:latin typeface="Open Sans 1"/>
                  <a:ea typeface="Open Sans 1"/>
                  <a:cs typeface="Open Sans 1"/>
                  <a:sym typeface="Open Sans 1"/>
                </a:rPr>
                <a:t>Bermanfaat</a:t>
              </a:r>
              <a:endParaRPr lang="en-US" sz="900" dirty="0">
                <a:solidFill>
                  <a:srgbClr val="FFFF00"/>
                </a:solidFill>
                <a:latin typeface="Open Sans 1"/>
                <a:ea typeface="Open Sans 1"/>
                <a:cs typeface="Open Sans 1"/>
                <a:sym typeface="Open Sans 1"/>
              </a:endParaRPr>
            </a:p>
          </p:txBody>
        </p:sp>
      </p:grpSp>
      <p:sp>
        <p:nvSpPr>
          <p:cNvPr id="25" name="TextBox 14">
            <a:extLst>
              <a:ext uri="{FF2B5EF4-FFF2-40B4-BE49-F238E27FC236}">
                <a16:creationId xmlns:a16="http://schemas.microsoft.com/office/drawing/2014/main" id="{F180CA44-8A46-43FD-BCC0-02B4F7FCAA14}"/>
              </a:ext>
            </a:extLst>
          </p:cNvPr>
          <p:cNvSpPr txBox="1"/>
          <p:nvPr/>
        </p:nvSpPr>
        <p:spPr>
          <a:xfrm>
            <a:off x="4227712" y="5605544"/>
            <a:ext cx="3443595" cy="359073"/>
          </a:xfrm>
          <a:prstGeom prst="rect">
            <a:avLst/>
          </a:prstGeom>
          <a:solidFill>
            <a:schemeClr val="tx2">
              <a:lumMod val="40000"/>
              <a:lumOff val="60000"/>
            </a:schemeClr>
          </a:solidFill>
        </p:spPr>
        <p:txBody>
          <a:bodyPr lIns="0" tIns="0" rIns="0" bIns="0" rtlCol="0" anchor="t">
            <a:spAutoFit/>
          </a:bodyPr>
          <a:lstStyle/>
          <a:p>
            <a:pPr algn="ctr">
              <a:lnSpc>
                <a:spcPts val="1439"/>
              </a:lnSpc>
            </a:pPr>
            <a:r>
              <a:rPr lang="en-US" sz="1200" b="1" spc="11" dirty="0">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SELURUH ANGGOTA SENAT AKADEMIK UNIVERSITAS DIPONEGORO</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19502"/>
            <a:ext cx="12192000" cy="6858000"/>
          </a:xfrm>
          <a:custGeom>
            <a:avLst/>
            <a:gdLst/>
            <a:ahLst/>
            <a:cxnLst/>
            <a:rect l="l" t="t" r="r" b="b"/>
            <a:pathLst>
              <a:path w="9906000" h="6858000">
                <a:moveTo>
                  <a:pt x="0" y="0"/>
                </a:moveTo>
                <a:lnTo>
                  <a:pt x="9906000" y="0"/>
                </a:lnTo>
                <a:lnTo>
                  <a:pt x="9906000" y="6858000"/>
                </a:lnTo>
                <a:lnTo>
                  <a:pt x="0" y="6858000"/>
                </a:lnTo>
                <a:lnTo>
                  <a:pt x="0" y="0"/>
                </a:lnTo>
                <a:close/>
              </a:path>
            </a:pathLst>
          </a:custGeom>
          <a:blipFill>
            <a:blip r:embed="rId2"/>
            <a:stretch>
              <a:fillRect/>
            </a:stretch>
          </a:blipFill>
        </p:spPr>
      </p:sp>
      <p:sp>
        <p:nvSpPr>
          <p:cNvPr id="8" name="Freeform 8" descr="Logo  Description automatically generated"/>
          <p:cNvSpPr/>
          <p:nvPr/>
        </p:nvSpPr>
        <p:spPr>
          <a:xfrm>
            <a:off x="9423372" y="118743"/>
            <a:ext cx="330228" cy="330228"/>
          </a:xfrm>
          <a:custGeom>
            <a:avLst/>
            <a:gdLst/>
            <a:ahLst/>
            <a:cxnLst/>
            <a:rect l="l" t="t" r="r" b="b"/>
            <a:pathLst>
              <a:path w="330228" h="330228">
                <a:moveTo>
                  <a:pt x="0" y="0"/>
                </a:moveTo>
                <a:lnTo>
                  <a:pt x="330228" y="0"/>
                </a:lnTo>
                <a:lnTo>
                  <a:pt x="330228" y="330228"/>
                </a:lnTo>
                <a:lnTo>
                  <a:pt x="0" y="330228"/>
                </a:lnTo>
                <a:lnTo>
                  <a:pt x="0" y="0"/>
                </a:lnTo>
                <a:close/>
              </a:path>
            </a:pathLst>
          </a:custGeom>
          <a:blipFill>
            <a:blip r:embed="rId3"/>
            <a:stretch>
              <a:fillRect/>
            </a:stretch>
          </a:blipFill>
        </p:spPr>
      </p:sp>
      <p:grpSp>
        <p:nvGrpSpPr>
          <p:cNvPr id="10" name="Group 10"/>
          <p:cNvGrpSpPr/>
          <p:nvPr/>
        </p:nvGrpSpPr>
        <p:grpSpPr>
          <a:xfrm>
            <a:off x="2100553" y="1021556"/>
            <a:ext cx="7989094" cy="883444"/>
            <a:chOff x="0" y="-9525"/>
            <a:chExt cx="8502651" cy="1177925"/>
          </a:xfrm>
        </p:grpSpPr>
        <p:sp>
          <p:nvSpPr>
            <p:cNvPr id="11" name="Freeform 11"/>
            <p:cNvSpPr/>
            <p:nvPr/>
          </p:nvSpPr>
          <p:spPr>
            <a:xfrm>
              <a:off x="12700" y="12700"/>
              <a:ext cx="8477250" cy="1143000"/>
            </a:xfrm>
            <a:custGeom>
              <a:avLst/>
              <a:gdLst/>
              <a:ahLst/>
              <a:cxnLst/>
              <a:rect l="l" t="t" r="r" b="b"/>
              <a:pathLst>
                <a:path w="8477250" h="1143000">
                  <a:moveTo>
                    <a:pt x="0" y="190500"/>
                  </a:moveTo>
                  <a:cubicBezTo>
                    <a:pt x="0" y="85344"/>
                    <a:pt x="86868" y="0"/>
                    <a:pt x="194183" y="0"/>
                  </a:cubicBezTo>
                  <a:lnTo>
                    <a:pt x="8283067" y="0"/>
                  </a:lnTo>
                  <a:cubicBezTo>
                    <a:pt x="8390255" y="0"/>
                    <a:pt x="8477250" y="85344"/>
                    <a:pt x="8477250" y="190500"/>
                  </a:cubicBezTo>
                  <a:lnTo>
                    <a:pt x="8477250" y="952500"/>
                  </a:lnTo>
                  <a:cubicBezTo>
                    <a:pt x="8477250" y="1057656"/>
                    <a:pt x="8390382" y="1143000"/>
                    <a:pt x="8283067" y="1143000"/>
                  </a:cubicBezTo>
                  <a:lnTo>
                    <a:pt x="194183" y="1143000"/>
                  </a:lnTo>
                  <a:cubicBezTo>
                    <a:pt x="86868" y="1143000"/>
                    <a:pt x="0" y="1057656"/>
                    <a:pt x="0" y="952500"/>
                  </a:cubicBezTo>
                  <a:close/>
                </a:path>
              </a:pathLst>
            </a:custGeom>
            <a:solidFill>
              <a:srgbClr val="002060"/>
            </a:solidFill>
          </p:spPr>
        </p:sp>
        <p:sp>
          <p:nvSpPr>
            <p:cNvPr id="12" name="Freeform 12"/>
            <p:cNvSpPr/>
            <p:nvPr/>
          </p:nvSpPr>
          <p:spPr>
            <a:xfrm>
              <a:off x="0" y="0"/>
              <a:ext cx="8502650" cy="1168400"/>
            </a:xfrm>
            <a:custGeom>
              <a:avLst/>
              <a:gdLst/>
              <a:ahLst/>
              <a:cxnLst/>
              <a:rect l="l" t="t" r="r" b="b"/>
              <a:pathLst>
                <a:path w="8502650" h="1168400">
                  <a:moveTo>
                    <a:pt x="0" y="203200"/>
                  </a:moveTo>
                  <a:cubicBezTo>
                    <a:pt x="0" y="90805"/>
                    <a:pt x="92837" y="0"/>
                    <a:pt x="206883" y="0"/>
                  </a:cubicBezTo>
                  <a:lnTo>
                    <a:pt x="8295767" y="0"/>
                  </a:lnTo>
                  <a:lnTo>
                    <a:pt x="8295767" y="12700"/>
                  </a:lnTo>
                  <a:lnTo>
                    <a:pt x="8295767" y="0"/>
                  </a:lnTo>
                  <a:cubicBezTo>
                    <a:pt x="8409813" y="0"/>
                    <a:pt x="8502650" y="90805"/>
                    <a:pt x="8502650" y="203200"/>
                  </a:cubicBezTo>
                  <a:lnTo>
                    <a:pt x="8489950" y="203200"/>
                  </a:lnTo>
                  <a:lnTo>
                    <a:pt x="8502650" y="203200"/>
                  </a:lnTo>
                  <a:lnTo>
                    <a:pt x="8502650" y="965200"/>
                  </a:lnTo>
                  <a:lnTo>
                    <a:pt x="8489950" y="965200"/>
                  </a:lnTo>
                  <a:lnTo>
                    <a:pt x="8502650" y="965200"/>
                  </a:lnTo>
                  <a:cubicBezTo>
                    <a:pt x="8502650" y="1077595"/>
                    <a:pt x="8409813" y="1168400"/>
                    <a:pt x="8295767" y="1168400"/>
                  </a:cubicBezTo>
                  <a:lnTo>
                    <a:pt x="8295767" y="1155700"/>
                  </a:lnTo>
                  <a:lnTo>
                    <a:pt x="8295767" y="1168400"/>
                  </a:lnTo>
                  <a:lnTo>
                    <a:pt x="206883" y="1168400"/>
                  </a:lnTo>
                  <a:lnTo>
                    <a:pt x="206883" y="1155700"/>
                  </a:lnTo>
                  <a:lnTo>
                    <a:pt x="206883" y="1168400"/>
                  </a:lnTo>
                  <a:cubicBezTo>
                    <a:pt x="92837" y="1168400"/>
                    <a:pt x="0" y="1077595"/>
                    <a:pt x="0" y="965200"/>
                  </a:cubicBezTo>
                  <a:lnTo>
                    <a:pt x="0" y="203200"/>
                  </a:lnTo>
                  <a:lnTo>
                    <a:pt x="12700" y="203200"/>
                  </a:lnTo>
                  <a:lnTo>
                    <a:pt x="0" y="203200"/>
                  </a:lnTo>
                  <a:moveTo>
                    <a:pt x="25400" y="203200"/>
                  </a:moveTo>
                  <a:lnTo>
                    <a:pt x="25400" y="965200"/>
                  </a:lnTo>
                  <a:lnTo>
                    <a:pt x="12700" y="965200"/>
                  </a:lnTo>
                  <a:lnTo>
                    <a:pt x="25400" y="965200"/>
                  </a:lnTo>
                  <a:cubicBezTo>
                    <a:pt x="25400" y="1063117"/>
                    <a:pt x="106426" y="1143000"/>
                    <a:pt x="206883" y="1143000"/>
                  </a:cubicBezTo>
                  <a:lnTo>
                    <a:pt x="8295767" y="1143000"/>
                  </a:lnTo>
                  <a:cubicBezTo>
                    <a:pt x="8396224" y="1143000"/>
                    <a:pt x="8477250" y="1063117"/>
                    <a:pt x="8477250" y="965200"/>
                  </a:cubicBezTo>
                  <a:lnTo>
                    <a:pt x="8477250" y="203200"/>
                  </a:lnTo>
                  <a:cubicBezTo>
                    <a:pt x="8477250" y="105283"/>
                    <a:pt x="8396224" y="25400"/>
                    <a:pt x="8295767" y="25400"/>
                  </a:cubicBezTo>
                  <a:lnTo>
                    <a:pt x="206883" y="25400"/>
                  </a:lnTo>
                  <a:lnTo>
                    <a:pt x="206883" y="12700"/>
                  </a:lnTo>
                  <a:lnTo>
                    <a:pt x="206883" y="25400"/>
                  </a:lnTo>
                  <a:cubicBezTo>
                    <a:pt x="106426" y="25400"/>
                    <a:pt x="25400" y="105283"/>
                    <a:pt x="25400" y="203200"/>
                  </a:cubicBezTo>
                  <a:close/>
                </a:path>
              </a:pathLst>
            </a:custGeom>
            <a:solidFill>
              <a:srgbClr val="000000"/>
            </a:solidFill>
          </p:spPr>
        </p:sp>
        <p:sp>
          <p:nvSpPr>
            <p:cNvPr id="13" name="TextBox 13"/>
            <p:cNvSpPr txBox="1"/>
            <p:nvPr/>
          </p:nvSpPr>
          <p:spPr>
            <a:xfrm>
              <a:off x="0" y="-9525"/>
              <a:ext cx="8502651" cy="1177925"/>
            </a:xfrm>
            <a:prstGeom prst="rect">
              <a:avLst/>
            </a:prstGeom>
          </p:spPr>
          <p:txBody>
            <a:bodyPr lIns="50800" tIns="50800" rIns="50800" bIns="50800" rtlCol="0" anchor="ctr"/>
            <a:lstStyle/>
            <a:p>
              <a:pPr algn="ctr">
                <a:lnSpc>
                  <a:spcPts val="2879"/>
                </a:lnSpc>
              </a:pPr>
              <a:r>
                <a:rPr lang="en-US" sz="2400" b="1" spc="-27" dirty="0">
                  <a:solidFill>
                    <a:srgbClr val="FFFFFF"/>
                  </a:solidFill>
                  <a:latin typeface="Arimo Bold"/>
                  <a:ea typeface="Arimo Bold"/>
                  <a:cs typeface="Arimo Bold"/>
                  <a:sym typeface="Arimo Bold"/>
                </a:rPr>
                <a:t>MAJELIS WALI AMANAT UNIVERSITAS DIPONEGORO</a:t>
              </a:r>
            </a:p>
          </p:txBody>
        </p:sp>
      </p:grpSp>
      <p:sp>
        <p:nvSpPr>
          <p:cNvPr id="14" name="TextBox 14"/>
          <p:cNvSpPr txBox="1"/>
          <p:nvPr/>
        </p:nvSpPr>
        <p:spPr>
          <a:xfrm>
            <a:off x="4509414" y="4043584"/>
            <a:ext cx="3443595" cy="370225"/>
          </a:xfrm>
          <a:prstGeom prst="rect">
            <a:avLst/>
          </a:prstGeom>
        </p:spPr>
        <p:txBody>
          <a:bodyPr lIns="0" tIns="0" rIns="0" bIns="0" rtlCol="0" anchor="t">
            <a:spAutoFit/>
          </a:bodyPr>
          <a:lstStyle/>
          <a:p>
            <a:pPr algn="ctr">
              <a:lnSpc>
                <a:spcPts val="1439"/>
              </a:lnSpc>
            </a:pPr>
            <a:r>
              <a:rPr lang="en-US" sz="1200" b="1" spc="11" dirty="0">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KETUA MWA</a:t>
            </a:r>
          </a:p>
          <a:p>
            <a:pPr algn="ctr">
              <a:lnSpc>
                <a:spcPts val="1439"/>
              </a:lnSpc>
            </a:pPr>
            <a:r>
              <a:rPr lang="en-US" sz="1200" b="1" spc="11" dirty="0">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Prof. Mohamad Nasir, </a:t>
            </a:r>
            <a:r>
              <a:rPr lang="en-US" sz="1200" b="1" spc="11" dirty="0" err="1">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M.Si</a:t>
            </a:r>
            <a:r>
              <a:rPr lang="en-US" sz="1200" b="1" spc="11" dirty="0">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 </a:t>
            </a:r>
            <a:r>
              <a:rPr lang="en-US" sz="1200" b="1" spc="11" dirty="0" err="1">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Akt</a:t>
            </a:r>
            <a:r>
              <a:rPr lang="en-US" sz="1200" b="1" spc="11" dirty="0">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 Ph.D.</a:t>
            </a:r>
          </a:p>
        </p:txBody>
      </p:sp>
      <p:sp>
        <p:nvSpPr>
          <p:cNvPr id="18" name="TextBox 18"/>
          <p:cNvSpPr txBox="1"/>
          <p:nvPr/>
        </p:nvSpPr>
        <p:spPr>
          <a:xfrm>
            <a:off x="2115338" y="5651485"/>
            <a:ext cx="3443595" cy="370225"/>
          </a:xfrm>
          <a:prstGeom prst="rect">
            <a:avLst/>
          </a:prstGeom>
        </p:spPr>
        <p:txBody>
          <a:bodyPr lIns="0" tIns="0" rIns="0" bIns="0" rtlCol="0" anchor="t">
            <a:spAutoFit/>
          </a:bodyPr>
          <a:lstStyle/>
          <a:p>
            <a:pPr algn="ctr">
              <a:lnSpc>
                <a:spcPts val="1439"/>
              </a:lnSpc>
            </a:pPr>
            <a:r>
              <a:rPr lang="en-US" sz="1200" b="1" spc="11" dirty="0">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WAKIL KETUA MWA</a:t>
            </a:r>
          </a:p>
          <a:p>
            <a:pPr algn="ctr">
              <a:lnSpc>
                <a:spcPts val="1439"/>
              </a:lnSpc>
            </a:pPr>
            <a:r>
              <a:rPr lang="en-US" sz="1200" b="1" spc="11" dirty="0">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Prof. Dr. </a:t>
            </a:r>
            <a:r>
              <a:rPr lang="en-US" sz="1200" b="1" spc="11" dirty="0" err="1">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Yusriyadi</a:t>
            </a:r>
            <a:r>
              <a:rPr lang="en-US" sz="1200" b="1" spc="11" dirty="0">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 S.H., M.S.</a:t>
            </a:r>
          </a:p>
        </p:txBody>
      </p:sp>
      <p:sp>
        <p:nvSpPr>
          <p:cNvPr id="19" name="TextBox 19"/>
          <p:cNvSpPr txBox="1"/>
          <p:nvPr/>
        </p:nvSpPr>
        <p:spPr>
          <a:xfrm>
            <a:off x="7028475" y="5645882"/>
            <a:ext cx="3443595" cy="370225"/>
          </a:xfrm>
          <a:prstGeom prst="rect">
            <a:avLst/>
          </a:prstGeom>
        </p:spPr>
        <p:txBody>
          <a:bodyPr lIns="0" tIns="0" rIns="0" bIns="0" rtlCol="0" anchor="t">
            <a:spAutoFit/>
          </a:bodyPr>
          <a:lstStyle/>
          <a:p>
            <a:pPr algn="ctr">
              <a:lnSpc>
                <a:spcPts val="1439"/>
              </a:lnSpc>
            </a:pPr>
            <a:r>
              <a:rPr lang="en-US" sz="1200" b="1" spc="11" dirty="0">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SEKRETARIS MWA</a:t>
            </a:r>
          </a:p>
          <a:p>
            <a:pPr algn="ctr">
              <a:lnSpc>
                <a:spcPts val="1439"/>
              </a:lnSpc>
            </a:pPr>
            <a:r>
              <a:rPr lang="pt-BR" sz="1200" b="1" spc="11" dirty="0">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Dr. Ir. Agus Indarjo, M.Phil.</a:t>
            </a:r>
            <a:endParaRPr lang="en-US" sz="1200" b="1" spc="11" dirty="0">
              <a:solidFill>
                <a:srgbClr val="000000"/>
              </a:solidFill>
              <a:latin typeface="Open Sans 1 Bold" panose="020B0604020202020204" charset="0"/>
              <a:ea typeface="Open Sans 1 Bold" panose="020B0604020202020204" charset="0"/>
              <a:cs typeface="Open Sans 1 Bold" panose="020B0604020202020204" charset="0"/>
              <a:sym typeface="TT Rounds Condensed Bold"/>
            </a:endParaRPr>
          </a:p>
        </p:txBody>
      </p:sp>
      <p:pic>
        <p:nvPicPr>
          <p:cNvPr id="21" name="Picture 20">
            <a:extLst>
              <a:ext uri="{FF2B5EF4-FFF2-40B4-BE49-F238E27FC236}">
                <a16:creationId xmlns:a16="http://schemas.microsoft.com/office/drawing/2014/main" id="{73D45FE3-92AF-4FEC-BA67-67B85B27048D}"/>
              </a:ext>
            </a:extLst>
          </p:cNvPr>
          <p:cNvPicPr>
            <a:picLocks noChangeAspect="1"/>
          </p:cNvPicPr>
          <p:nvPr/>
        </p:nvPicPr>
        <p:blipFill rotWithShape="1">
          <a:blip r:embed="rId4">
            <a:extLst>
              <a:ext uri="{28A0092B-C50C-407E-A947-70E740481C1C}">
                <a14:useLocalDpi xmlns:a14="http://schemas.microsoft.com/office/drawing/2010/main" val="0"/>
              </a:ext>
            </a:extLst>
          </a:blip>
          <a:srcRect l="5323" r="15930"/>
          <a:stretch/>
        </p:blipFill>
        <p:spPr>
          <a:xfrm>
            <a:off x="5558932" y="2232435"/>
            <a:ext cx="1299068" cy="16496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3" name="Picture 22">
            <a:extLst>
              <a:ext uri="{FF2B5EF4-FFF2-40B4-BE49-F238E27FC236}">
                <a16:creationId xmlns:a16="http://schemas.microsoft.com/office/drawing/2014/main" id="{25DA3160-F263-4251-AA4F-393CA741CED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33885" y="3873201"/>
            <a:ext cx="1206500" cy="1625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5" name="Picture 24">
            <a:extLst>
              <a:ext uri="{FF2B5EF4-FFF2-40B4-BE49-F238E27FC236}">
                <a16:creationId xmlns:a16="http://schemas.microsoft.com/office/drawing/2014/main" id="{AFFCCFF6-2527-4F54-9735-614C4BE905C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52747" y="3851989"/>
            <a:ext cx="1219200" cy="1625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nvGrpSpPr>
          <p:cNvPr id="20" name="Group 5">
            <a:extLst>
              <a:ext uri="{FF2B5EF4-FFF2-40B4-BE49-F238E27FC236}">
                <a16:creationId xmlns:a16="http://schemas.microsoft.com/office/drawing/2014/main" id="{31E8D18C-34B3-4916-AC85-3D4461256B30}"/>
              </a:ext>
            </a:extLst>
          </p:cNvPr>
          <p:cNvGrpSpPr/>
          <p:nvPr/>
        </p:nvGrpSpPr>
        <p:grpSpPr>
          <a:xfrm>
            <a:off x="7443714" y="6569789"/>
            <a:ext cx="4752975" cy="303376"/>
            <a:chOff x="0" y="0"/>
            <a:chExt cx="6337300" cy="404501"/>
          </a:xfrm>
        </p:grpSpPr>
        <p:sp>
          <p:nvSpPr>
            <p:cNvPr id="22" name="Freeform 6">
              <a:extLst>
                <a:ext uri="{FF2B5EF4-FFF2-40B4-BE49-F238E27FC236}">
                  <a16:creationId xmlns:a16="http://schemas.microsoft.com/office/drawing/2014/main" id="{DFCC7A08-A8F8-4C33-846B-45D652529861}"/>
                </a:ext>
              </a:extLst>
            </p:cNvPr>
            <p:cNvSpPr/>
            <p:nvPr/>
          </p:nvSpPr>
          <p:spPr>
            <a:xfrm>
              <a:off x="0" y="0"/>
              <a:ext cx="6337300" cy="404495"/>
            </a:xfrm>
            <a:custGeom>
              <a:avLst/>
              <a:gdLst/>
              <a:ahLst/>
              <a:cxnLst/>
              <a:rect l="l" t="t" r="r" b="b"/>
              <a:pathLst>
                <a:path w="6337300" h="404495">
                  <a:moveTo>
                    <a:pt x="0" y="0"/>
                  </a:moveTo>
                  <a:lnTo>
                    <a:pt x="6337300" y="0"/>
                  </a:lnTo>
                  <a:lnTo>
                    <a:pt x="6337300" y="404495"/>
                  </a:lnTo>
                  <a:lnTo>
                    <a:pt x="0" y="404495"/>
                  </a:lnTo>
                  <a:close/>
                </a:path>
              </a:pathLst>
            </a:custGeom>
            <a:gradFill rotWithShape="1">
              <a:gsLst>
                <a:gs pos="0">
                  <a:srgbClr val="7A221C">
                    <a:alpha val="100000"/>
                  </a:srgbClr>
                </a:gs>
                <a:gs pos="31000">
                  <a:srgbClr val="B1352C">
                    <a:alpha val="100000"/>
                  </a:srgbClr>
                </a:gs>
                <a:gs pos="100000">
                  <a:srgbClr val="FFFFFF">
                    <a:alpha val="100000"/>
                  </a:srgbClr>
                </a:gs>
              </a:gsLst>
              <a:lin ang="10800000"/>
            </a:gradFill>
          </p:spPr>
          <p:txBody>
            <a:bodyPr/>
            <a:lstStyle/>
            <a:p>
              <a:pPr algn="r"/>
              <a:endParaRPr lang="en-ID" dirty="0"/>
            </a:p>
          </p:txBody>
        </p:sp>
        <p:sp>
          <p:nvSpPr>
            <p:cNvPr id="24" name="TextBox 7">
              <a:extLst>
                <a:ext uri="{FF2B5EF4-FFF2-40B4-BE49-F238E27FC236}">
                  <a16:creationId xmlns:a16="http://schemas.microsoft.com/office/drawing/2014/main" id="{418EFABB-E1B4-4426-AA05-726F3B4B3338}"/>
                </a:ext>
              </a:extLst>
            </p:cNvPr>
            <p:cNvSpPr txBox="1"/>
            <p:nvPr/>
          </p:nvSpPr>
          <p:spPr>
            <a:xfrm>
              <a:off x="0" y="0"/>
              <a:ext cx="6337300" cy="404501"/>
            </a:xfrm>
            <a:prstGeom prst="rect">
              <a:avLst/>
            </a:prstGeom>
          </p:spPr>
          <p:txBody>
            <a:bodyPr lIns="50800" tIns="50800" rIns="50800" bIns="50800" rtlCol="0" anchor="ctr"/>
            <a:lstStyle/>
            <a:p>
              <a:pPr algn="r">
                <a:lnSpc>
                  <a:spcPts val="1080"/>
                </a:lnSpc>
              </a:pPr>
              <a:r>
                <a:rPr lang="en-US" sz="900" dirty="0">
                  <a:solidFill>
                    <a:srgbClr val="FFFF00"/>
                  </a:solidFill>
                  <a:latin typeface="Open Sans 1"/>
                  <a:ea typeface="Open Sans 1"/>
                  <a:cs typeface="Open Sans 1"/>
                  <a:sym typeface="Open Sans 1"/>
                </a:rPr>
                <a:t>UNDIP </a:t>
              </a:r>
              <a:r>
                <a:rPr lang="en-US" sz="900" dirty="0" err="1">
                  <a:solidFill>
                    <a:srgbClr val="FFFF00"/>
                  </a:solidFill>
                  <a:latin typeface="Open Sans 1"/>
                  <a:ea typeface="Open Sans 1"/>
                  <a:cs typeface="Open Sans 1"/>
                  <a:sym typeface="Open Sans 1"/>
                </a:rPr>
                <a:t>Bermartabat</a:t>
              </a:r>
              <a:r>
                <a:rPr lang="en-US" sz="900" dirty="0">
                  <a:solidFill>
                    <a:srgbClr val="FFFF00"/>
                  </a:solidFill>
                  <a:latin typeface="Open Sans 1"/>
                  <a:ea typeface="Open Sans 1"/>
                  <a:cs typeface="Open Sans 1"/>
                  <a:sym typeface="Open Sans 1"/>
                </a:rPr>
                <a:t> UNDIP </a:t>
              </a:r>
              <a:r>
                <a:rPr lang="en-US" sz="900" dirty="0" err="1">
                  <a:solidFill>
                    <a:srgbClr val="FFFF00"/>
                  </a:solidFill>
                  <a:latin typeface="Open Sans 1"/>
                  <a:ea typeface="Open Sans 1"/>
                  <a:cs typeface="Open Sans 1"/>
                  <a:sym typeface="Open Sans 1"/>
                </a:rPr>
                <a:t>Bermanfaat</a:t>
              </a:r>
              <a:endParaRPr lang="en-US" sz="900" dirty="0">
                <a:solidFill>
                  <a:srgbClr val="FFFF00"/>
                </a:solidFill>
                <a:latin typeface="Open Sans 1"/>
                <a:ea typeface="Open Sans 1"/>
                <a:cs typeface="Open Sans 1"/>
                <a:sym typeface="Open Sans 1"/>
              </a:endParaRPr>
            </a:p>
          </p:txBody>
        </p:sp>
      </p:grpSp>
      <p:grpSp>
        <p:nvGrpSpPr>
          <p:cNvPr id="26" name="Group 5">
            <a:extLst>
              <a:ext uri="{FF2B5EF4-FFF2-40B4-BE49-F238E27FC236}">
                <a16:creationId xmlns:a16="http://schemas.microsoft.com/office/drawing/2014/main" id="{FB6CE995-068D-4F76-9ED6-D2D580AE9ECE}"/>
              </a:ext>
            </a:extLst>
          </p:cNvPr>
          <p:cNvGrpSpPr/>
          <p:nvPr/>
        </p:nvGrpSpPr>
        <p:grpSpPr>
          <a:xfrm>
            <a:off x="6945702" y="6569789"/>
            <a:ext cx="5250988" cy="278623"/>
            <a:chOff x="0" y="0"/>
            <a:chExt cx="6337300" cy="404501"/>
          </a:xfrm>
        </p:grpSpPr>
        <p:sp>
          <p:nvSpPr>
            <p:cNvPr id="27" name="Freeform 6">
              <a:extLst>
                <a:ext uri="{FF2B5EF4-FFF2-40B4-BE49-F238E27FC236}">
                  <a16:creationId xmlns:a16="http://schemas.microsoft.com/office/drawing/2014/main" id="{B67548B8-19A9-4A97-A161-38E9676CFA60}"/>
                </a:ext>
              </a:extLst>
            </p:cNvPr>
            <p:cNvSpPr/>
            <p:nvPr/>
          </p:nvSpPr>
          <p:spPr>
            <a:xfrm>
              <a:off x="0" y="0"/>
              <a:ext cx="6337300" cy="404495"/>
            </a:xfrm>
            <a:custGeom>
              <a:avLst/>
              <a:gdLst/>
              <a:ahLst/>
              <a:cxnLst/>
              <a:rect l="l" t="t" r="r" b="b"/>
              <a:pathLst>
                <a:path w="6337300" h="404495">
                  <a:moveTo>
                    <a:pt x="0" y="0"/>
                  </a:moveTo>
                  <a:lnTo>
                    <a:pt x="6337300" y="0"/>
                  </a:lnTo>
                  <a:lnTo>
                    <a:pt x="6337300" y="404495"/>
                  </a:lnTo>
                  <a:lnTo>
                    <a:pt x="0" y="404495"/>
                  </a:lnTo>
                  <a:close/>
                </a:path>
              </a:pathLst>
            </a:custGeom>
            <a:gradFill rotWithShape="1">
              <a:gsLst>
                <a:gs pos="0">
                  <a:srgbClr val="7A221C">
                    <a:alpha val="100000"/>
                  </a:srgbClr>
                </a:gs>
                <a:gs pos="31000">
                  <a:srgbClr val="B1352C">
                    <a:alpha val="100000"/>
                  </a:srgbClr>
                </a:gs>
                <a:gs pos="100000">
                  <a:srgbClr val="FFFFFF">
                    <a:alpha val="100000"/>
                  </a:srgbClr>
                </a:gs>
              </a:gsLst>
              <a:lin ang="10800000"/>
            </a:gradFill>
          </p:spPr>
          <p:txBody>
            <a:bodyPr/>
            <a:lstStyle/>
            <a:p>
              <a:pPr algn="r"/>
              <a:endParaRPr lang="en-ID" dirty="0"/>
            </a:p>
          </p:txBody>
        </p:sp>
        <p:sp>
          <p:nvSpPr>
            <p:cNvPr id="28" name="TextBox 7">
              <a:extLst>
                <a:ext uri="{FF2B5EF4-FFF2-40B4-BE49-F238E27FC236}">
                  <a16:creationId xmlns:a16="http://schemas.microsoft.com/office/drawing/2014/main" id="{17AB20C2-C047-4B28-825A-FC0681ABD2B6}"/>
                </a:ext>
              </a:extLst>
            </p:cNvPr>
            <p:cNvSpPr txBox="1"/>
            <p:nvPr/>
          </p:nvSpPr>
          <p:spPr>
            <a:xfrm>
              <a:off x="0" y="0"/>
              <a:ext cx="6337300" cy="404501"/>
            </a:xfrm>
            <a:prstGeom prst="rect">
              <a:avLst/>
            </a:prstGeom>
          </p:spPr>
          <p:txBody>
            <a:bodyPr lIns="50800" tIns="50800" rIns="50800" bIns="50800" rtlCol="0" anchor="ctr"/>
            <a:lstStyle/>
            <a:p>
              <a:pPr algn="r">
                <a:lnSpc>
                  <a:spcPts val="1080"/>
                </a:lnSpc>
              </a:pPr>
              <a:r>
                <a:rPr lang="en-US" sz="900" dirty="0">
                  <a:solidFill>
                    <a:srgbClr val="FFFF00"/>
                  </a:solidFill>
                  <a:latin typeface="Open Sans 1"/>
                  <a:ea typeface="Open Sans 1"/>
                  <a:cs typeface="Open Sans 1"/>
                  <a:sym typeface="Open Sans 1"/>
                </a:rPr>
                <a:t>UNDIP </a:t>
              </a:r>
              <a:r>
                <a:rPr lang="en-US" sz="900" dirty="0" err="1">
                  <a:solidFill>
                    <a:srgbClr val="FFFF00"/>
                  </a:solidFill>
                  <a:latin typeface="Open Sans 1"/>
                  <a:ea typeface="Open Sans 1"/>
                  <a:cs typeface="Open Sans 1"/>
                  <a:sym typeface="Open Sans 1"/>
                </a:rPr>
                <a:t>Bermartabat</a:t>
              </a:r>
              <a:r>
                <a:rPr lang="en-US" sz="900" dirty="0">
                  <a:solidFill>
                    <a:srgbClr val="FFFF00"/>
                  </a:solidFill>
                  <a:latin typeface="Open Sans 1"/>
                  <a:ea typeface="Open Sans 1"/>
                  <a:cs typeface="Open Sans 1"/>
                  <a:sym typeface="Open Sans 1"/>
                </a:rPr>
                <a:t> UNDIP </a:t>
              </a:r>
              <a:r>
                <a:rPr lang="en-US" sz="900" dirty="0" err="1">
                  <a:solidFill>
                    <a:srgbClr val="FFFF00"/>
                  </a:solidFill>
                  <a:latin typeface="Open Sans 1"/>
                  <a:ea typeface="Open Sans 1"/>
                  <a:cs typeface="Open Sans 1"/>
                  <a:sym typeface="Open Sans 1"/>
                </a:rPr>
                <a:t>Bermanfaat</a:t>
              </a:r>
              <a:endParaRPr lang="en-US" sz="900" dirty="0">
                <a:solidFill>
                  <a:srgbClr val="FFFF00"/>
                </a:solidFill>
                <a:latin typeface="Open Sans 1"/>
                <a:ea typeface="Open Sans 1"/>
                <a:cs typeface="Open Sans 1"/>
                <a:sym typeface="Open Sans 1"/>
              </a:endParaRPr>
            </a:p>
          </p:txBody>
        </p:sp>
      </p:grpSp>
      <p:sp>
        <p:nvSpPr>
          <p:cNvPr id="29" name="TextBox 14">
            <a:extLst>
              <a:ext uri="{FF2B5EF4-FFF2-40B4-BE49-F238E27FC236}">
                <a16:creationId xmlns:a16="http://schemas.microsoft.com/office/drawing/2014/main" id="{B9ED97B1-4613-4168-9F63-1A2E4D0D984F}"/>
              </a:ext>
            </a:extLst>
          </p:cNvPr>
          <p:cNvSpPr txBox="1"/>
          <p:nvPr/>
        </p:nvSpPr>
        <p:spPr>
          <a:xfrm>
            <a:off x="4486668" y="6168791"/>
            <a:ext cx="3443595" cy="359073"/>
          </a:xfrm>
          <a:prstGeom prst="rect">
            <a:avLst/>
          </a:prstGeom>
          <a:solidFill>
            <a:schemeClr val="tx2">
              <a:lumMod val="40000"/>
              <a:lumOff val="60000"/>
            </a:schemeClr>
          </a:solidFill>
        </p:spPr>
        <p:txBody>
          <a:bodyPr lIns="0" tIns="0" rIns="0" bIns="0" rtlCol="0" anchor="t">
            <a:spAutoFit/>
          </a:bodyPr>
          <a:lstStyle/>
          <a:p>
            <a:pPr algn="ctr">
              <a:lnSpc>
                <a:spcPts val="1439"/>
              </a:lnSpc>
            </a:pPr>
            <a:r>
              <a:rPr lang="en-US" sz="1200" b="1" spc="11" dirty="0">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SELURUH ANGGOTA MAJELIS WALI AMANAT UNIVERSITAS DIPONEGORO</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187" y="43593"/>
            <a:ext cx="12192000" cy="6858000"/>
          </a:xfrm>
          <a:custGeom>
            <a:avLst/>
            <a:gdLst/>
            <a:ahLst/>
            <a:cxnLst/>
            <a:rect l="l" t="t" r="r" b="b"/>
            <a:pathLst>
              <a:path w="9906000" h="6858000">
                <a:moveTo>
                  <a:pt x="0" y="0"/>
                </a:moveTo>
                <a:lnTo>
                  <a:pt x="9906000" y="0"/>
                </a:lnTo>
                <a:lnTo>
                  <a:pt x="9906000" y="6858000"/>
                </a:lnTo>
                <a:lnTo>
                  <a:pt x="0" y="6858000"/>
                </a:lnTo>
                <a:lnTo>
                  <a:pt x="0" y="0"/>
                </a:lnTo>
                <a:close/>
              </a:path>
            </a:pathLst>
          </a:custGeom>
          <a:blipFill>
            <a:blip r:embed="rId2"/>
            <a:stretch>
              <a:fillRect/>
            </a:stretch>
          </a:blipFill>
        </p:spPr>
      </p:sp>
      <p:sp>
        <p:nvSpPr>
          <p:cNvPr id="8" name="Freeform 8" descr="Logo  Description automatically generated"/>
          <p:cNvSpPr/>
          <p:nvPr/>
        </p:nvSpPr>
        <p:spPr>
          <a:xfrm>
            <a:off x="9423372" y="118743"/>
            <a:ext cx="330228" cy="330228"/>
          </a:xfrm>
          <a:custGeom>
            <a:avLst/>
            <a:gdLst/>
            <a:ahLst/>
            <a:cxnLst/>
            <a:rect l="l" t="t" r="r" b="b"/>
            <a:pathLst>
              <a:path w="330228" h="330228">
                <a:moveTo>
                  <a:pt x="0" y="0"/>
                </a:moveTo>
                <a:lnTo>
                  <a:pt x="330228" y="0"/>
                </a:lnTo>
                <a:lnTo>
                  <a:pt x="330228" y="330228"/>
                </a:lnTo>
                <a:lnTo>
                  <a:pt x="0" y="330228"/>
                </a:lnTo>
                <a:lnTo>
                  <a:pt x="0" y="0"/>
                </a:lnTo>
                <a:close/>
              </a:path>
            </a:pathLst>
          </a:custGeom>
          <a:blipFill>
            <a:blip r:embed="rId3"/>
            <a:stretch>
              <a:fillRect/>
            </a:stretch>
          </a:blipFill>
        </p:spPr>
      </p:sp>
      <p:grpSp>
        <p:nvGrpSpPr>
          <p:cNvPr id="10" name="Group 10"/>
          <p:cNvGrpSpPr/>
          <p:nvPr/>
        </p:nvGrpSpPr>
        <p:grpSpPr>
          <a:xfrm>
            <a:off x="2368153" y="993386"/>
            <a:ext cx="7455694" cy="876300"/>
            <a:chOff x="0" y="0"/>
            <a:chExt cx="8502651" cy="1168400"/>
          </a:xfrm>
        </p:grpSpPr>
        <p:sp>
          <p:nvSpPr>
            <p:cNvPr id="11" name="Freeform 11"/>
            <p:cNvSpPr/>
            <p:nvPr/>
          </p:nvSpPr>
          <p:spPr>
            <a:xfrm>
              <a:off x="12700" y="12700"/>
              <a:ext cx="8477250" cy="1143000"/>
            </a:xfrm>
            <a:custGeom>
              <a:avLst/>
              <a:gdLst/>
              <a:ahLst/>
              <a:cxnLst/>
              <a:rect l="l" t="t" r="r" b="b"/>
              <a:pathLst>
                <a:path w="8477250" h="1143000">
                  <a:moveTo>
                    <a:pt x="0" y="190500"/>
                  </a:moveTo>
                  <a:cubicBezTo>
                    <a:pt x="0" y="85344"/>
                    <a:pt x="86868" y="0"/>
                    <a:pt x="194183" y="0"/>
                  </a:cubicBezTo>
                  <a:lnTo>
                    <a:pt x="8283067" y="0"/>
                  </a:lnTo>
                  <a:cubicBezTo>
                    <a:pt x="8390255" y="0"/>
                    <a:pt x="8477250" y="85344"/>
                    <a:pt x="8477250" y="190500"/>
                  </a:cubicBezTo>
                  <a:lnTo>
                    <a:pt x="8477250" y="952500"/>
                  </a:lnTo>
                  <a:cubicBezTo>
                    <a:pt x="8477250" y="1057656"/>
                    <a:pt x="8390382" y="1143000"/>
                    <a:pt x="8283067" y="1143000"/>
                  </a:cubicBezTo>
                  <a:lnTo>
                    <a:pt x="194183" y="1143000"/>
                  </a:lnTo>
                  <a:cubicBezTo>
                    <a:pt x="86868" y="1143000"/>
                    <a:pt x="0" y="1057656"/>
                    <a:pt x="0" y="952500"/>
                  </a:cubicBezTo>
                  <a:close/>
                </a:path>
              </a:pathLst>
            </a:custGeom>
            <a:solidFill>
              <a:srgbClr val="002060"/>
            </a:solidFill>
          </p:spPr>
        </p:sp>
        <p:sp>
          <p:nvSpPr>
            <p:cNvPr id="12" name="Freeform 12"/>
            <p:cNvSpPr/>
            <p:nvPr/>
          </p:nvSpPr>
          <p:spPr>
            <a:xfrm>
              <a:off x="0" y="0"/>
              <a:ext cx="8502650" cy="1168400"/>
            </a:xfrm>
            <a:custGeom>
              <a:avLst/>
              <a:gdLst/>
              <a:ahLst/>
              <a:cxnLst/>
              <a:rect l="l" t="t" r="r" b="b"/>
              <a:pathLst>
                <a:path w="8502650" h="1168400">
                  <a:moveTo>
                    <a:pt x="0" y="203200"/>
                  </a:moveTo>
                  <a:cubicBezTo>
                    <a:pt x="0" y="90805"/>
                    <a:pt x="92837" y="0"/>
                    <a:pt x="206883" y="0"/>
                  </a:cubicBezTo>
                  <a:lnTo>
                    <a:pt x="8295767" y="0"/>
                  </a:lnTo>
                  <a:lnTo>
                    <a:pt x="8295767" y="12700"/>
                  </a:lnTo>
                  <a:lnTo>
                    <a:pt x="8295767" y="0"/>
                  </a:lnTo>
                  <a:cubicBezTo>
                    <a:pt x="8409813" y="0"/>
                    <a:pt x="8502650" y="90805"/>
                    <a:pt x="8502650" y="203200"/>
                  </a:cubicBezTo>
                  <a:lnTo>
                    <a:pt x="8489950" y="203200"/>
                  </a:lnTo>
                  <a:lnTo>
                    <a:pt x="8502650" y="203200"/>
                  </a:lnTo>
                  <a:lnTo>
                    <a:pt x="8502650" y="965200"/>
                  </a:lnTo>
                  <a:lnTo>
                    <a:pt x="8489950" y="965200"/>
                  </a:lnTo>
                  <a:lnTo>
                    <a:pt x="8502650" y="965200"/>
                  </a:lnTo>
                  <a:cubicBezTo>
                    <a:pt x="8502650" y="1077595"/>
                    <a:pt x="8409813" y="1168400"/>
                    <a:pt x="8295767" y="1168400"/>
                  </a:cubicBezTo>
                  <a:lnTo>
                    <a:pt x="8295767" y="1155700"/>
                  </a:lnTo>
                  <a:lnTo>
                    <a:pt x="8295767" y="1168400"/>
                  </a:lnTo>
                  <a:lnTo>
                    <a:pt x="206883" y="1168400"/>
                  </a:lnTo>
                  <a:lnTo>
                    <a:pt x="206883" y="1155700"/>
                  </a:lnTo>
                  <a:lnTo>
                    <a:pt x="206883" y="1168400"/>
                  </a:lnTo>
                  <a:cubicBezTo>
                    <a:pt x="92837" y="1168400"/>
                    <a:pt x="0" y="1077595"/>
                    <a:pt x="0" y="965200"/>
                  </a:cubicBezTo>
                  <a:lnTo>
                    <a:pt x="0" y="203200"/>
                  </a:lnTo>
                  <a:lnTo>
                    <a:pt x="12700" y="203200"/>
                  </a:lnTo>
                  <a:lnTo>
                    <a:pt x="0" y="203200"/>
                  </a:lnTo>
                  <a:moveTo>
                    <a:pt x="25400" y="203200"/>
                  </a:moveTo>
                  <a:lnTo>
                    <a:pt x="25400" y="965200"/>
                  </a:lnTo>
                  <a:lnTo>
                    <a:pt x="12700" y="965200"/>
                  </a:lnTo>
                  <a:lnTo>
                    <a:pt x="25400" y="965200"/>
                  </a:lnTo>
                  <a:cubicBezTo>
                    <a:pt x="25400" y="1063117"/>
                    <a:pt x="106426" y="1143000"/>
                    <a:pt x="206883" y="1143000"/>
                  </a:cubicBezTo>
                  <a:lnTo>
                    <a:pt x="8295767" y="1143000"/>
                  </a:lnTo>
                  <a:cubicBezTo>
                    <a:pt x="8396224" y="1143000"/>
                    <a:pt x="8477250" y="1063117"/>
                    <a:pt x="8477250" y="965200"/>
                  </a:cubicBezTo>
                  <a:lnTo>
                    <a:pt x="8477250" y="203200"/>
                  </a:lnTo>
                  <a:cubicBezTo>
                    <a:pt x="8477250" y="105283"/>
                    <a:pt x="8396224" y="25400"/>
                    <a:pt x="8295767" y="25400"/>
                  </a:cubicBezTo>
                  <a:lnTo>
                    <a:pt x="206883" y="25400"/>
                  </a:lnTo>
                  <a:lnTo>
                    <a:pt x="206883" y="12700"/>
                  </a:lnTo>
                  <a:lnTo>
                    <a:pt x="206883" y="25400"/>
                  </a:lnTo>
                  <a:cubicBezTo>
                    <a:pt x="106426" y="25400"/>
                    <a:pt x="25400" y="105283"/>
                    <a:pt x="25400" y="203200"/>
                  </a:cubicBezTo>
                  <a:close/>
                </a:path>
              </a:pathLst>
            </a:custGeom>
            <a:solidFill>
              <a:srgbClr val="000000"/>
            </a:solidFill>
          </p:spPr>
        </p:sp>
        <p:sp>
          <p:nvSpPr>
            <p:cNvPr id="13" name="TextBox 13"/>
            <p:cNvSpPr txBox="1"/>
            <p:nvPr/>
          </p:nvSpPr>
          <p:spPr>
            <a:xfrm>
              <a:off x="0" y="-9525"/>
              <a:ext cx="8502651" cy="1177925"/>
            </a:xfrm>
            <a:prstGeom prst="rect">
              <a:avLst/>
            </a:prstGeom>
          </p:spPr>
          <p:txBody>
            <a:bodyPr lIns="50800" tIns="50800" rIns="50800" bIns="50800" rtlCol="0" anchor="ctr"/>
            <a:lstStyle/>
            <a:p>
              <a:pPr algn="ctr">
                <a:lnSpc>
                  <a:spcPts val="2879"/>
                </a:lnSpc>
              </a:pPr>
              <a:r>
                <a:rPr lang="en-US" sz="2400" b="1" spc="-27" dirty="0">
                  <a:solidFill>
                    <a:srgbClr val="FFFFFF"/>
                  </a:solidFill>
                  <a:latin typeface="Arimo Bold"/>
                  <a:ea typeface="Arimo Bold"/>
                  <a:cs typeface="Arimo Bold"/>
                  <a:sym typeface="Arimo Bold"/>
                </a:rPr>
                <a:t>DEWAN PROFESOR UNIVERSITAS DIPONEGORO</a:t>
              </a:r>
            </a:p>
          </p:txBody>
        </p:sp>
      </p:grpSp>
      <p:sp>
        <p:nvSpPr>
          <p:cNvPr id="14" name="TextBox 14"/>
          <p:cNvSpPr txBox="1"/>
          <p:nvPr/>
        </p:nvSpPr>
        <p:spPr>
          <a:xfrm>
            <a:off x="2658538" y="5154580"/>
            <a:ext cx="3443595" cy="370225"/>
          </a:xfrm>
          <a:prstGeom prst="rect">
            <a:avLst/>
          </a:prstGeom>
        </p:spPr>
        <p:txBody>
          <a:bodyPr lIns="0" tIns="0" rIns="0" bIns="0" rtlCol="0" anchor="t">
            <a:spAutoFit/>
          </a:bodyPr>
          <a:lstStyle/>
          <a:p>
            <a:pPr algn="ctr">
              <a:lnSpc>
                <a:spcPts val="1439"/>
              </a:lnSpc>
            </a:pPr>
            <a:r>
              <a:rPr lang="en-US" sz="1200" b="1" spc="11" dirty="0" err="1">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Ketua</a:t>
            </a:r>
            <a:r>
              <a:rPr lang="en-US" sz="1200" b="1" spc="11" dirty="0">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 Dewan </a:t>
            </a:r>
            <a:r>
              <a:rPr lang="en-US" sz="1200" b="1" spc="11" dirty="0" err="1">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Profesor</a:t>
            </a:r>
            <a:endParaRPr lang="en-US" sz="1200" b="1" spc="11" dirty="0">
              <a:solidFill>
                <a:srgbClr val="000000"/>
              </a:solidFill>
              <a:latin typeface="Open Sans 1 Bold" panose="020B0604020202020204" charset="0"/>
              <a:ea typeface="Open Sans 1 Bold" panose="020B0604020202020204" charset="0"/>
              <a:cs typeface="Open Sans 1 Bold" panose="020B0604020202020204" charset="0"/>
              <a:sym typeface="TT Rounds Condensed Bold"/>
            </a:endParaRPr>
          </a:p>
          <a:p>
            <a:pPr algn="ctr">
              <a:lnSpc>
                <a:spcPts val="1439"/>
              </a:lnSpc>
            </a:pPr>
            <a:r>
              <a:rPr lang="en-US" sz="1200" b="1" spc="11" dirty="0">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 Prof. Dr. Ir. </a:t>
            </a:r>
            <a:r>
              <a:rPr lang="en-US" sz="1200" b="1" spc="11" dirty="0" err="1">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Purwanto</a:t>
            </a:r>
            <a:r>
              <a:rPr lang="en-US" sz="1200" b="1" spc="11" dirty="0">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 DEA.</a:t>
            </a:r>
          </a:p>
        </p:txBody>
      </p:sp>
      <p:sp>
        <p:nvSpPr>
          <p:cNvPr id="15" name="TextBox 15"/>
          <p:cNvSpPr txBox="1"/>
          <p:nvPr/>
        </p:nvSpPr>
        <p:spPr>
          <a:xfrm>
            <a:off x="6009236" y="5160574"/>
            <a:ext cx="3443595" cy="370225"/>
          </a:xfrm>
          <a:prstGeom prst="rect">
            <a:avLst/>
          </a:prstGeom>
        </p:spPr>
        <p:txBody>
          <a:bodyPr lIns="0" tIns="0" rIns="0" bIns="0" rtlCol="0" anchor="t">
            <a:spAutoFit/>
          </a:bodyPr>
          <a:lstStyle/>
          <a:p>
            <a:pPr algn="ctr">
              <a:lnSpc>
                <a:spcPts val="1439"/>
              </a:lnSpc>
            </a:pPr>
            <a:r>
              <a:rPr lang="en-US" sz="1200" b="1" spc="11" dirty="0" err="1">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Sekretaris</a:t>
            </a:r>
            <a:r>
              <a:rPr lang="en-US" sz="1200" b="1" spc="11" dirty="0">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 Dewan </a:t>
            </a:r>
            <a:r>
              <a:rPr lang="en-US" sz="1200" b="1" spc="11" dirty="0" err="1">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Profesor</a:t>
            </a:r>
            <a:endParaRPr lang="en-US" sz="1200" b="1" spc="11" dirty="0">
              <a:solidFill>
                <a:srgbClr val="000000"/>
              </a:solidFill>
              <a:latin typeface="Open Sans 1 Bold" panose="020B0604020202020204" charset="0"/>
              <a:ea typeface="Open Sans 1 Bold" panose="020B0604020202020204" charset="0"/>
              <a:cs typeface="Open Sans 1 Bold" panose="020B0604020202020204" charset="0"/>
              <a:sym typeface="TT Rounds Condensed Bold"/>
            </a:endParaRPr>
          </a:p>
          <a:p>
            <a:pPr algn="ctr">
              <a:lnSpc>
                <a:spcPts val="1439"/>
              </a:lnSpc>
            </a:pPr>
            <a:r>
              <a:rPr lang="en-US" sz="1200" b="1" spc="11" dirty="0">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Prof. Dr. Denny Nugroho </a:t>
            </a:r>
            <a:r>
              <a:rPr lang="en-US" sz="1200" b="1" spc="11" dirty="0" err="1">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Sugianto</a:t>
            </a:r>
            <a:r>
              <a:rPr lang="en-US" sz="1200" b="1" spc="11" dirty="0">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 S.T., </a:t>
            </a:r>
            <a:r>
              <a:rPr lang="en-US" sz="1200" b="1" spc="11" dirty="0" err="1">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M.Si</a:t>
            </a:r>
            <a:r>
              <a:rPr lang="en-US" sz="1200" b="1" spc="11" dirty="0">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a:t>
            </a:r>
          </a:p>
        </p:txBody>
      </p:sp>
      <p:pic>
        <p:nvPicPr>
          <p:cNvPr id="19" name="Picture 18">
            <a:extLst>
              <a:ext uri="{FF2B5EF4-FFF2-40B4-BE49-F238E27FC236}">
                <a16:creationId xmlns:a16="http://schemas.microsoft.com/office/drawing/2014/main" id="{00699552-5577-445A-8A47-CDE43953C0AE}"/>
              </a:ext>
            </a:extLst>
          </p:cNvPr>
          <p:cNvPicPr>
            <a:picLocks noChangeAspect="1"/>
          </p:cNvPicPr>
          <p:nvPr/>
        </p:nvPicPr>
        <p:blipFill rotWithShape="1">
          <a:blip r:embed="rId4">
            <a:extLst>
              <a:ext uri="{28A0092B-C50C-407E-A947-70E740481C1C}">
                <a14:useLocalDpi xmlns:a14="http://schemas.microsoft.com/office/drawing/2010/main" val="0"/>
              </a:ext>
            </a:extLst>
          </a:blip>
          <a:srcRect l="5325" t="-542" r="4502" b="6421"/>
          <a:stretch/>
        </p:blipFill>
        <p:spPr>
          <a:xfrm>
            <a:off x="3527376" y="2463783"/>
            <a:ext cx="1693649" cy="252057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1" name="Picture 20">
            <a:extLst>
              <a:ext uri="{FF2B5EF4-FFF2-40B4-BE49-F238E27FC236}">
                <a16:creationId xmlns:a16="http://schemas.microsoft.com/office/drawing/2014/main" id="{20FF555A-4E5E-42EA-8165-46F6C1AC6E35}"/>
              </a:ext>
            </a:extLst>
          </p:cNvPr>
          <p:cNvPicPr>
            <a:picLocks noChangeAspect="1"/>
          </p:cNvPicPr>
          <p:nvPr/>
        </p:nvPicPr>
        <p:blipFill rotWithShape="1">
          <a:blip r:embed="rId5">
            <a:extLst>
              <a:ext uri="{28A0092B-C50C-407E-A947-70E740481C1C}">
                <a14:useLocalDpi xmlns:a14="http://schemas.microsoft.com/office/drawing/2010/main" val="0"/>
              </a:ext>
            </a:extLst>
          </a:blip>
          <a:srcRect l="11899" r="13520"/>
          <a:stretch/>
        </p:blipFill>
        <p:spPr>
          <a:xfrm>
            <a:off x="6843739" y="2463783"/>
            <a:ext cx="1774587" cy="252057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nvGrpSpPr>
          <p:cNvPr id="16" name="Group 5">
            <a:extLst>
              <a:ext uri="{FF2B5EF4-FFF2-40B4-BE49-F238E27FC236}">
                <a16:creationId xmlns:a16="http://schemas.microsoft.com/office/drawing/2014/main" id="{5FF4A60A-2F0D-423F-9042-15298404B438}"/>
              </a:ext>
            </a:extLst>
          </p:cNvPr>
          <p:cNvGrpSpPr/>
          <p:nvPr/>
        </p:nvGrpSpPr>
        <p:grpSpPr>
          <a:xfrm>
            <a:off x="7443714" y="6569789"/>
            <a:ext cx="4752975" cy="303376"/>
            <a:chOff x="0" y="0"/>
            <a:chExt cx="6337300" cy="404501"/>
          </a:xfrm>
        </p:grpSpPr>
        <p:sp>
          <p:nvSpPr>
            <p:cNvPr id="17" name="Freeform 6">
              <a:extLst>
                <a:ext uri="{FF2B5EF4-FFF2-40B4-BE49-F238E27FC236}">
                  <a16:creationId xmlns:a16="http://schemas.microsoft.com/office/drawing/2014/main" id="{900F5685-92FE-4B15-966A-E5F347C9A6E2}"/>
                </a:ext>
              </a:extLst>
            </p:cNvPr>
            <p:cNvSpPr/>
            <p:nvPr/>
          </p:nvSpPr>
          <p:spPr>
            <a:xfrm>
              <a:off x="0" y="0"/>
              <a:ext cx="6337300" cy="404495"/>
            </a:xfrm>
            <a:custGeom>
              <a:avLst/>
              <a:gdLst/>
              <a:ahLst/>
              <a:cxnLst/>
              <a:rect l="l" t="t" r="r" b="b"/>
              <a:pathLst>
                <a:path w="6337300" h="404495">
                  <a:moveTo>
                    <a:pt x="0" y="0"/>
                  </a:moveTo>
                  <a:lnTo>
                    <a:pt x="6337300" y="0"/>
                  </a:lnTo>
                  <a:lnTo>
                    <a:pt x="6337300" y="404495"/>
                  </a:lnTo>
                  <a:lnTo>
                    <a:pt x="0" y="404495"/>
                  </a:lnTo>
                  <a:close/>
                </a:path>
              </a:pathLst>
            </a:custGeom>
            <a:gradFill rotWithShape="1">
              <a:gsLst>
                <a:gs pos="0">
                  <a:srgbClr val="7A221C">
                    <a:alpha val="100000"/>
                  </a:srgbClr>
                </a:gs>
                <a:gs pos="31000">
                  <a:srgbClr val="B1352C">
                    <a:alpha val="100000"/>
                  </a:srgbClr>
                </a:gs>
                <a:gs pos="100000">
                  <a:srgbClr val="FFFFFF">
                    <a:alpha val="100000"/>
                  </a:srgbClr>
                </a:gs>
              </a:gsLst>
              <a:lin ang="10800000"/>
            </a:gradFill>
          </p:spPr>
          <p:txBody>
            <a:bodyPr/>
            <a:lstStyle/>
            <a:p>
              <a:pPr algn="r"/>
              <a:endParaRPr lang="en-ID" dirty="0"/>
            </a:p>
          </p:txBody>
        </p:sp>
        <p:sp>
          <p:nvSpPr>
            <p:cNvPr id="18" name="TextBox 7">
              <a:extLst>
                <a:ext uri="{FF2B5EF4-FFF2-40B4-BE49-F238E27FC236}">
                  <a16:creationId xmlns:a16="http://schemas.microsoft.com/office/drawing/2014/main" id="{E2BAB353-2F96-4343-AA08-1E733D4FB32C}"/>
                </a:ext>
              </a:extLst>
            </p:cNvPr>
            <p:cNvSpPr txBox="1"/>
            <p:nvPr/>
          </p:nvSpPr>
          <p:spPr>
            <a:xfrm>
              <a:off x="0" y="0"/>
              <a:ext cx="6337300" cy="404501"/>
            </a:xfrm>
            <a:prstGeom prst="rect">
              <a:avLst/>
            </a:prstGeom>
          </p:spPr>
          <p:txBody>
            <a:bodyPr lIns="50800" tIns="50800" rIns="50800" bIns="50800" rtlCol="0" anchor="ctr"/>
            <a:lstStyle/>
            <a:p>
              <a:pPr algn="r">
                <a:lnSpc>
                  <a:spcPts val="1080"/>
                </a:lnSpc>
              </a:pPr>
              <a:r>
                <a:rPr lang="en-US" sz="900" dirty="0">
                  <a:solidFill>
                    <a:srgbClr val="FFFF00"/>
                  </a:solidFill>
                  <a:latin typeface="Open Sans 1"/>
                  <a:ea typeface="Open Sans 1"/>
                  <a:cs typeface="Open Sans 1"/>
                  <a:sym typeface="Open Sans 1"/>
                </a:rPr>
                <a:t>UNDIP </a:t>
              </a:r>
              <a:r>
                <a:rPr lang="en-US" sz="900" dirty="0" err="1">
                  <a:solidFill>
                    <a:srgbClr val="FFFF00"/>
                  </a:solidFill>
                  <a:latin typeface="Open Sans 1"/>
                  <a:ea typeface="Open Sans 1"/>
                  <a:cs typeface="Open Sans 1"/>
                  <a:sym typeface="Open Sans 1"/>
                </a:rPr>
                <a:t>Bermartabat</a:t>
              </a:r>
              <a:r>
                <a:rPr lang="en-US" sz="900" dirty="0">
                  <a:solidFill>
                    <a:srgbClr val="FFFF00"/>
                  </a:solidFill>
                  <a:latin typeface="Open Sans 1"/>
                  <a:ea typeface="Open Sans 1"/>
                  <a:cs typeface="Open Sans 1"/>
                  <a:sym typeface="Open Sans 1"/>
                </a:rPr>
                <a:t> UNDIP </a:t>
              </a:r>
              <a:r>
                <a:rPr lang="en-US" sz="900" dirty="0" err="1">
                  <a:solidFill>
                    <a:srgbClr val="FFFF00"/>
                  </a:solidFill>
                  <a:latin typeface="Open Sans 1"/>
                  <a:ea typeface="Open Sans 1"/>
                  <a:cs typeface="Open Sans 1"/>
                  <a:sym typeface="Open Sans 1"/>
                </a:rPr>
                <a:t>Bermanfaat</a:t>
              </a:r>
              <a:endParaRPr lang="en-US" sz="900" dirty="0">
                <a:solidFill>
                  <a:srgbClr val="FFFF00"/>
                </a:solidFill>
                <a:latin typeface="Open Sans 1"/>
                <a:ea typeface="Open Sans 1"/>
                <a:cs typeface="Open Sans 1"/>
                <a:sym typeface="Open Sans 1"/>
              </a:endParaRPr>
            </a:p>
          </p:txBody>
        </p:sp>
      </p:grpSp>
      <p:grpSp>
        <p:nvGrpSpPr>
          <p:cNvPr id="20" name="Group 5">
            <a:extLst>
              <a:ext uri="{FF2B5EF4-FFF2-40B4-BE49-F238E27FC236}">
                <a16:creationId xmlns:a16="http://schemas.microsoft.com/office/drawing/2014/main" id="{21A3F583-0360-449B-BF5D-A907ED321A45}"/>
              </a:ext>
            </a:extLst>
          </p:cNvPr>
          <p:cNvGrpSpPr/>
          <p:nvPr/>
        </p:nvGrpSpPr>
        <p:grpSpPr>
          <a:xfrm>
            <a:off x="6945702" y="6569789"/>
            <a:ext cx="5250988" cy="278623"/>
            <a:chOff x="0" y="0"/>
            <a:chExt cx="6337300" cy="404501"/>
          </a:xfrm>
        </p:grpSpPr>
        <p:sp>
          <p:nvSpPr>
            <p:cNvPr id="22" name="Freeform 6">
              <a:extLst>
                <a:ext uri="{FF2B5EF4-FFF2-40B4-BE49-F238E27FC236}">
                  <a16:creationId xmlns:a16="http://schemas.microsoft.com/office/drawing/2014/main" id="{19976755-CF84-4D1D-A715-A51B566A9AAA}"/>
                </a:ext>
              </a:extLst>
            </p:cNvPr>
            <p:cNvSpPr/>
            <p:nvPr/>
          </p:nvSpPr>
          <p:spPr>
            <a:xfrm>
              <a:off x="0" y="0"/>
              <a:ext cx="6337300" cy="404495"/>
            </a:xfrm>
            <a:custGeom>
              <a:avLst/>
              <a:gdLst/>
              <a:ahLst/>
              <a:cxnLst/>
              <a:rect l="l" t="t" r="r" b="b"/>
              <a:pathLst>
                <a:path w="6337300" h="404495">
                  <a:moveTo>
                    <a:pt x="0" y="0"/>
                  </a:moveTo>
                  <a:lnTo>
                    <a:pt x="6337300" y="0"/>
                  </a:lnTo>
                  <a:lnTo>
                    <a:pt x="6337300" y="404495"/>
                  </a:lnTo>
                  <a:lnTo>
                    <a:pt x="0" y="404495"/>
                  </a:lnTo>
                  <a:close/>
                </a:path>
              </a:pathLst>
            </a:custGeom>
            <a:gradFill rotWithShape="1">
              <a:gsLst>
                <a:gs pos="0">
                  <a:srgbClr val="7A221C">
                    <a:alpha val="100000"/>
                  </a:srgbClr>
                </a:gs>
                <a:gs pos="31000">
                  <a:srgbClr val="B1352C">
                    <a:alpha val="100000"/>
                  </a:srgbClr>
                </a:gs>
                <a:gs pos="100000">
                  <a:srgbClr val="FFFFFF">
                    <a:alpha val="100000"/>
                  </a:srgbClr>
                </a:gs>
              </a:gsLst>
              <a:lin ang="10800000"/>
            </a:gradFill>
          </p:spPr>
          <p:txBody>
            <a:bodyPr/>
            <a:lstStyle/>
            <a:p>
              <a:pPr algn="r"/>
              <a:endParaRPr lang="en-ID" dirty="0"/>
            </a:p>
          </p:txBody>
        </p:sp>
        <p:sp>
          <p:nvSpPr>
            <p:cNvPr id="23" name="TextBox 7">
              <a:extLst>
                <a:ext uri="{FF2B5EF4-FFF2-40B4-BE49-F238E27FC236}">
                  <a16:creationId xmlns:a16="http://schemas.microsoft.com/office/drawing/2014/main" id="{B7DC338E-D6A8-4F38-B0B6-91A9C6DE658E}"/>
                </a:ext>
              </a:extLst>
            </p:cNvPr>
            <p:cNvSpPr txBox="1"/>
            <p:nvPr/>
          </p:nvSpPr>
          <p:spPr>
            <a:xfrm>
              <a:off x="0" y="0"/>
              <a:ext cx="6337300" cy="404501"/>
            </a:xfrm>
            <a:prstGeom prst="rect">
              <a:avLst/>
            </a:prstGeom>
          </p:spPr>
          <p:txBody>
            <a:bodyPr lIns="50800" tIns="50800" rIns="50800" bIns="50800" rtlCol="0" anchor="ctr"/>
            <a:lstStyle/>
            <a:p>
              <a:pPr algn="r">
                <a:lnSpc>
                  <a:spcPts val="1080"/>
                </a:lnSpc>
              </a:pPr>
              <a:r>
                <a:rPr lang="en-US" sz="900" dirty="0">
                  <a:solidFill>
                    <a:srgbClr val="FFFF00"/>
                  </a:solidFill>
                  <a:latin typeface="Open Sans 1"/>
                  <a:ea typeface="Open Sans 1"/>
                  <a:cs typeface="Open Sans 1"/>
                  <a:sym typeface="Open Sans 1"/>
                </a:rPr>
                <a:t>UNDIP </a:t>
              </a:r>
              <a:r>
                <a:rPr lang="en-US" sz="900" dirty="0" err="1">
                  <a:solidFill>
                    <a:srgbClr val="FFFF00"/>
                  </a:solidFill>
                  <a:latin typeface="Open Sans 1"/>
                  <a:ea typeface="Open Sans 1"/>
                  <a:cs typeface="Open Sans 1"/>
                  <a:sym typeface="Open Sans 1"/>
                </a:rPr>
                <a:t>Bermartabat</a:t>
              </a:r>
              <a:r>
                <a:rPr lang="en-US" sz="900" dirty="0">
                  <a:solidFill>
                    <a:srgbClr val="FFFF00"/>
                  </a:solidFill>
                  <a:latin typeface="Open Sans 1"/>
                  <a:ea typeface="Open Sans 1"/>
                  <a:cs typeface="Open Sans 1"/>
                  <a:sym typeface="Open Sans 1"/>
                </a:rPr>
                <a:t> UNDIP </a:t>
              </a:r>
              <a:r>
                <a:rPr lang="en-US" sz="900" dirty="0" err="1">
                  <a:solidFill>
                    <a:srgbClr val="FFFF00"/>
                  </a:solidFill>
                  <a:latin typeface="Open Sans 1"/>
                  <a:ea typeface="Open Sans 1"/>
                  <a:cs typeface="Open Sans 1"/>
                  <a:sym typeface="Open Sans 1"/>
                </a:rPr>
                <a:t>Bermanfaat</a:t>
              </a:r>
              <a:endParaRPr lang="en-US" sz="900" dirty="0">
                <a:solidFill>
                  <a:srgbClr val="FFFF00"/>
                </a:solidFill>
                <a:latin typeface="Open Sans 1"/>
                <a:ea typeface="Open Sans 1"/>
                <a:cs typeface="Open Sans 1"/>
                <a:sym typeface="Open Sans 1"/>
              </a:endParaRPr>
            </a:p>
          </p:txBody>
        </p:sp>
      </p:grpSp>
      <p:sp>
        <p:nvSpPr>
          <p:cNvPr id="24" name="TextBox 14">
            <a:extLst>
              <a:ext uri="{FF2B5EF4-FFF2-40B4-BE49-F238E27FC236}">
                <a16:creationId xmlns:a16="http://schemas.microsoft.com/office/drawing/2014/main" id="{15B917DB-9B90-470A-8679-8FFAC94D943F}"/>
              </a:ext>
            </a:extLst>
          </p:cNvPr>
          <p:cNvSpPr txBox="1"/>
          <p:nvPr/>
        </p:nvSpPr>
        <p:spPr>
          <a:xfrm>
            <a:off x="4374201" y="5843807"/>
            <a:ext cx="3443595" cy="359073"/>
          </a:xfrm>
          <a:prstGeom prst="rect">
            <a:avLst/>
          </a:prstGeom>
          <a:solidFill>
            <a:schemeClr val="tx2">
              <a:lumMod val="40000"/>
              <a:lumOff val="60000"/>
            </a:schemeClr>
          </a:solidFill>
        </p:spPr>
        <p:txBody>
          <a:bodyPr lIns="0" tIns="0" rIns="0" bIns="0" rtlCol="0" anchor="t">
            <a:spAutoFit/>
          </a:bodyPr>
          <a:lstStyle/>
          <a:p>
            <a:pPr algn="ctr">
              <a:lnSpc>
                <a:spcPts val="1439"/>
              </a:lnSpc>
            </a:pPr>
            <a:r>
              <a:rPr lang="en-US" sz="1200" b="1" spc="11" dirty="0">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SELURUH ANGGOTA DEWAN PROFESOR UNIVERSITAS DIPONEGORO</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9906000" h="6858000">
                <a:moveTo>
                  <a:pt x="0" y="0"/>
                </a:moveTo>
                <a:lnTo>
                  <a:pt x="9906000" y="0"/>
                </a:lnTo>
                <a:lnTo>
                  <a:pt x="9906000" y="6858000"/>
                </a:lnTo>
                <a:lnTo>
                  <a:pt x="0" y="6858000"/>
                </a:lnTo>
                <a:lnTo>
                  <a:pt x="0" y="0"/>
                </a:lnTo>
                <a:close/>
              </a:path>
            </a:pathLst>
          </a:custGeom>
          <a:blipFill>
            <a:blip r:embed="rId2"/>
            <a:stretch>
              <a:fillRect/>
            </a:stretch>
          </a:blipFill>
        </p:spPr>
      </p:sp>
      <p:sp>
        <p:nvSpPr>
          <p:cNvPr id="8" name="Freeform 8" descr="Logo  Description automatically generated"/>
          <p:cNvSpPr/>
          <p:nvPr/>
        </p:nvSpPr>
        <p:spPr>
          <a:xfrm>
            <a:off x="9423372" y="118743"/>
            <a:ext cx="330228" cy="330228"/>
          </a:xfrm>
          <a:custGeom>
            <a:avLst/>
            <a:gdLst/>
            <a:ahLst/>
            <a:cxnLst/>
            <a:rect l="l" t="t" r="r" b="b"/>
            <a:pathLst>
              <a:path w="330228" h="330228">
                <a:moveTo>
                  <a:pt x="0" y="0"/>
                </a:moveTo>
                <a:lnTo>
                  <a:pt x="330228" y="0"/>
                </a:lnTo>
                <a:lnTo>
                  <a:pt x="330228" y="330228"/>
                </a:lnTo>
                <a:lnTo>
                  <a:pt x="0" y="330228"/>
                </a:lnTo>
                <a:lnTo>
                  <a:pt x="0" y="0"/>
                </a:lnTo>
                <a:close/>
              </a:path>
            </a:pathLst>
          </a:custGeom>
          <a:blipFill>
            <a:blip r:embed="rId3"/>
            <a:stretch>
              <a:fillRect/>
            </a:stretch>
          </a:blipFill>
        </p:spPr>
      </p:sp>
      <p:grpSp>
        <p:nvGrpSpPr>
          <p:cNvPr id="10" name="Group 10"/>
          <p:cNvGrpSpPr/>
          <p:nvPr/>
        </p:nvGrpSpPr>
        <p:grpSpPr>
          <a:xfrm>
            <a:off x="2907506" y="933450"/>
            <a:ext cx="6376988" cy="876300"/>
            <a:chOff x="0" y="0"/>
            <a:chExt cx="8502651" cy="1168400"/>
          </a:xfrm>
        </p:grpSpPr>
        <p:sp>
          <p:nvSpPr>
            <p:cNvPr id="11" name="Freeform 11"/>
            <p:cNvSpPr/>
            <p:nvPr/>
          </p:nvSpPr>
          <p:spPr>
            <a:xfrm>
              <a:off x="12700" y="12700"/>
              <a:ext cx="8477250" cy="1143000"/>
            </a:xfrm>
            <a:custGeom>
              <a:avLst/>
              <a:gdLst/>
              <a:ahLst/>
              <a:cxnLst/>
              <a:rect l="l" t="t" r="r" b="b"/>
              <a:pathLst>
                <a:path w="8477250" h="1143000">
                  <a:moveTo>
                    <a:pt x="0" y="190500"/>
                  </a:moveTo>
                  <a:cubicBezTo>
                    <a:pt x="0" y="85344"/>
                    <a:pt x="86868" y="0"/>
                    <a:pt x="194183" y="0"/>
                  </a:cubicBezTo>
                  <a:lnTo>
                    <a:pt x="8283067" y="0"/>
                  </a:lnTo>
                  <a:cubicBezTo>
                    <a:pt x="8390255" y="0"/>
                    <a:pt x="8477250" y="85344"/>
                    <a:pt x="8477250" y="190500"/>
                  </a:cubicBezTo>
                  <a:lnTo>
                    <a:pt x="8477250" y="952500"/>
                  </a:lnTo>
                  <a:cubicBezTo>
                    <a:pt x="8477250" y="1057656"/>
                    <a:pt x="8390382" y="1143000"/>
                    <a:pt x="8283067" y="1143000"/>
                  </a:cubicBezTo>
                  <a:lnTo>
                    <a:pt x="194183" y="1143000"/>
                  </a:lnTo>
                  <a:cubicBezTo>
                    <a:pt x="86868" y="1143000"/>
                    <a:pt x="0" y="1057656"/>
                    <a:pt x="0" y="952500"/>
                  </a:cubicBezTo>
                  <a:close/>
                </a:path>
              </a:pathLst>
            </a:custGeom>
            <a:solidFill>
              <a:srgbClr val="002060"/>
            </a:solidFill>
          </p:spPr>
        </p:sp>
        <p:sp>
          <p:nvSpPr>
            <p:cNvPr id="12" name="Freeform 12"/>
            <p:cNvSpPr/>
            <p:nvPr/>
          </p:nvSpPr>
          <p:spPr>
            <a:xfrm>
              <a:off x="0" y="0"/>
              <a:ext cx="8502650" cy="1168400"/>
            </a:xfrm>
            <a:custGeom>
              <a:avLst/>
              <a:gdLst/>
              <a:ahLst/>
              <a:cxnLst/>
              <a:rect l="l" t="t" r="r" b="b"/>
              <a:pathLst>
                <a:path w="8502650" h="1168400">
                  <a:moveTo>
                    <a:pt x="0" y="203200"/>
                  </a:moveTo>
                  <a:cubicBezTo>
                    <a:pt x="0" y="90805"/>
                    <a:pt x="92837" y="0"/>
                    <a:pt x="206883" y="0"/>
                  </a:cubicBezTo>
                  <a:lnTo>
                    <a:pt x="8295767" y="0"/>
                  </a:lnTo>
                  <a:lnTo>
                    <a:pt x="8295767" y="12700"/>
                  </a:lnTo>
                  <a:lnTo>
                    <a:pt x="8295767" y="0"/>
                  </a:lnTo>
                  <a:cubicBezTo>
                    <a:pt x="8409813" y="0"/>
                    <a:pt x="8502650" y="90805"/>
                    <a:pt x="8502650" y="203200"/>
                  </a:cubicBezTo>
                  <a:lnTo>
                    <a:pt x="8489950" y="203200"/>
                  </a:lnTo>
                  <a:lnTo>
                    <a:pt x="8502650" y="203200"/>
                  </a:lnTo>
                  <a:lnTo>
                    <a:pt x="8502650" y="965200"/>
                  </a:lnTo>
                  <a:lnTo>
                    <a:pt x="8489950" y="965200"/>
                  </a:lnTo>
                  <a:lnTo>
                    <a:pt x="8502650" y="965200"/>
                  </a:lnTo>
                  <a:cubicBezTo>
                    <a:pt x="8502650" y="1077595"/>
                    <a:pt x="8409813" y="1168400"/>
                    <a:pt x="8295767" y="1168400"/>
                  </a:cubicBezTo>
                  <a:lnTo>
                    <a:pt x="8295767" y="1155700"/>
                  </a:lnTo>
                  <a:lnTo>
                    <a:pt x="8295767" y="1168400"/>
                  </a:lnTo>
                  <a:lnTo>
                    <a:pt x="206883" y="1168400"/>
                  </a:lnTo>
                  <a:lnTo>
                    <a:pt x="206883" y="1155700"/>
                  </a:lnTo>
                  <a:lnTo>
                    <a:pt x="206883" y="1168400"/>
                  </a:lnTo>
                  <a:cubicBezTo>
                    <a:pt x="92837" y="1168400"/>
                    <a:pt x="0" y="1077595"/>
                    <a:pt x="0" y="965200"/>
                  </a:cubicBezTo>
                  <a:lnTo>
                    <a:pt x="0" y="203200"/>
                  </a:lnTo>
                  <a:lnTo>
                    <a:pt x="12700" y="203200"/>
                  </a:lnTo>
                  <a:lnTo>
                    <a:pt x="0" y="203200"/>
                  </a:lnTo>
                  <a:moveTo>
                    <a:pt x="25400" y="203200"/>
                  </a:moveTo>
                  <a:lnTo>
                    <a:pt x="25400" y="965200"/>
                  </a:lnTo>
                  <a:lnTo>
                    <a:pt x="12700" y="965200"/>
                  </a:lnTo>
                  <a:lnTo>
                    <a:pt x="25400" y="965200"/>
                  </a:lnTo>
                  <a:cubicBezTo>
                    <a:pt x="25400" y="1063117"/>
                    <a:pt x="106426" y="1143000"/>
                    <a:pt x="206883" y="1143000"/>
                  </a:cubicBezTo>
                  <a:lnTo>
                    <a:pt x="8295767" y="1143000"/>
                  </a:lnTo>
                  <a:cubicBezTo>
                    <a:pt x="8396224" y="1143000"/>
                    <a:pt x="8477250" y="1063117"/>
                    <a:pt x="8477250" y="965200"/>
                  </a:cubicBezTo>
                  <a:lnTo>
                    <a:pt x="8477250" y="203200"/>
                  </a:lnTo>
                  <a:cubicBezTo>
                    <a:pt x="8477250" y="105283"/>
                    <a:pt x="8396224" y="25400"/>
                    <a:pt x="8295767" y="25400"/>
                  </a:cubicBezTo>
                  <a:lnTo>
                    <a:pt x="206883" y="25400"/>
                  </a:lnTo>
                  <a:lnTo>
                    <a:pt x="206883" y="12700"/>
                  </a:lnTo>
                  <a:lnTo>
                    <a:pt x="206883" y="25400"/>
                  </a:lnTo>
                  <a:cubicBezTo>
                    <a:pt x="106426" y="25400"/>
                    <a:pt x="25400" y="105283"/>
                    <a:pt x="25400" y="203200"/>
                  </a:cubicBezTo>
                  <a:close/>
                </a:path>
              </a:pathLst>
            </a:custGeom>
            <a:solidFill>
              <a:srgbClr val="000000"/>
            </a:solidFill>
          </p:spPr>
        </p:sp>
        <p:sp>
          <p:nvSpPr>
            <p:cNvPr id="13" name="TextBox 13"/>
            <p:cNvSpPr txBox="1"/>
            <p:nvPr/>
          </p:nvSpPr>
          <p:spPr>
            <a:xfrm>
              <a:off x="0" y="-9525"/>
              <a:ext cx="8502651" cy="1177925"/>
            </a:xfrm>
            <a:prstGeom prst="rect">
              <a:avLst/>
            </a:prstGeom>
          </p:spPr>
          <p:txBody>
            <a:bodyPr lIns="50800" tIns="50800" rIns="50800" bIns="50800" rtlCol="0" anchor="ctr"/>
            <a:lstStyle/>
            <a:p>
              <a:pPr algn="ctr">
                <a:lnSpc>
                  <a:spcPts val="2879"/>
                </a:lnSpc>
              </a:pPr>
              <a:r>
                <a:rPr lang="en-US" sz="2400" b="1" spc="-27" dirty="0">
                  <a:solidFill>
                    <a:srgbClr val="FFFFFF"/>
                  </a:solidFill>
                  <a:latin typeface="Arimo Bold"/>
                  <a:ea typeface="Arimo Bold"/>
                  <a:cs typeface="Arimo Bold"/>
                  <a:sym typeface="Arimo Bold"/>
                </a:rPr>
                <a:t>TIM PAK UNIVERSITAS DIPONEGORO</a:t>
              </a:r>
            </a:p>
          </p:txBody>
        </p:sp>
      </p:grpSp>
      <p:sp>
        <p:nvSpPr>
          <p:cNvPr id="14" name="TextBox 14"/>
          <p:cNvSpPr txBox="1"/>
          <p:nvPr/>
        </p:nvSpPr>
        <p:spPr>
          <a:xfrm>
            <a:off x="4374200" y="4605871"/>
            <a:ext cx="3443595" cy="359073"/>
          </a:xfrm>
          <a:prstGeom prst="rect">
            <a:avLst/>
          </a:prstGeom>
        </p:spPr>
        <p:txBody>
          <a:bodyPr lIns="0" tIns="0" rIns="0" bIns="0" rtlCol="0" anchor="t">
            <a:spAutoFit/>
          </a:bodyPr>
          <a:lstStyle/>
          <a:p>
            <a:pPr algn="ctr">
              <a:lnSpc>
                <a:spcPts val="1439"/>
              </a:lnSpc>
            </a:pPr>
            <a:r>
              <a:rPr lang="en-US" sz="1200" b="1" spc="11" dirty="0" err="1">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Ketua</a:t>
            </a:r>
            <a:r>
              <a:rPr lang="en-US" sz="1200" b="1" spc="11" dirty="0">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 PAK UNDIP</a:t>
            </a:r>
          </a:p>
          <a:p>
            <a:pPr algn="ctr">
              <a:lnSpc>
                <a:spcPts val="1439"/>
              </a:lnSpc>
            </a:pPr>
            <a:r>
              <a:rPr lang="en-US" sz="1200" b="1" spc="11" dirty="0">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 Prof. Dr. Mohamad </a:t>
            </a:r>
            <a:r>
              <a:rPr lang="en-US" sz="1200" b="1" spc="11" dirty="0" err="1">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Djaeni</a:t>
            </a:r>
            <a:r>
              <a:rPr lang="en-US" sz="1200" b="1" spc="11" dirty="0">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 ST, M.Eng. </a:t>
            </a:r>
          </a:p>
        </p:txBody>
      </p:sp>
      <p:grpSp>
        <p:nvGrpSpPr>
          <p:cNvPr id="16" name="Group 5">
            <a:extLst>
              <a:ext uri="{FF2B5EF4-FFF2-40B4-BE49-F238E27FC236}">
                <a16:creationId xmlns:a16="http://schemas.microsoft.com/office/drawing/2014/main" id="{59218428-AD30-486E-9359-4054386C913D}"/>
              </a:ext>
            </a:extLst>
          </p:cNvPr>
          <p:cNvGrpSpPr/>
          <p:nvPr/>
        </p:nvGrpSpPr>
        <p:grpSpPr>
          <a:xfrm>
            <a:off x="7443714" y="6569789"/>
            <a:ext cx="4752975" cy="303376"/>
            <a:chOff x="0" y="0"/>
            <a:chExt cx="6337300" cy="404501"/>
          </a:xfrm>
        </p:grpSpPr>
        <p:sp>
          <p:nvSpPr>
            <p:cNvPr id="17" name="Freeform 6">
              <a:extLst>
                <a:ext uri="{FF2B5EF4-FFF2-40B4-BE49-F238E27FC236}">
                  <a16:creationId xmlns:a16="http://schemas.microsoft.com/office/drawing/2014/main" id="{71332D00-24F8-40A1-97B3-75C575F2E73D}"/>
                </a:ext>
              </a:extLst>
            </p:cNvPr>
            <p:cNvSpPr/>
            <p:nvPr/>
          </p:nvSpPr>
          <p:spPr>
            <a:xfrm>
              <a:off x="0" y="0"/>
              <a:ext cx="6337300" cy="404495"/>
            </a:xfrm>
            <a:custGeom>
              <a:avLst/>
              <a:gdLst/>
              <a:ahLst/>
              <a:cxnLst/>
              <a:rect l="l" t="t" r="r" b="b"/>
              <a:pathLst>
                <a:path w="6337300" h="404495">
                  <a:moveTo>
                    <a:pt x="0" y="0"/>
                  </a:moveTo>
                  <a:lnTo>
                    <a:pt x="6337300" y="0"/>
                  </a:lnTo>
                  <a:lnTo>
                    <a:pt x="6337300" y="404495"/>
                  </a:lnTo>
                  <a:lnTo>
                    <a:pt x="0" y="404495"/>
                  </a:lnTo>
                  <a:close/>
                </a:path>
              </a:pathLst>
            </a:custGeom>
            <a:gradFill rotWithShape="1">
              <a:gsLst>
                <a:gs pos="0">
                  <a:srgbClr val="7A221C">
                    <a:alpha val="100000"/>
                  </a:srgbClr>
                </a:gs>
                <a:gs pos="31000">
                  <a:srgbClr val="B1352C">
                    <a:alpha val="100000"/>
                  </a:srgbClr>
                </a:gs>
                <a:gs pos="100000">
                  <a:srgbClr val="FFFFFF">
                    <a:alpha val="100000"/>
                  </a:srgbClr>
                </a:gs>
              </a:gsLst>
              <a:lin ang="10800000"/>
            </a:gradFill>
          </p:spPr>
          <p:txBody>
            <a:bodyPr/>
            <a:lstStyle/>
            <a:p>
              <a:pPr algn="r"/>
              <a:endParaRPr lang="en-ID" dirty="0"/>
            </a:p>
          </p:txBody>
        </p:sp>
        <p:sp>
          <p:nvSpPr>
            <p:cNvPr id="18" name="TextBox 7">
              <a:extLst>
                <a:ext uri="{FF2B5EF4-FFF2-40B4-BE49-F238E27FC236}">
                  <a16:creationId xmlns:a16="http://schemas.microsoft.com/office/drawing/2014/main" id="{E0DD2333-1CA8-4204-8206-F442017DCC31}"/>
                </a:ext>
              </a:extLst>
            </p:cNvPr>
            <p:cNvSpPr txBox="1"/>
            <p:nvPr/>
          </p:nvSpPr>
          <p:spPr>
            <a:xfrm>
              <a:off x="0" y="0"/>
              <a:ext cx="6337300" cy="404501"/>
            </a:xfrm>
            <a:prstGeom prst="rect">
              <a:avLst/>
            </a:prstGeom>
          </p:spPr>
          <p:txBody>
            <a:bodyPr lIns="50800" tIns="50800" rIns="50800" bIns="50800" rtlCol="0" anchor="ctr"/>
            <a:lstStyle/>
            <a:p>
              <a:pPr algn="r">
                <a:lnSpc>
                  <a:spcPts val="1080"/>
                </a:lnSpc>
              </a:pPr>
              <a:r>
                <a:rPr lang="en-US" sz="900" dirty="0">
                  <a:solidFill>
                    <a:srgbClr val="FFFF00"/>
                  </a:solidFill>
                  <a:latin typeface="Open Sans 1"/>
                  <a:ea typeface="Open Sans 1"/>
                  <a:cs typeface="Open Sans 1"/>
                  <a:sym typeface="Open Sans 1"/>
                </a:rPr>
                <a:t>UNDIP </a:t>
              </a:r>
              <a:r>
                <a:rPr lang="en-US" sz="900" dirty="0" err="1">
                  <a:solidFill>
                    <a:srgbClr val="FFFF00"/>
                  </a:solidFill>
                  <a:latin typeface="Open Sans 1"/>
                  <a:ea typeface="Open Sans 1"/>
                  <a:cs typeface="Open Sans 1"/>
                  <a:sym typeface="Open Sans 1"/>
                </a:rPr>
                <a:t>Bermartabat</a:t>
              </a:r>
              <a:r>
                <a:rPr lang="en-US" sz="900" dirty="0">
                  <a:solidFill>
                    <a:srgbClr val="FFFF00"/>
                  </a:solidFill>
                  <a:latin typeface="Open Sans 1"/>
                  <a:ea typeface="Open Sans 1"/>
                  <a:cs typeface="Open Sans 1"/>
                  <a:sym typeface="Open Sans 1"/>
                </a:rPr>
                <a:t> UNDIP </a:t>
              </a:r>
              <a:r>
                <a:rPr lang="en-US" sz="900" dirty="0" err="1">
                  <a:solidFill>
                    <a:srgbClr val="FFFF00"/>
                  </a:solidFill>
                  <a:latin typeface="Open Sans 1"/>
                  <a:ea typeface="Open Sans 1"/>
                  <a:cs typeface="Open Sans 1"/>
                  <a:sym typeface="Open Sans 1"/>
                </a:rPr>
                <a:t>Bermanfaat</a:t>
              </a:r>
              <a:endParaRPr lang="en-US" sz="900" dirty="0">
                <a:solidFill>
                  <a:srgbClr val="FFFF00"/>
                </a:solidFill>
                <a:latin typeface="Open Sans 1"/>
                <a:ea typeface="Open Sans 1"/>
                <a:cs typeface="Open Sans 1"/>
                <a:sym typeface="Open Sans 1"/>
              </a:endParaRPr>
            </a:p>
          </p:txBody>
        </p:sp>
      </p:grpSp>
      <p:grpSp>
        <p:nvGrpSpPr>
          <p:cNvPr id="20" name="Group 5">
            <a:extLst>
              <a:ext uri="{FF2B5EF4-FFF2-40B4-BE49-F238E27FC236}">
                <a16:creationId xmlns:a16="http://schemas.microsoft.com/office/drawing/2014/main" id="{746BFD1A-5BFD-4F7D-9E4B-A1D89F20DFFE}"/>
              </a:ext>
            </a:extLst>
          </p:cNvPr>
          <p:cNvGrpSpPr/>
          <p:nvPr/>
        </p:nvGrpSpPr>
        <p:grpSpPr>
          <a:xfrm>
            <a:off x="6945702" y="6569789"/>
            <a:ext cx="5250988" cy="278623"/>
            <a:chOff x="0" y="0"/>
            <a:chExt cx="6337300" cy="404501"/>
          </a:xfrm>
        </p:grpSpPr>
        <p:sp>
          <p:nvSpPr>
            <p:cNvPr id="22" name="Freeform 6">
              <a:extLst>
                <a:ext uri="{FF2B5EF4-FFF2-40B4-BE49-F238E27FC236}">
                  <a16:creationId xmlns:a16="http://schemas.microsoft.com/office/drawing/2014/main" id="{C1FE47B5-41B2-43E3-AC2F-C072FB817B2B}"/>
                </a:ext>
              </a:extLst>
            </p:cNvPr>
            <p:cNvSpPr/>
            <p:nvPr/>
          </p:nvSpPr>
          <p:spPr>
            <a:xfrm>
              <a:off x="0" y="0"/>
              <a:ext cx="6337300" cy="404495"/>
            </a:xfrm>
            <a:custGeom>
              <a:avLst/>
              <a:gdLst/>
              <a:ahLst/>
              <a:cxnLst/>
              <a:rect l="l" t="t" r="r" b="b"/>
              <a:pathLst>
                <a:path w="6337300" h="404495">
                  <a:moveTo>
                    <a:pt x="0" y="0"/>
                  </a:moveTo>
                  <a:lnTo>
                    <a:pt x="6337300" y="0"/>
                  </a:lnTo>
                  <a:lnTo>
                    <a:pt x="6337300" y="404495"/>
                  </a:lnTo>
                  <a:lnTo>
                    <a:pt x="0" y="404495"/>
                  </a:lnTo>
                  <a:close/>
                </a:path>
              </a:pathLst>
            </a:custGeom>
            <a:gradFill rotWithShape="1">
              <a:gsLst>
                <a:gs pos="0">
                  <a:srgbClr val="7A221C">
                    <a:alpha val="100000"/>
                  </a:srgbClr>
                </a:gs>
                <a:gs pos="31000">
                  <a:srgbClr val="B1352C">
                    <a:alpha val="100000"/>
                  </a:srgbClr>
                </a:gs>
                <a:gs pos="100000">
                  <a:srgbClr val="FFFFFF">
                    <a:alpha val="100000"/>
                  </a:srgbClr>
                </a:gs>
              </a:gsLst>
              <a:lin ang="10800000"/>
            </a:gradFill>
          </p:spPr>
          <p:txBody>
            <a:bodyPr/>
            <a:lstStyle/>
            <a:p>
              <a:pPr algn="r"/>
              <a:endParaRPr lang="en-ID" dirty="0"/>
            </a:p>
          </p:txBody>
        </p:sp>
        <p:sp>
          <p:nvSpPr>
            <p:cNvPr id="23" name="TextBox 7">
              <a:extLst>
                <a:ext uri="{FF2B5EF4-FFF2-40B4-BE49-F238E27FC236}">
                  <a16:creationId xmlns:a16="http://schemas.microsoft.com/office/drawing/2014/main" id="{064344A8-A751-48B5-8E8A-8F59A178EA75}"/>
                </a:ext>
              </a:extLst>
            </p:cNvPr>
            <p:cNvSpPr txBox="1"/>
            <p:nvPr/>
          </p:nvSpPr>
          <p:spPr>
            <a:xfrm>
              <a:off x="0" y="0"/>
              <a:ext cx="6337300" cy="404501"/>
            </a:xfrm>
            <a:prstGeom prst="rect">
              <a:avLst/>
            </a:prstGeom>
          </p:spPr>
          <p:txBody>
            <a:bodyPr lIns="50800" tIns="50800" rIns="50800" bIns="50800" rtlCol="0" anchor="ctr"/>
            <a:lstStyle/>
            <a:p>
              <a:pPr algn="r">
                <a:lnSpc>
                  <a:spcPts val="1080"/>
                </a:lnSpc>
              </a:pPr>
              <a:r>
                <a:rPr lang="en-US" sz="900" dirty="0">
                  <a:solidFill>
                    <a:srgbClr val="FFFF00"/>
                  </a:solidFill>
                  <a:latin typeface="Open Sans 1"/>
                  <a:ea typeface="Open Sans 1"/>
                  <a:cs typeface="Open Sans 1"/>
                  <a:sym typeface="Open Sans 1"/>
                </a:rPr>
                <a:t>UNDIP </a:t>
              </a:r>
              <a:r>
                <a:rPr lang="en-US" sz="900" dirty="0" err="1">
                  <a:solidFill>
                    <a:srgbClr val="FFFF00"/>
                  </a:solidFill>
                  <a:latin typeface="Open Sans 1"/>
                  <a:ea typeface="Open Sans 1"/>
                  <a:cs typeface="Open Sans 1"/>
                  <a:sym typeface="Open Sans 1"/>
                </a:rPr>
                <a:t>Bermartabat</a:t>
              </a:r>
              <a:r>
                <a:rPr lang="en-US" sz="900" dirty="0">
                  <a:solidFill>
                    <a:srgbClr val="FFFF00"/>
                  </a:solidFill>
                  <a:latin typeface="Open Sans 1"/>
                  <a:ea typeface="Open Sans 1"/>
                  <a:cs typeface="Open Sans 1"/>
                  <a:sym typeface="Open Sans 1"/>
                </a:rPr>
                <a:t> UNDIP </a:t>
              </a:r>
              <a:r>
                <a:rPr lang="en-US" sz="900" dirty="0" err="1">
                  <a:solidFill>
                    <a:srgbClr val="FFFF00"/>
                  </a:solidFill>
                  <a:latin typeface="Open Sans 1"/>
                  <a:ea typeface="Open Sans 1"/>
                  <a:cs typeface="Open Sans 1"/>
                  <a:sym typeface="Open Sans 1"/>
                </a:rPr>
                <a:t>Bermanfaat</a:t>
              </a:r>
              <a:endParaRPr lang="en-US" sz="900" dirty="0">
                <a:solidFill>
                  <a:srgbClr val="FFFF00"/>
                </a:solidFill>
                <a:latin typeface="Open Sans 1"/>
                <a:ea typeface="Open Sans 1"/>
                <a:cs typeface="Open Sans 1"/>
                <a:sym typeface="Open Sans 1"/>
              </a:endParaRPr>
            </a:p>
          </p:txBody>
        </p:sp>
      </p:grpSp>
      <p:pic>
        <p:nvPicPr>
          <p:cNvPr id="4" name="Picture 3">
            <a:extLst>
              <a:ext uri="{FF2B5EF4-FFF2-40B4-BE49-F238E27FC236}">
                <a16:creationId xmlns:a16="http://schemas.microsoft.com/office/drawing/2014/main" id="{66AC5F4C-F9DF-4A19-B00B-A2AAFF1EA2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56731" y="2145627"/>
            <a:ext cx="2278535" cy="2278535"/>
          </a:xfrm>
          <a:prstGeom prst="ellipse">
            <a:avLst/>
          </a:prstGeom>
          <a:ln w="6350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sp>
        <p:nvSpPr>
          <p:cNvPr id="24" name="TextBox 14">
            <a:extLst>
              <a:ext uri="{FF2B5EF4-FFF2-40B4-BE49-F238E27FC236}">
                <a16:creationId xmlns:a16="http://schemas.microsoft.com/office/drawing/2014/main" id="{57863D01-5945-43D7-A8B1-98DC5C35692C}"/>
              </a:ext>
            </a:extLst>
          </p:cNvPr>
          <p:cNvSpPr txBox="1"/>
          <p:nvPr/>
        </p:nvSpPr>
        <p:spPr>
          <a:xfrm>
            <a:off x="4374200" y="5408293"/>
            <a:ext cx="3443595" cy="359073"/>
          </a:xfrm>
          <a:prstGeom prst="rect">
            <a:avLst/>
          </a:prstGeom>
          <a:solidFill>
            <a:schemeClr val="tx2">
              <a:lumMod val="40000"/>
              <a:lumOff val="60000"/>
            </a:schemeClr>
          </a:solidFill>
        </p:spPr>
        <p:txBody>
          <a:bodyPr lIns="0" tIns="0" rIns="0" bIns="0" rtlCol="0" anchor="t">
            <a:spAutoFit/>
          </a:bodyPr>
          <a:lstStyle/>
          <a:p>
            <a:pPr algn="ctr">
              <a:lnSpc>
                <a:spcPts val="1439"/>
              </a:lnSpc>
            </a:pPr>
            <a:r>
              <a:rPr lang="en-US" sz="1200" b="1" spc="11" dirty="0">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SELURUH ANGGOTA TIM PAK </a:t>
            </a:r>
          </a:p>
          <a:p>
            <a:pPr algn="ctr">
              <a:lnSpc>
                <a:spcPts val="1439"/>
              </a:lnSpc>
            </a:pPr>
            <a:r>
              <a:rPr lang="en-US" sz="1200" b="1" spc="11" dirty="0">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UNIVERSITAS DIPONEGORO</a:t>
            </a:r>
          </a:p>
        </p:txBody>
      </p:sp>
    </p:spTree>
    <p:extLst>
      <p:ext uri="{BB962C8B-B14F-4D97-AF65-F5344CB8AC3E}">
        <p14:creationId xmlns:p14="http://schemas.microsoft.com/office/powerpoint/2010/main" val="6011699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 y="0"/>
            <a:ext cx="12192000" cy="6858000"/>
          </a:xfrm>
          <a:custGeom>
            <a:avLst/>
            <a:gdLst/>
            <a:ahLst/>
            <a:cxnLst/>
            <a:rect l="l" t="t" r="r" b="b"/>
            <a:pathLst>
              <a:path w="9906000" h="6858000">
                <a:moveTo>
                  <a:pt x="0" y="0"/>
                </a:moveTo>
                <a:lnTo>
                  <a:pt x="9906000" y="0"/>
                </a:lnTo>
                <a:lnTo>
                  <a:pt x="9906000" y="6858000"/>
                </a:lnTo>
                <a:lnTo>
                  <a:pt x="0" y="6858000"/>
                </a:lnTo>
                <a:lnTo>
                  <a:pt x="0" y="0"/>
                </a:lnTo>
                <a:close/>
              </a:path>
            </a:pathLst>
          </a:custGeom>
          <a:blipFill>
            <a:blip r:embed="rId2"/>
            <a:stretch>
              <a:fillRect/>
            </a:stretch>
          </a:blipFill>
        </p:spPr>
      </p:sp>
      <p:sp>
        <p:nvSpPr>
          <p:cNvPr id="8" name="Freeform 8" descr="Logo  Description automatically generated"/>
          <p:cNvSpPr/>
          <p:nvPr/>
        </p:nvSpPr>
        <p:spPr>
          <a:xfrm>
            <a:off x="9423372" y="118743"/>
            <a:ext cx="330228" cy="330228"/>
          </a:xfrm>
          <a:custGeom>
            <a:avLst/>
            <a:gdLst/>
            <a:ahLst/>
            <a:cxnLst/>
            <a:rect l="l" t="t" r="r" b="b"/>
            <a:pathLst>
              <a:path w="330228" h="330228">
                <a:moveTo>
                  <a:pt x="0" y="0"/>
                </a:moveTo>
                <a:lnTo>
                  <a:pt x="330228" y="0"/>
                </a:lnTo>
                <a:lnTo>
                  <a:pt x="330228" y="330228"/>
                </a:lnTo>
                <a:lnTo>
                  <a:pt x="0" y="330228"/>
                </a:lnTo>
                <a:lnTo>
                  <a:pt x="0" y="0"/>
                </a:lnTo>
                <a:close/>
              </a:path>
            </a:pathLst>
          </a:custGeom>
          <a:blipFill>
            <a:blip r:embed="rId3"/>
            <a:stretch>
              <a:fillRect/>
            </a:stretch>
          </a:blipFill>
        </p:spPr>
      </p:sp>
      <p:grpSp>
        <p:nvGrpSpPr>
          <p:cNvPr id="20" name="Group 10">
            <a:extLst>
              <a:ext uri="{FF2B5EF4-FFF2-40B4-BE49-F238E27FC236}">
                <a16:creationId xmlns:a16="http://schemas.microsoft.com/office/drawing/2014/main" id="{92486DEE-A885-46AD-B8F0-E0AC575CA760}"/>
              </a:ext>
            </a:extLst>
          </p:cNvPr>
          <p:cNvGrpSpPr/>
          <p:nvPr/>
        </p:nvGrpSpPr>
        <p:grpSpPr>
          <a:xfrm>
            <a:off x="2286000" y="934127"/>
            <a:ext cx="7315200" cy="876300"/>
            <a:chOff x="0" y="0"/>
            <a:chExt cx="8502651" cy="1168400"/>
          </a:xfrm>
        </p:grpSpPr>
        <p:sp>
          <p:nvSpPr>
            <p:cNvPr id="21" name="Freeform 11">
              <a:extLst>
                <a:ext uri="{FF2B5EF4-FFF2-40B4-BE49-F238E27FC236}">
                  <a16:creationId xmlns:a16="http://schemas.microsoft.com/office/drawing/2014/main" id="{42D6DE6F-7A1F-4F9E-9243-AA97B1A7B5E8}"/>
                </a:ext>
              </a:extLst>
            </p:cNvPr>
            <p:cNvSpPr/>
            <p:nvPr/>
          </p:nvSpPr>
          <p:spPr>
            <a:xfrm>
              <a:off x="12700" y="12700"/>
              <a:ext cx="8477250" cy="1143000"/>
            </a:xfrm>
            <a:custGeom>
              <a:avLst/>
              <a:gdLst/>
              <a:ahLst/>
              <a:cxnLst/>
              <a:rect l="l" t="t" r="r" b="b"/>
              <a:pathLst>
                <a:path w="8477250" h="1143000">
                  <a:moveTo>
                    <a:pt x="0" y="190500"/>
                  </a:moveTo>
                  <a:cubicBezTo>
                    <a:pt x="0" y="85344"/>
                    <a:pt x="86868" y="0"/>
                    <a:pt x="194183" y="0"/>
                  </a:cubicBezTo>
                  <a:lnTo>
                    <a:pt x="8283067" y="0"/>
                  </a:lnTo>
                  <a:cubicBezTo>
                    <a:pt x="8390255" y="0"/>
                    <a:pt x="8477250" y="85344"/>
                    <a:pt x="8477250" y="190500"/>
                  </a:cubicBezTo>
                  <a:lnTo>
                    <a:pt x="8477250" y="952500"/>
                  </a:lnTo>
                  <a:cubicBezTo>
                    <a:pt x="8477250" y="1057656"/>
                    <a:pt x="8390382" y="1143000"/>
                    <a:pt x="8283067" y="1143000"/>
                  </a:cubicBezTo>
                  <a:lnTo>
                    <a:pt x="194183" y="1143000"/>
                  </a:lnTo>
                  <a:cubicBezTo>
                    <a:pt x="86868" y="1143000"/>
                    <a:pt x="0" y="1057656"/>
                    <a:pt x="0" y="952500"/>
                  </a:cubicBezTo>
                  <a:close/>
                </a:path>
              </a:pathLst>
            </a:custGeom>
            <a:solidFill>
              <a:srgbClr val="002060"/>
            </a:solidFill>
          </p:spPr>
        </p:sp>
        <p:sp>
          <p:nvSpPr>
            <p:cNvPr id="22" name="Freeform 12">
              <a:extLst>
                <a:ext uri="{FF2B5EF4-FFF2-40B4-BE49-F238E27FC236}">
                  <a16:creationId xmlns:a16="http://schemas.microsoft.com/office/drawing/2014/main" id="{DEF84E92-86C0-4B00-A073-76976EF23657}"/>
                </a:ext>
              </a:extLst>
            </p:cNvPr>
            <p:cNvSpPr/>
            <p:nvPr/>
          </p:nvSpPr>
          <p:spPr>
            <a:xfrm>
              <a:off x="0" y="0"/>
              <a:ext cx="8502650" cy="1168400"/>
            </a:xfrm>
            <a:custGeom>
              <a:avLst/>
              <a:gdLst/>
              <a:ahLst/>
              <a:cxnLst/>
              <a:rect l="l" t="t" r="r" b="b"/>
              <a:pathLst>
                <a:path w="8502650" h="1168400">
                  <a:moveTo>
                    <a:pt x="0" y="203200"/>
                  </a:moveTo>
                  <a:cubicBezTo>
                    <a:pt x="0" y="90805"/>
                    <a:pt x="92837" y="0"/>
                    <a:pt x="206883" y="0"/>
                  </a:cubicBezTo>
                  <a:lnTo>
                    <a:pt x="8295767" y="0"/>
                  </a:lnTo>
                  <a:lnTo>
                    <a:pt x="8295767" y="12700"/>
                  </a:lnTo>
                  <a:lnTo>
                    <a:pt x="8295767" y="0"/>
                  </a:lnTo>
                  <a:cubicBezTo>
                    <a:pt x="8409813" y="0"/>
                    <a:pt x="8502650" y="90805"/>
                    <a:pt x="8502650" y="203200"/>
                  </a:cubicBezTo>
                  <a:lnTo>
                    <a:pt x="8489950" y="203200"/>
                  </a:lnTo>
                  <a:lnTo>
                    <a:pt x="8502650" y="203200"/>
                  </a:lnTo>
                  <a:lnTo>
                    <a:pt x="8502650" y="965200"/>
                  </a:lnTo>
                  <a:lnTo>
                    <a:pt x="8489950" y="965200"/>
                  </a:lnTo>
                  <a:lnTo>
                    <a:pt x="8502650" y="965200"/>
                  </a:lnTo>
                  <a:cubicBezTo>
                    <a:pt x="8502650" y="1077595"/>
                    <a:pt x="8409813" y="1168400"/>
                    <a:pt x="8295767" y="1168400"/>
                  </a:cubicBezTo>
                  <a:lnTo>
                    <a:pt x="8295767" y="1155700"/>
                  </a:lnTo>
                  <a:lnTo>
                    <a:pt x="8295767" y="1168400"/>
                  </a:lnTo>
                  <a:lnTo>
                    <a:pt x="206883" y="1168400"/>
                  </a:lnTo>
                  <a:lnTo>
                    <a:pt x="206883" y="1155700"/>
                  </a:lnTo>
                  <a:lnTo>
                    <a:pt x="206883" y="1168400"/>
                  </a:lnTo>
                  <a:cubicBezTo>
                    <a:pt x="92837" y="1168400"/>
                    <a:pt x="0" y="1077595"/>
                    <a:pt x="0" y="965200"/>
                  </a:cubicBezTo>
                  <a:lnTo>
                    <a:pt x="0" y="203200"/>
                  </a:lnTo>
                  <a:lnTo>
                    <a:pt x="12700" y="203200"/>
                  </a:lnTo>
                  <a:lnTo>
                    <a:pt x="0" y="203200"/>
                  </a:lnTo>
                  <a:moveTo>
                    <a:pt x="25400" y="203200"/>
                  </a:moveTo>
                  <a:lnTo>
                    <a:pt x="25400" y="965200"/>
                  </a:lnTo>
                  <a:lnTo>
                    <a:pt x="12700" y="965200"/>
                  </a:lnTo>
                  <a:lnTo>
                    <a:pt x="25400" y="965200"/>
                  </a:lnTo>
                  <a:cubicBezTo>
                    <a:pt x="25400" y="1063117"/>
                    <a:pt x="106426" y="1143000"/>
                    <a:pt x="206883" y="1143000"/>
                  </a:cubicBezTo>
                  <a:lnTo>
                    <a:pt x="8295767" y="1143000"/>
                  </a:lnTo>
                  <a:cubicBezTo>
                    <a:pt x="8396224" y="1143000"/>
                    <a:pt x="8477250" y="1063117"/>
                    <a:pt x="8477250" y="965200"/>
                  </a:cubicBezTo>
                  <a:lnTo>
                    <a:pt x="8477250" y="203200"/>
                  </a:lnTo>
                  <a:cubicBezTo>
                    <a:pt x="8477250" y="105283"/>
                    <a:pt x="8396224" y="25400"/>
                    <a:pt x="8295767" y="25400"/>
                  </a:cubicBezTo>
                  <a:lnTo>
                    <a:pt x="206883" y="25400"/>
                  </a:lnTo>
                  <a:lnTo>
                    <a:pt x="206883" y="12700"/>
                  </a:lnTo>
                  <a:lnTo>
                    <a:pt x="206883" y="25400"/>
                  </a:lnTo>
                  <a:cubicBezTo>
                    <a:pt x="106426" y="25400"/>
                    <a:pt x="25400" y="105283"/>
                    <a:pt x="25400" y="203200"/>
                  </a:cubicBezTo>
                  <a:close/>
                </a:path>
              </a:pathLst>
            </a:custGeom>
            <a:solidFill>
              <a:srgbClr val="000000"/>
            </a:solidFill>
          </p:spPr>
        </p:sp>
        <p:sp>
          <p:nvSpPr>
            <p:cNvPr id="23" name="TextBox 13">
              <a:extLst>
                <a:ext uri="{FF2B5EF4-FFF2-40B4-BE49-F238E27FC236}">
                  <a16:creationId xmlns:a16="http://schemas.microsoft.com/office/drawing/2014/main" id="{31903A97-3664-4AF5-B33B-36E49101F08F}"/>
                </a:ext>
              </a:extLst>
            </p:cNvPr>
            <p:cNvSpPr txBox="1"/>
            <p:nvPr/>
          </p:nvSpPr>
          <p:spPr>
            <a:xfrm>
              <a:off x="0" y="-9525"/>
              <a:ext cx="8502651" cy="1177925"/>
            </a:xfrm>
            <a:prstGeom prst="rect">
              <a:avLst/>
            </a:prstGeom>
          </p:spPr>
          <p:txBody>
            <a:bodyPr lIns="50800" tIns="50800" rIns="50800" bIns="50800" rtlCol="0" anchor="ctr"/>
            <a:lstStyle/>
            <a:p>
              <a:pPr algn="ctr">
                <a:lnSpc>
                  <a:spcPts val="2879"/>
                </a:lnSpc>
              </a:pPr>
              <a:r>
                <a:rPr lang="en-US" sz="2400" b="1" spc="-27" dirty="0">
                  <a:solidFill>
                    <a:srgbClr val="FFFFFF"/>
                  </a:solidFill>
                  <a:latin typeface="Arimo Bold"/>
                  <a:ea typeface="Arimo Bold"/>
                  <a:cs typeface="Arimo Bold"/>
                  <a:sym typeface="Arimo Bold"/>
                </a:rPr>
                <a:t>PIMPINAN FISIP UNDIP</a:t>
              </a:r>
            </a:p>
          </p:txBody>
        </p:sp>
      </p:grpSp>
      <p:sp>
        <p:nvSpPr>
          <p:cNvPr id="24" name="TextBox 14">
            <a:extLst>
              <a:ext uri="{FF2B5EF4-FFF2-40B4-BE49-F238E27FC236}">
                <a16:creationId xmlns:a16="http://schemas.microsoft.com/office/drawing/2014/main" id="{809D8C4F-FDD5-4B7E-968A-12674E2DDEB3}"/>
              </a:ext>
            </a:extLst>
          </p:cNvPr>
          <p:cNvSpPr txBox="1"/>
          <p:nvPr/>
        </p:nvSpPr>
        <p:spPr>
          <a:xfrm>
            <a:off x="1895050" y="5716274"/>
            <a:ext cx="3443595" cy="523477"/>
          </a:xfrm>
          <a:prstGeom prst="rect">
            <a:avLst/>
          </a:prstGeom>
        </p:spPr>
        <p:txBody>
          <a:bodyPr lIns="0" tIns="0" rIns="0" bIns="0" rtlCol="0" anchor="t">
            <a:spAutoFit/>
          </a:bodyPr>
          <a:lstStyle/>
          <a:p>
            <a:pPr algn="ctr">
              <a:lnSpc>
                <a:spcPts val="1439"/>
              </a:lnSpc>
            </a:pPr>
            <a:r>
              <a:rPr lang="en-US" sz="900" b="1" spc="11" dirty="0">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Wakil </a:t>
            </a:r>
            <a:r>
              <a:rPr lang="en-US" sz="900" b="1" spc="11" dirty="0" err="1">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Dekan</a:t>
            </a:r>
            <a:r>
              <a:rPr lang="en-US" sz="900" b="1" spc="11" dirty="0">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 </a:t>
            </a:r>
            <a:r>
              <a:rPr lang="en-US" sz="900" b="1" spc="11" dirty="0" err="1">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Akademik</a:t>
            </a:r>
            <a:r>
              <a:rPr lang="en-US" sz="900" b="1" spc="11" dirty="0">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 dan </a:t>
            </a:r>
            <a:r>
              <a:rPr lang="en-US" sz="900" b="1" spc="11" dirty="0" err="1">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Kemahasiwaan</a:t>
            </a:r>
            <a:endParaRPr lang="en-US" sz="900" b="1" spc="11" dirty="0">
              <a:solidFill>
                <a:srgbClr val="000000"/>
              </a:solidFill>
              <a:latin typeface="Open Sans 1 Bold" panose="020B0604020202020204" charset="0"/>
              <a:ea typeface="Open Sans 1 Bold" panose="020B0604020202020204" charset="0"/>
              <a:cs typeface="Open Sans 1 Bold" panose="020B0604020202020204" charset="0"/>
              <a:sym typeface="TT Rounds Condensed Bold"/>
            </a:endParaRPr>
          </a:p>
          <a:p>
            <a:pPr algn="ctr">
              <a:lnSpc>
                <a:spcPts val="1439"/>
              </a:lnSpc>
            </a:pPr>
            <a:r>
              <a:rPr lang="en-US" sz="900" b="1" spc="11" dirty="0">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S. </a:t>
            </a:r>
            <a:r>
              <a:rPr lang="en-US" sz="900" b="1" spc="11" dirty="0" err="1">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Rouli</a:t>
            </a:r>
            <a:r>
              <a:rPr lang="en-US" sz="900" b="1" spc="11" dirty="0">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 </a:t>
            </a:r>
            <a:r>
              <a:rPr lang="en-US" sz="900" b="1" spc="11" dirty="0" err="1">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Manalu</a:t>
            </a:r>
            <a:r>
              <a:rPr lang="en-US" sz="900" b="1" spc="11" dirty="0">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 </a:t>
            </a:r>
            <a:r>
              <a:rPr lang="en-US" sz="900" b="1" spc="11" dirty="0" err="1">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S.Sos</a:t>
            </a:r>
            <a:r>
              <a:rPr lang="en-US" sz="900" b="1" spc="11" dirty="0">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 </a:t>
            </a:r>
          </a:p>
          <a:p>
            <a:pPr algn="ctr">
              <a:lnSpc>
                <a:spcPts val="1439"/>
              </a:lnSpc>
            </a:pPr>
            <a:r>
              <a:rPr lang="en-US" sz="900" b="1" spc="11" dirty="0" err="1">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MCommSt</a:t>
            </a:r>
            <a:r>
              <a:rPr lang="en-US" sz="900" b="1" spc="11" dirty="0">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 Ph.D.</a:t>
            </a:r>
          </a:p>
        </p:txBody>
      </p:sp>
      <p:sp>
        <p:nvSpPr>
          <p:cNvPr id="25" name="TextBox 14">
            <a:extLst>
              <a:ext uri="{FF2B5EF4-FFF2-40B4-BE49-F238E27FC236}">
                <a16:creationId xmlns:a16="http://schemas.microsoft.com/office/drawing/2014/main" id="{4AE8DBDE-1F5B-422B-A9C1-142E04614C74}"/>
              </a:ext>
            </a:extLst>
          </p:cNvPr>
          <p:cNvSpPr txBox="1"/>
          <p:nvPr/>
        </p:nvSpPr>
        <p:spPr>
          <a:xfrm>
            <a:off x="4871564" y="5266094"/>
            <a:ext cx="2327316" cy="530145"/>
          </a:xfrm>
          <a:prstGeom prst="rect">
            <a:avLst/>
          </a:prstGeom>
        </p:spPr>
        <p:txBody>
          <a:bodyPr wrap="square" lIns="0" tIns="0" rIns="0" bIns="0" rtlCol="0" anchor="t">
            <a:spAutoFit/>
          </a:bodyPr>
          <a:lstStyle/>
          <a:p>
            <a:pPr algn="ctr">
              <a:lnSpc>
                <a:spcPts val="1439"/>
              </a:lnSpc>
            </a:pPr>
            <a:r>
              <a:rPr lang="en-US" sz="1100" b="1" spc="11" dirty="0">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DEKAN</a:t>
            </a:r>
          </a:p>
          <a:p>
            <a:pPr algn="ctr">
              <a:lnSpc>
                <a:spcPts val="1439"/>
              </a:lnSpc>
            </a:pPr>
            <a:r>
              <a:rPr lang="en-US" sz="1100" b="1" spc="11" dirty="0">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Dr. Drs. </a:t>
            </a:r>
            <a:r>
              <a:rPr lang="en-US" sz="1100" b="1" spc="11" dirty="0" err="1">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Teguh</a:t>
            </a:r>
            <a:r>
              <a:rPr lang="en-US" sz="1100" b="1" spc="11" dirty="0">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 </a:t>
            </a:r>
            <a:r>
              <a:rPr lang="en-US" sz="1100" b="1" spc="11" dirty="0" err="1">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Yuwono</a:t>
            </a:r>
            <a:r>
              <a:rPr lang="en-US" sz="1100" b="1" spc="11" dirty="0">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 </a:t>
            </a:r>
            <a:r>
              <a:rPr lang="en-US" sz="1100" b="1" spc="11" dirty="0" err="1">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M.Pol.Admin</a:t>
            </a:r>
            <a:r>
              <a:rPr lang="en-US" sz="1100" b="1" spc="11" dirty="0">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a:t>
            </a:r>
          </a:p>
        </p:txBody>
      </p:sp>
      <p:sp>
        <p:nvSpPr>
          <p:cNvPr id="26" name="TextBox 14">
            <a:extLst>
              <a:ext uri="{FF2B5EF4-FFF2-40B4-BE49-F238E27FC236}">
                <a16:creationId xmlns:a16="http://schemas.microsoft.com/office/drawing/2014/main" id="{3989F0AF-96E9-4186-ABDF-846869FCF5B6}"/>
              </a:ext>
            </a:extLst>
          </p:cNvPr>
          <p:cNvSpPr txBox="1"/>
          <p:nvPr/>
        </p:nvSpPr>
        <p:spPr>
          <a:xfrm>
            <a:off x="6629400" y="5759047"/>
            <a:ext cx="3443595" cy="343940"/>
          </a:xfrm>
          <a:prstGeom prst="rect">
            <a:avLst/>
          </a:prstGeom>
        </p:spPr>
        <p:txBody>
          <a:bodyPr lIns="0" tIns="0" rIns="0" bIns="0" rtlCol="0" anchor="t">
            <a:spAutoFit/>
          </a:bodyPr>
          <a:lstStyle/>
          <a:p>
            <a:pPr algn="ctr">
              <a:lnSpc>
                <a:spcPts val="1439"/>
              </a:lnSpc>
            </a:pPr>
            <a:r>
              <a:rPr lang="en-US" sz="900" b="1" spc="11" dirty="0">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Wakil </a:t>
            </a:r>
            <a:r>
              <a:rPr lang="en-US" sz="900" b="1" spc="11" dirty="0" err="1">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Dekan</a:t>
            </a:r>
            <a:r>
              <a:rPr lang="en-US" sz="900" b="1" spc="11" dirty="0">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 </a:t>
            </a:r>
            <a:r>
              <a:rPr lang="en-US" sz="900" b="1" spc="11" dirty="0" err="1">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Sumber</a:t>
            </a:r>
            <a:r>
              <a:rPr lang="en-US" sz="900" b="1" spc="11" dirty="0">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 </a:t>
            </a:r>
            <a:r>
              <a:rPr lang="en-US" sz="900" b="1" spc="11" dirty="0" err="1">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Daya</a:t>
            </a:r>
            <a:r>
              <a:rPr lang="en-US" sz="900" b="1" spc="11" dirty="0">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 </a:t>
            </a:r>
          </a:p>
          <a:p>
            <a:pPr algn="ctr">
              <a:lnSpc>
                <a:spcPts val="1439"/>
              </a:lnSpc>
            </a:pPr>
            <a:r>
              <a:rPr lang="en-US" sz="900" b="1" spc="11" dirty="0" err="1">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Ika</a:t>
            </a:r>
            <a:r>
              <a:rPr lang="en-US" sz="900" b="1" spc="11" dirty="0">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 </a:t>
            </a:r>
            <a:r>
              <a:rPr lang="en-US" sz="900" b="1" spc="11" dirty="0" err="1">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Riswanti</a:t>
            </a:r>
            <a:r>
              <a:rPr lang="en-US" sz="900" b="1" spc="11" dirty="0">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 </a:t>
            </a:r>
            <a:r>
              <a:rPr lang="en-US" sz="900" b="1" spc="11" dirty="0" err="1">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Putranti</a:t>
            </a:r>
            <a:r>
              <a:rPr lang="en-US" sz="900" b="1" spc="11" dirty="0">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 S.H., M.H., Ph.D.</a:t>
            </a:r>
          </a:p>
        </p:txBody>
      </p:sp>
      <p:grpSp>
        <p:nvGrpSpPr>
          <p:cNvPr id="16" name="Group 5">
            <a:extLst>
              <a:ext uri="{FF2B5EF4-FFF2-40B4-BE49-F238E27FC236}">
                <a16:creationId xmlns:a16="http://schemas.microsoft.com/office/drawing/2014/main" id="{6ED10655-F448-4721-A4DE-064360FDDF96}"/>
              </a:ext>
            </a:extLst>
          </p:cNvPr>
          <p:cNvGrpSpPr/>
          <p:nvPr/>
        </p:nvGrpSpPr>
        <p:grpSpPr>
          <a:xfrm>
            <a:off x="7443714" y="6569789"/>
            <a:ext cx="4752975" cy="303376"/>
            <a:chOff x="0" y="0"/>
            <a:chExt cx="6337300" cy="404501"/>
          </a:xfrm>
        </p:grpSpPr>
        <p:sp>
          <p:nvSpPr>
            <p:cNvPr id="17" name="Freeform 6">
              <a:extLst>
                <a:ext uri="{FF2B5EF4-FFF2-40B4-BE49-F238E27FC236}">
                  <a16:creationId xmlns:a16="http://schemas.microsoft.com/office/drawing/2014/main" id="{ADB1A1AA-5721-4506-863B-E078B2F6C38D}"/>
                </a:ext>
              </a:extLst>
            </p:cNvPr>
            <p:cNvSpPr/>
            <p:nvPr/>
          </p:nvSpPr>
          <p:spPr>
            <a:xfrm>
              <a:off x="0" y="0"/>
              <a:ext cx="6337300" cy="404495"/>
            </a:xfrm>
            <a:custGeom>
              <a:avLst/>
              <a:gdLst/>
              <a:ahLst/>
              <a:cxnLst/>
              <a:rect l="l" t="t" r="r" b="b"/>
              <a:pathLst>
                <a:path w="6337300" h="404495">
                  <a:moveTo>
                    <a:pt x="0" y="0"/>
                  </a:moveTo>
                  <a:lnTo>
                    <a:pt x="6337300" y="0"/>
                  </a:lnTo>
                  <a:lnTo>
                    <a:pt x="6337300" y="404495"/>
                  </a:lnTo>
                  <a:lnTo>
                    <a:pt x="0" y="404495"/>
                  </a:lnTo>
                  <a:close/>
                </a:path>
              </a:pathLst>
            </a:custGeom>
            <a:gradFill rotWithShape="1">
              <a:gsLst>
                <a:gs pos="0">
                  <a:srgbClr val="7A221C">
                    <a:alpha val="100000"/>
                  </a:srgbClr>
                </a:gs>
                <a:gs pos="31000">
                  <a:srgbClr val="B1352C">
                    <a:alpha val="100000"/>
                  </a:srgbClr>
                </a:gs>
                <a:gs pos="100000">
                  <a:srgbClr val="FFFFFF">
                    <a:alpha val="100000"/>
                  </a:srgbClr>
                </a:gs>
              </a:gsLst>
              <a:lin ang="10800000"/>
            </a:gradFill>
          </p:spPr>
          <p:txBody>
            <a:bodyPr/>
            <a:lstStyle/>
            <a:p>
              <a:pPr algn="r"/>
              <a:endParaRPr lang="en-ID" dirty="0"/>
            </a:p>
          </p:txBody>
        </p:sp>
        <p:sp>
          <p:nvSpPr>
            <p:cNvPr id="18" name="TextBox 7">
              <a:extLst>
                <a:ext uri="{FF2B5EF4-FFF2-40B4-BE49-F238E27FC236}">
                  <a16:creationId xmlns:a16="http://schemas.microsoft.com/office/drawing/2014/main" id="{EC595D16-DD86-4B26-9EA6-06C634C8242E}"/>
                </a:ext>
              </a:extLst>
            </p:cNvPr>
            <p:cNvSpPr txBox="1"/>
            <p:nvPr/>
          </p:nvSpPr>
          <p:spPr>
            <a:xfrm>
              <a:off x="0" y="0"/>
              <a:ext cx="6337300" cy="404501"/>
            </a:xfrm>
            <a:prstGeom prst="rect">
              <a:avLst/>
            </a:prstGeom>
          </p:spPr>
          <p:txBody>
            <a:bodyPr lIns="50800" tIns="50800" rIns="50800" bIns="50800" rtlCol="0" anchor="ctr"/>
            <a:lstStyle/>
            <a:p>
              <a:pPr algn="r">
                <a:lnSpc>
                  <a:spcPts val="1080"/>
                </a:lnSpc>
              </a:pPr>
              <a:r>
                <a:rPr lang="en-US" sz="900" dirty="0">
                  <a:solidFill>
                    <a:srgbClr val="FFFF00"/>
                  </a:solidFill>
                  <a:latin typeface="Open Sans 1"/>
                  <a:ea typeface="Open Sans 1"/>
                  <a:cs typeface="Open Sans 1"/>
                  <a:sym typeface="Open Sans 1"/>
                </a:rPr>
                <a:t>UNDIP </a:t>
              </a:r>
              <a:r>
                <a:rPr lang="en-US" sz="900" dirty="0" err="1">
                  <a:solidFill>
                    <a:srgbClr val="FFFF00"/>
                  </a:solidFill>
                  <a:latin typeface="Open Sans 1"/>
                  <a:ea typeface="Open Sans 1"/>
                  <a:cs typeface="Open Sans 1"/>
                  <a:sym typeface="Open Sans 1"/>
                </a:rPr>
                <a:t>Bermartabat</a:t>
              </a:r>
              <a:r>
                <a:rPr lang="en-US" sz="900" dirty="0">
                  <a:solidFill>
                    <a:srgbClr val="FFFF00"/>
                  </a:solidFill>
                  <a:latin typeface="Open Sans 1"/>
                  <a:ea typeface="Open Sans 1"/>
                  <a:cs typeface="Open Sans 1"/>
                  <a:sym typeface="Open Sans 1"/>
                </a:rPr>
                <a:t> UNDIP </a:t>
              </a:r>
              <a:r>
                <a:rPr lang="en-US" sz="900" dirty="0" err="1">
                  <a:solidFill>
                    <a:srgbClr val="FFFF00"/>
                  </a:solidFill>
                  <a:latin typeface="Open Sans 1"/>
                  <a:ea typeface="Open Sans 1"/>
                  <a:cs typeface="Open Sans 1"/>
                  <a:sym typeface="Open Sans 1"/>
                </a:rPr>
                <a:t>Bermanfaat</a:t>
              </a:r>
              <a:endParaRPr lang="en-US" sz="900" dirty="0">
                <a:solidFill>
                  <a:srgbClr val="FFFF00"/>
                </a:solidFill>
                <a:latin typeface="Open Sans 1"/>
                <a:ea typeface="Open Sans 1"/>
                <a:cs typeface="Open Sans 1"/>
                <a:sym typeface="Open Sans 1"/>
              </a:endParaRPr>
            </a:p>
          </p:txBody>
        </p:sp>
      </p:grpSp>
      <p:grpSp>
        <p:nvGrpSpPr>
          <p:cNvPr id="19" name="Group 5">
            <a:extLst>
              <a:ext uri="{FF2B5EF4-FFF2-40B4-BE49-F238E27FC236}">
                <a16:creationId xmlns:a16="http://schemas.microsoft.com/office/drawing/2014/main" id="{69580A2D-D733-4B54-9633-E41E67190DC4}"/>
              </a:ext>
            </a:extLst>
          </p:cNvPr>
          <p:cNvGrpSpPr/>
          <p:nvPr/>
        </p:nvGrpSpPr>
        <p:grpSpPr>
          <a:xfrm>
            <a:off x="6945702" y="6569789"/>
            <a:ext cx="5250988" cy="278623"/>
            <a:chOff x="0" y="0"/>
            <a:chExt cx="6337300" cy="404501"/>
          </a:xfrm>
        </p:grpSpPr>
        <p:sp>
          <p:nvSpPr>
            <p:cNvPr id="27" name="Freeform 6">
              <a:extLst>
                <a:ext uri="{FF2B5EF4-FFF2-40B4-BE49-F238E27FC236}">
                  <a16:creationId xmlns:a16="http://schemas.microsoft.com/office/drawing/2014/main" id="{BC94572C-A7E3-4169-AD42-7483ED9FAFEA}"/>
                </a:ext>
              </a:extLst>
            </p:cNvPr>
            <p:cNvSpPr/>
            <p:nvPr/>
          </p:nvSpPr>
          <p:spPr>
            <a:xfrm>
              <a:off x="0" y="0"/>
              <a:ext cx="6337300" cy="404495"/>
            </a:xfrm>
            <a:custGeom>
              <a:avLst/>
              <a:gdLst/>
              <a:ahLst/>
              <a:cxnLst/>
              <a:rect l="l" t="t" r="r" b="b"/>
              <a:pathLst>
                <a:path w="6337300" h="404495">
                  <a:moveTo>
                    <a:pt x="0" y="0"/>
                  </a:moveTo>
                  <a:lnTo>
                    <a:pt x="6337300" y="0"/>
                  </a:lnTo>
                  <a:lnTo>
                    <a:pt x="6337300" y="404495"/>
                  </a:lnTo>
                  <a:lnTo>
                    <a:pt x="0" y="404495"/>
                  </a:lnTo>
                  <a:close/>
                </a:path>
              </a:pathLst>
            </a:custGeom>
            <a:gradFill rotWithShape="1">
              <a:gsLst>
                <a:gs pos="0">
                  <a:srgbClr val="7A221C">
                    <a:alpha val="100000"/>
                  </a:srgbClr>
                </a:gs>
                <a:gs pos="31000">
                  <a:srgbClr val="B1352C">
                    <a:alpha val="100000"/>
                  </a:srgbClr>
                </a:gs>
                <a:gs pos="100000">
                  <a:srgbClr val="FFFFFF">
                    <a:alpha val="100000"/>
                  </a:srgbClr>
                </a:gs>
              </a:gsLst>
              <a:lin ang="10800000"/>
            </a:gradFill>
          </p:spPr>
          <p:txBody>
            <a:bodyPr/>
            <a:lstStyle/>
            <a:p>
              <a:pPr algn="r"/>
              <a:endParaRPr lang="en-ID" dirty="0"/>
            </a:p>
          </p:txBody>
        </p:sp>
        <p:sp>
          <p:nvSpPr>
            <p:cNvPr id="29" name="TextBox 7">
              <a:extLst>
                <a:ext uri="{FF2B5EF4-FFF2-40B4-BE49-F238E27FC236}">
                  <a16:creationId xmlns:a16="http://schemas.microsoft.com/office/drawing/2014/main" id="{FD05B5B2-638D-4E10-AAFB-F0ACD55581F0}"/>
                </a:ext>
              </a:extLst>
            </p:cNvPr>
            <p:cNvSpPr txBox="1"/>
            <p:nvPr/>
          </p:nvSpPr>
          <p:spPr>
            <a:xfrm>
              <a:off x="0" y="0"/>
              <a:ext cx="6337300" cy="404501"/>
            </a:xfrm>
            <a:prstGeom prst="rect">
              <a:avLst/>
            </a:prstGeom>
          </p:spPr>
          <p:txBody>
            <a:bodyPr lIns="50800" tIns="50800" rIns="50800" bIns="50800" rtlCol="0" anchor="ctr"/>
            <a:lstStyle/>
            <a:p>
              <a:pPr algn="r">
                <a:lnSpc>
                  <a:spcPts val="1080"/>
                </a:lnSpc>
              </a:pPr>
              <a:r>
                <a:rPr lang="en-US" sz="900" dirty="0">
                  <a:solidFill>
                    <a:srgbClr val="FFFF00"/>
                  </a:solidFill>
                  <a:latin typeface="Open Sans 1"/>
                  <a:ea typeface="Open Sans 1"/>
                  <a:cs typeface="Open Sans 1"/>
                  <a:sym typeface="Open Sans 1"/>
                </a:rPr>
                <a:t>UNDIP </a:t>
              </a:r>
              <a:r>
                <a:rPr lang="en-US" sz="900" dirty="0" err="1">
                  <a:solidFill>
                    <a:srgbClr val="FFFF00"/>
                  </a:solidFill>
                  <a:latin typeface="Open Sans 1"/>
                  <a:ea typeface="Open Sans 1"/>
                  <a:cs typeface="Open Sans 1"/>
                  <a:sym typeface="Open Sans 1"/>
                </a:rPr>
                <a:t>Bermartabat</a:t>
              </a:r>
              <a:r>
                <a:rPr lang="en-US" sz="900" dirty="0">
                  <a:solidFill>
                    <a:srgbClr val="FFFF00"/>
                  </a:solidFill>
                  <a:latin typeface="Open Sans 1"/>
                  <a:ea typeface="Open Sans 1"/>
                  <a:cs typeface="Open Sans 1"/>
                  <a:sym typeface="Open Sans 1"/>
                </a:rPr>
                <a:t> UNDIP </a:t>
              </a:r>
              <a:r>
                <a:rPr lang="en-US" sz="900" dirty="0" err="1">
                  <a:solidFill>
                    <a:srgbClr val="FFFF00"/>
                  </a:solidFill>
                  <a:latin typeface="Open Sans 1"/>
                  <a:ea typeface="Open Sans 1"/>
                  <a:cs typeface="Open Sans 1"/>
                  <a:sym typeface="Open Sans 1"/>
                </a:rPr>
                <a:t>Bermanfaat</a:t>
              </a:r>
              <a:endParaRPr lang="en-US" sz="900" dirty="0">
                <a:solidFill>
                  <a:srgbClr val="FFFF00"/>
                </a:solidFill>
                <a:latin typeface="Open Sans 1"/>
                <a:ea typeface="Open Sans 1"/>
                <a:cs typeface="Open Sans 1"/>
                <a:sym typeface="Open Sans 1"/>
              </a:endParaRPr>
            </a:p>
          </p:txBody>
        </p:sp>
      </p:grpSp>
      <p:pic>
        <p:nvPicPr>
          <p:cNvPr id="4" name="Picture 3">
            <a:extLst>
              <a:ext uri="{FF2B5EF4-FFF2-40B4-BE49-F238E27FC236}">
                <a16:creationId xmlns:a16="http://schemas.microsoft.com/office/drawing/2014/main" id="{A0715753-42F9-42D0-BCEA-B5765B06F0B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69466" y="1917106"/>
            <a:ext cx="4931512" cy="324230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5"/>
            <a:ext cx="12192000" cy="6858000"/>
          </a:xfrm>
          <a:custGeom>
            <a:avLst/>
            <a:gdLst/>
            <a:ahLst/>
            <a:cxnLst/>
            <a:rect l="l" t="t" r="r" b="b"/>
            <a:pathLst>
              <a:path w="9906000" h="6858000">
                <a:moveTo>
                  <a:pt x="0" y="0"/>
                </a:moveTo>
                <a:lnTo>
                  <a:pt x="9906000" y="0"/>
                </a:lnTo>
                <a:lnTo>
                  <a:pt x="9906000" y="6858000"/>
                </a:lnTo>
                <a:lnTo>
                  <a:pt x="0" y="6858000"/>
                </a:lnTo>
                <a:lnTo>
                  <a:pt x="0" y="0"/>
                </a:lnTo>
                <a:close/>
              </a:path>
            </a:pathLst>
          </a:custGeom>
          <a:blipFill>
            <a:blip r:embed="rId2"/>
            <a:stretch>
              <a:fillRect/>
            </a:stretch>
          </a:blipFill>
        </p:spPr>
      </p:sp>
      <p:sp>
        <p:nvSpPr>
          <p:cNvPr id="8" name="Freeform 8" descr="Logo  Description automatically generated"/>
          <p:cNvSpPr/>
          <p:nvPr/>
        </p:nvSpPr>
        <p:spPr>
          <a:xfrm>
            <a:off x="9423372" y="118743"/>
            <a:ext cx="330228" cy="330228"/>
          </a:xfrm>
          <a:custGeom>
            <a:avLst/>
            <a:gdLst/>
            <a:ahLst/>
            <a:cxnLst/>
            <a:rect l="l" t="t" r="r" b="b"/>
            <a:pathLst>
              <a:path w="330228" h="330228">
                <a:moveTo>
                  <a:pt x="0" y="0"/>
                </a:moveTo>
                <a:lnTo>
                  <a:pt x="330228" y="0"/>
                </a:lnTo>
                <a:lnTo>
                  <a:pt x="330228" y="330228"/>
                </a:lnTo>
                <a:lnTo>
                  <a:pt x="0" y="330228"/>
                </a:lnTo>
                <a:lnTo>
                  <a:pt x="0" y="0"/>
                </a:lnTo>
                <a:close/>
              </a:path>
            </a:pathLst>
          </a:custGeom>
          <a:blipFill>
            <a:blip r:embed="rId3"/>
            <a:stretch>
              <a:fillRect/>
            </a:stretch>
          </a:blipFill>
        </p:spPr>
      </p:sp>
      <p:grpSp>
        <p:nvGrpSpPr>
          <p:cNvPr id="20" name="Group 10">
            <a:extLst>
              <a:ext uri="{FF2B5EF4-FFF2-40B4-BE49-F238E27FC236}">
                <a16:creationId xmlns:a16="http://schemas.microsoft.com/office/drawing/2014/main" id="{92486DEE-A885-46AD-B8F0-E0AC575CA760}"/>
              </a:ext>
            </a:extLst>
          </p:cNvPr>
          <p:cNvGrpSpPr/>
          <p:nvPr/>
        </p:nvGrpSpPr>
        <p:grpSpPr>
          <a:xfrm>
            <a:off x="2907506" y="933450"/>
            <a:ext cx="6376988" cy="876300"/>
            <a:chOff x="0" y="0"/>
            <a:chExt cx="8502651" cy="1168400"/>
          </a:xfrm>
        </p:grpSpPr>
        <p:sp>
          <p:nvSpPr>
            <p:cNvPr id="21" name="Freeform 11">
              <a:extLst>
                <a:ext uri="{FF2B5EF4-FFF2-40B4-BE49-F238E27FC236}">
                  <a16:creationId xmlns:a16="http://schemas.microsoft.com/office/drawing/2014/main" id="{42D6DE6F-7A1F-4F9E-9243-AA97B1A7B5E8}"/>
                </a:ext>
              </a:extLst>
            </p:cNvPr>
            <p:cNvSpPr/>
            <p:nvPr/>
          </p:nvSpPr>
          <p:spPr>
            <a:xfrm>
              <a:off x="12700" y="12700"/>
              <a:ext cx="8477250" cy="1143000"/>
            </a:xfrm>
            <a:custGeom>
              <a:avLst/>
              <a:gdLst/>
              <a:ahLst/>
              <a:cxnLst/>
              <a:rect l="l" t="t" r="r" b="b"/>
              <a:pathLst>
                <a:path w="8477250" h="1143000">
                  <a:moveTo>
                    <a:pt x="0" y="190500"/>
                  </a:moveTo>
                  <a:cubicBezTo>
                    <a:pt x="0" y="85344"/>
                    <a:pt x="86868" y="0"/>
                    <a:pt x="194183" y="0"/>
                  </a:cubicBezTo>
                  <a:lnTo>
                    <a:pt x="8283067" y="0"/>
                  </a:lnTo>
                  <a:cubicBezTo>
                    <a:pt x="8390255" y="0"/>
                    <a:pt x="8477250" y="85344"/>
                    <a:pt x="8477250" y="190500"/>
                  </a:cubicBezTo>
                  <a:lnTo>
                    <a:pt x="8477250" y="952500"/>
                  </a:lnTo>
                  <a:cubicBezTo>
                    <a:pt x="8477250" y="1057656"/>
                    <a:pt x="8390382" y="1143000"/>
                    <a:pt x="8283067" y="1143000"/>
                  </a:cubicBezTo>
                  <a:lnTo>
                    <a:pt x="194183" y="1143000"/>
                  </a:lnTo>
                  <a:cubicBezTo>
                    <a:pt x="86868" y="1143000"/>
                    <a:pt x="0" y="1057656"/>
                    <a:pt x="0" y="952500"/>
                  </a:cubicBezTo>
                  <a:close/>
                </a:path>
              </a:pathLst>
            </a:custGeom>
            <a:solidFill>
              <a:srgbClr val="002060"/>
            </a:solidFill>
          </p:spPr>
        </p:sp>
        <p:sp>
          <p:nvSpPr>
            <p:cNvPr id="22" name="Freeform 12">
              <a:extLst>
                <a:ext uri="{FF2B5EF4-FFF2-40B4-BE49-F238E27FC236}">
                  <a16:creationId xmlns:a16="http://schemas.microsoft.com/office/drawing/2014/main" id="{DEF84E92-86C0-4B00-A073-76976EF23657}"/>
                </a:ext>
              </a:extLst>
            </p:cNvPr>
            <p:cNvSpPr/>
            <p:nvPr/>
          </p:nvSpPr>
          <p:spPr>
            <a:xfrm>
              <a:off x="0" y="0"/>
              <a:ext cx="8502650" cy="1168400"/>
            </a:xfrm>
            <a:custGeom>
              <a:avLst/>
              <a:gdLst/>
              <a:ahLst/>
              <a:cxnLst/>
              <a:rect l="l" t="t" r="r" b="b"/>
              <a:pathLst>
                <a:path w="8502650" h="1168400">
                  <a:moveTo>
                    <a:pt x="0" y="203200"/>
                  </a:moveTo>
                  <a:cubicBezTo>
                    <a:pt x="0" y="90805"/>
                    <a:pt x="92837" y="0"/>
                    <a:pt x="206883" y="0"/>
                  </a:cubicBezTo>
                  <a:lnTo>
                    <a:pt x="8295767" y="0"/>
                  </a:lnTo>
                  <a:lnTo>
                    <a:pt x="8295767" y="12700"/>
                  </a:lnTo>
                  <a:lnTo>
                    <a:pt x="8295767" y="0"/>
                  </a:lnTo>
                  <a:cubicBezTo>
                    <a:pt x="8409813" y="0"/>
                    <a:pt x="8502650" y="90805"/>
                    <a:pt x="8502650" y="203200"/>
                  </a:cubicBezTo>
                  <a:lnTo>
                    <a:pt x="8489950" y="203200"/>
                  </a:lnTo>
                  <a:lnTo>
                    <a:pt x="8502650" y="203200"/>
                  </a:lnTo>
                  <a:lnTo>
                    <a:pt x="8502650" y="965200"/>
                  </a:lnTo>
                  <a:lnTo>
                    <a:pt x="8489950" y="965200"/>
                  </a:lnTo>
                  <a:lnTo>
                    <a:pt x="8502650" y="965200"/>
                  </a:lnTo>
                  <a:cubicBezTo>
                    <a:pt x="8502650" y="1077595"/>
                    <a:pt x="8409813" y="1168400"/>
                    <a:pt x="8295767" y="1168400"/>
                  </a:cubicBezTo>
                  <a:lnTo>
                    <a:pt x="8295767" y="1155700"/>
                  </a:lnTo>
                  <a:lnTo>
                    <a:pt x="8295767" y="1168400"/>
                  </a:lnTo>
                  <a:lnTo>
                    <a:pt x="206883" y="1168400"/>
                  </a:lnTo>
                  <a:lnTo>
                    <a:pt x="206883" y="1155700"/>
                  </a:lnTo>
                  <a:lnTo>
                    <a:pt x="206883" y="1168400"/>
                  </a:lnTo>
                  <a:cubicBezTo>
                    <a:pt x="92837" y="1168400"/>
                    <a:pt x="0" y="1077595"/>
                    <a:pt x="0" y="965200"/>
                  </a:cubicBezTo>
                  <a:lnTo>
                    <a:pt x="0" y="203200"/>
                  </a:lnTo>
                  <a:lnTo>
                    <a:pt x="12700" y="203200"/>
                  </a:lnTo>
                  <a:lnTo>
                    <a:pt x="0" y="203200"/>
                  </a:lnTo>
                  <a:moveTo>
                    <a:pt x="25400" y="203200"/>
                  </a:moveTo>
                  <a:lnTo>
                    <a:pt x="25400" y="965200"/>
                  </a:lnTo>
                  <a:lnTo>
                    <a:pt x="12700" y="965200"/>
                  </a:lnTo>
                  <a:lnTo>
                    <a:pt x="25400" y="965200"/>
                  </a:lnTo>
                  <a:cubicBezTo>
                    <a:pt x="25400" y="1063117"/>
                    <a:pt x="106426" y="1143000"/>
                    <a:pt x="206883" y="1143000"/>
                  </a:cubicBezTo>
                  <a:lnTo>
                    <a:pt x="8295767" y="1143000"/>
                  </a:lnTo>
                  <a:cubicBezTo>
                    <a:pt x="8396224" y="1143000"/>
                    <a:pt x="8477250" y="1063117"/>
                    <a:pt x="8477250" y="965200"/>
                  </a:cubicBezTo>
                  <a:lnTo>
                    <a:pt x="8477250" y="203200"/>
                  </a:lnTo>
                  <a:cubicBezTo>
                    <a:pt x="8477250" y="105283"/>
                    <a:pt x="8396224" y="25400"/>
                    <a:pt x="8295767" y="25400"/>
                  </a:cubicBezTo>
                  <a:lnTo>
                    <a:pt x="206883" y="25400"/>
                  </a:lnTo>
                  <a:lnTo>
                    <a:pt x="206883" y="12700"/>
                  </a:lnTo>
                  <a:lnTo>
                    <a:pt x="206883" y="25400"/>
                  </a:lnTo>
                  <a:cubicBezTo>
                    <a:pt x="106426" y="25400"/>
                    <a:pt x="25400" y="105283"/>
                    <a:pt x="25400" y="203200"/>
                  </a:cubicBezTo>
                  <a:close/>
                </a:path>
              </a:pathLst>
            </a:custGeom>
            <a:solidFill>
              <a:srgbClr val="000000"/>
            </a:solidFill>
          </p:spPr>
        </p:sp>
        <p:sp>
          <p:nvSpPr>
            <p:cNvPr id="23" name="TextBox 13">
              <a:extLst>
                <a:ext uri="{FF2B5EF4-FFF2-40B4-BE49-F238E27FC236}">
                  <a16:creationId xmlns:a16="http://schemas.microsoft.com/office/drawing/2014/main" id="{31903A97-3664-4AF5-B33B-36E49101F08F}"/>
                </a:ext>
              </a:extLst>
            </p:cNvPr>
            <p:cNvSpPr txBox="1"/>
            <p:nvPr/>
          </p:nvSpPr>
          <p:spPr>
            <a:xfrm>
              <a:off x="0" y="-9525"/>
              <a:ext cx="8502651" cy="1177925"/>
            </a:xfrm>
            <a:prstGeom prst="rect">
              <a:avLst/>
            </a:prstGeom>
          </p:spPr>
          <p:txBody>
            <a:bodyPr lIns="50800" tIns="50800" rIns="50800" bIns="50800" rtlCol="0" anchor="ctr"/>
            <a:lstStyle/>
            <a:p>
              <a:pPr algn="ctr">
                <a:lnSpc>
                  <a:spcPts val="2879"/>
                </a:lnSpc>
              </a:pPr>
              <a:r>
                <a:rPr lang="en-US" sz="2400" b="1" spc="-27" dirty="0">
                  <a:solidFill>
                    <a:srgbClr val="FFFFFF"/>
                  </a:solidFill>
                  <a:latin typeface="Arimo Bold"/>
                  <a:ea typeface="Arimo Bold"/>
                  <a:cs typeface="Arimo Bold"/>
                  <a:sym typeface="Arimo Bold"/>
                </a:rPr>
                <a:t>SENAT FISIP UNDIP</a:t>
              </a:r>
            </a:p>
          </p:txBody>
        </p:sp>
      </p:grpSp>
      <p:sp>
        <p:nvSpPr>
          <p:cNvPr id="26" name="TextBox 14">
            <a:extLst>
              <a:ext uri="{FF2B5EF4-FFF2-40B4-BE49-F238E27FC236}">
                <a16:creationId xmlns:a16="http://schemas.microsoft.com/office/drawing/2014/main" id="{3989F0AF-96E9-4186-ABDF-846869FCF5B6}"/>
              </a:ext>
            </a:extLst>
          </p:cNvPr>
          <p:cNvSpPr txBox="1"/>
          <p:nvPr/>
        </p:nvSpPr>
        <p:spPr>
          <a:xfrm>
            <a:off x="2673283" y="5077571"/>
            <a:ext cx="3443595" cy="350609"/>
          </a:xfrm>
          <a:prstGeom prst="rect">
            <a:avLst/>
          </a:prstGeom>
        </p:spPr>
        <p:txBody>
          <a:bodyPr lIns="0" tIns="0" rIns="0" bIns="0" rtlCol="0" anchor="t">
            <a:spAutoFit/>
          </a:bodyPr>
          <a:lstStyle/>
          <a:p>
            <a:pPr algn="ctr">
              <a:lnSpc>
                <a:spcPts val="1439"/>
              </a:lnSpc>
            </a:pPr>
            <a:r>
              <a:rPr lang="en-US" sz="1100" b="1" spc="11" dirty="0" err="1">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Ketua</a:t>
            </a:r>
            <a:r>
              <a:rPr lang="en-US" sz="1100" b="1" spc="11" dirty="0">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 </a:t>
            </a:r>
            <a:r>
              <a:rPr lang="en-US" sz="1100" b="1" spc="11" dirty="0" err="1">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Senat</a:t>
            </a:r>
            <a:r>
              <a:rPr lang="en-US" sz="1100" b="1" spc="11" dirty="0">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 </a:t>
            </a:r>
            <a:r>
              <a:rPr lang="en-US" sz="1100" b="1" spc="11" dirty="0" err="1">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Akademik</a:t>
            </a:r>
            <a:r>
              <a:rPr lang="en-US" sz="1100" b="1" spc="11" dirty="0">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 FISIP UNDIP  </a:t>
            </a:r>
          </a:p>
          <a:p>
            <a:pPr algn="ctr">
              <a:lnSpc>
                <a:spcPts val="1439"/>
              </a:lnSpc>
            </a:pPr>
            <a:r>
              <a:rPr lang="en-US" sz="1100" b="1" spc="11" dirty="0">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Prof. Dr. Dra. </a:t>
            </a:r>
            <a:r>
              <a:rPr lang="en-US" sz="1100" b="1" spc="11" dirty="0" err="1">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Naili</a:t>
            </a:r>
            <a:r>
              <a:rPr lang="en-US" sz="1100" b="1" spc="11" dirty="0">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 Farida, </a:t>
            </a:r>
            <a:r>
              <a:rPr lang="en-US" sz="1100" b="1" spc="11" dirty="0" err="1">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M.Si</a:t>
            </a:r>
            <a:r>
              <a:rPr lang="en-US" sz="1100" b="1" spc="11" dirty="0">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a:t>
            </a:r>
          </a:p>
        </p:txBody>
      </p:sp>
      <p:pic>
        <p:nvPicPr>
          <p:cNvPr id="18" name="Picture 17">
            <a:extLst>
              <a:ext uri="{FF2B5EF4-FFF2-40B4-BE49-F238E27FC236}">
                <a16:creationId xmlns:a16="http://schemas.microsoft.com/office/drawing/2014/main" id="{1126A89B-0BBD-465C-9FA6-F57E9F6AAFD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7668" r="11490" b="28430"/>
          <a:stretch/>
        </p:blipFill>
        <p:spPr>
          <a:xfrm>
            <a:off x="3367413" y="2571773"/>
            <a:ext cx="2055336" cy="2076427"/>
          </a:xfrm>
          <a:prstGeom prst="ellipse">
            <a:avLst/>
          </a:prstGeom>
          <a:ln w="6350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pic>
        <p:nvPicPr>
          <p:cNvPr id="11" name="Picture 10">
            <a:extLst>
              <a:ext uri="{FF2B5EF4-FFF2-40B4-BE49-F238E27FC236}">
                <a16:creationId xmlns:a16="http://schemas.microsoft.com/office/drawing/2014/main" id="{49EDC929-28F2-4C6F-A7F3-86FF94ED35E7}"/>
              </a:ext>
            </a:extLst>
          </p:cNvPr>
          <p:cNvPicPr>
            <a:picLocks noChangeAspect="1"/>
          </p:cNvPicPr>
          <p:nvPr/>
        </p:nvPicPr>
        <p:blipFill rotWithShape="1">
          <a:blip r:embed="rId5">
            <a:extLst>
              <a:ext uri="{28A0092B-C50C-407E-A947-70E740481C1C}">
                <a14:useLocalDpi xmlns:a14="http://schemas.microsoft.com/office/drawing/2010/main" val="0"/>
              </a:ext>
            </a:extLst>
          </a:blip>
          <a:srcRect l="-5747" r="-5159" b="28056"/>
          <a:stretch/>
        </p:blipFill>
        <p:spPr>
          <a:xfrm>
            <a:off x="6677044" y="2551720"/>
            <a:ext cx="2125658" cy="2076427"/>
          </a:xfrm>
          <a:prstGeom prst="ellipse">
            <a:avLst/>
          </a:prstGeom>
          <a:ln w="6350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sp>
        <p:nvSpPr>
          <p:cNvPr id="27" name="TextBox 14">
            <a:extLst>
              <a:ext uri="{FF2B5EF4-FFF2-40B4-BE49-F238E27FC236}">
                <a16:creationId xmlns:a16="http://schemas.microsoft.com/office/drawing/2014/main" id="{0002AFFD-0B46-493C-AB38-780158D3DBAB}"/>
              </a:ext>
            </a:extLst>
          </p:cNvPr>
          <p:cNvSpPr txBox="1"/>
          <p:nvPr/>
        </p:nvSpPr>
        <p:spPr>
          <a:xfrm>
            <a:off x="6018075" y="5077571"/>
            <a:ext cx="3443595" cy="350609"/>
          </a:xfrm>
          <a:prstGeom prst="rect">
            <a:avLst/>
          </a:prstGeom>
        </p:spPr>
        <p:txBody>
          <a:bodyPr lIns="0" tIns="0" rIns="0" bIns="0" rtlCol="0" anchor="t">
            <a:spAutoFit/>
          </a:bodyPr>
          <a:lstStyle/>
          <a:p>
            <a:pPr algn="ctr">
              <a:lnSpc>
                <a:spcPts val="1439"/>
              </a:lnSpc>
            </a:pPr>
            <a:r>
              <a:rPr lang="en-US" sz="1100" b="1" spc="11" dirty="0" err="1">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Sekretaris</a:t>
            </a:r>
            <a:r>
              <a:rPr lang="en-US" sz="1100" b="1" spc="11" dirty="0">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 </a:t>
            </a:r>
            <a:r>
              <a:rPr lang="en-US" sz="1100" b="1" spc="11" dirty="0" err="1">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Senat</a:t>
            </a:r>
            <a:r>
              <a:rPr lang="en-US" sz="1100" b="1" spc="11" dirty="0">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 </a:t>
            </a:r>
            <a:r>
              <a:rPr lang="en-US" sz="1100" b="1" spc="11" dirty="0" err="1">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Akademik</a:t>
            </a:r>
            <a:r>
              <a:rPr lang="en-US" sz="1100" b="1" spc="11" dirty="0">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 FISIP UNDIP  </a:t>
            </a:r>
          </a:p>
          <a:p>
            <a:pPr algn="ctr">
              <a:lnSpc>
                <a:spcPts val="1439"/>
              </a:lnSpc>
            </a:pPr>
            <a:r>
              <a:rPr lang="en-US" sz="1100" b="1" spc="11" dirty="0" err="1">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Dzunuwanus</a:t>
            </a:r>
            <a:r>
              <a:rPr lang="en-US" sz="1100" b="1" spc="11" dirty="0">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 Ghulam </a:t>
            </a:r>
            <a:r>
              <a:rPr lang="en-US" sz="1100" b="1" spc="11" dirty="0" err="1">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Manar</a:t>
            </a:r>
            <a:r>
              <a:rPr lang="en-US" sz="1100" b="1" spc="11" dirty="0">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 S.IP., </a:t>
            </a:r>
            <a:r>
              <a:rPr lang="en-US" sz="1100" b="1" spc="11" dirty="0" err="1">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M.Si</a:t>
            </a:r>
            <a:r>
              <a:rPr lang="en-US" sz="1100" b="1" spc="11" dirty="0">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a:t>
            </a:r>
          </a:p>
        </p:txBody>
      </p:sp>
      <p:grpSp>
        <p:nvGrpSpPr>
          <p:cNvPr id="16" name="Group 5">
            <a:extLst>
              <a:ext uri="{FF2B5EF4-FFF2-40B4-BE49-F238E27FC236}">
                <a16:creationId xmlns:a16="http://schemas.microsoft.com/office/drawing/2014/main" id="{3EBEAD04-D668-4E1D-B7C5-5CD460384E6B}"/>
              </a:ext>
            </a:extLst>
          </p:cNvPr>
          <p:cNvGrpSpPr/>
          <p:nvPr/>
        </p:nvGrpSpPr>
        <p:grpSpPr>
          <a:xfrm>
            <a:off x="7443714" y="6569789"/>
            <a:ext cx="4752975" cy="303376"/>
            <a:chOff x="0" y="0"/>
            <a:chExt cx="6337300" cy="404501"/>
          </a:xfrm>
        </p:grpSpPr>
        <p:sp>
          <p:nvSpPr>
            <p:cNvPr id="17" name="Freeform 6">
              <a:extLst>
                <a:ext uri="{FF2B5EF4-FFF2-40B4-BE49-F238E27FC236}">
                  <a16:creationId xmlns:a16="http://schemas.microsoft.com/office/drawing/2014/main" id="{F32E4E64-83EC-4756-81FF-A8A37FC0612C}"/>
                </a:ext>
              </a:extLst>
            </p:cNvPr>
            <p:cNvSpPr/>
            <p:nvPr/>
          </p:nvSpPr>
          <p:spPr>
            <a:xfrm>
              <a:off x="0" y="0"/>
              <a:ext cx="6337300" cy="404495"/>
            </a:xfrm>
            <a:custGeom>
              <a:avLst/>
              <a:gdLst/>
              <a:ahLst/>
              <a:cxnLst/>
              <a:rect l="l" t="t" r="r" b="b"/>
              <a:pathLst>
                <a:path w="6337300" h="404495">
                  <a:moveTo>
                    <a:pt x="0" y="0"/>
                  </a:moveTo>
                  <a:lnTo>
                    <a:pt x="6337300" y="0"/>
                  </a:lnTo>
                  <a:lnTo>
                    <a:pt x="6337300" y="404495"/>
                  </a:lnTo>
                  <a:lnTo>
                    <a:pt x="0" y="404495"/>
                  </a:lnTo>
                  <a:close/>
                </a:path>
              </a:pathLst>
            </a:custGeom>
            <a:gradFill rotWithShape="1">
              <a:gsLst>
                <a:gs pos="0">
                  <a:srgbClr val="7A221C">
                    <a:alpha val="100000"/>
                  </a:srgbClr>
                </a:gs>
                <a:gs pos="31000">
                  <a:srgbClr val="B1352C">
                    <a:alpha val="100000"/>
                  </a:srgbClr>
                </a:gs>
                <a:gs pos="100000">
                  <a:srgbClr val="FFFFFF">
                    <a:alpha val="100000"/>
                  </a:srgbClr>
                </a:gs>
              </a:gsLst>
              <a:lin ang="10800000"/>
            </a:gradFill>
          </p:spPr>
          <p:txBody>
            <a:bodyPr/>
            <a:lstStyle/>
            <a:p>
              <a:pPr algn="r"/>
              <a:endParaRPr lang="en-ID" dirty="0"/>
            </a:p>
          </p:txBody>
        </p:sp>
        <p:sp>
          <p:nvSpPr>
            <p:cNvPr id="19" name="TextBox 7">
              <a:extLst>
                <a:ext uri="{FF2B5EF4-FFF2-40B4-BE49-F238E27FC236}">
                  <a16:creationId xmlns:a16="http://schemas.microsoft.com/office/drawing/2014/main" id="{9C2E46D9-5347-43A1-BD5F-FCB58DCA15C3}"/>
                </a:ext>
              </a:extLst>
            </p:cNvPr>
            <p:cNvSpPr txBox="1"/>
            <p:nvPr/>
          </p:nvSpPr>
          <p:spPr>
            <a:xfrm>
              <a:off x="0" y="0"/>
              <a:ext cx="6337300" cy="404501"/>
            </a:xfrm>
            <a:prstGeom prst="rect">
              <a:avLst/>
            </a:prstGeom>
          </p:spPr>
          <p:txBody>
            <a:bodyPr lIns="50800" tIns="50800" rIns="50800" bIns="50800" rtlCol="0" anchor="ctr"/>
            <a:lstStyle/>
            <a:p>
              <a:pPr algn="r">
                <a:lnSpc>
                  <a:spcPts val="1080"/>
                </a:lnSpc>
              </a:pPr>
              <a:r>
                <a:rPr lang="en-US" sz="900" dirty="0">
                  <a:solidFill>
                    <a:srgbClr val="FFFF00"/>
                  </a:solidFill>
                  <a:latin typeface="Open Sans 1"/>
                  <a:ea typeface="Open Sans 1"/>
                  <a:cs typeface="Open Sans 1"/>
                  <a:sym typeface="Open Sans 1"/>
                </a:rPr>
                <a:t>UNDIP </a:t>
              </a:r>
              <a:r>
                <a:rPr lang="en-US" sz="900" dirty="0" err="1">
                  <a:solidFill>
                    <a:srgbClr val="FFFF00"/>
                  </a:solidFill>
                  <a:latin typeface="Open Sans 1"/>
                  <a:ea typeface="Open Sans 1"/>
                  <a:cs typeface="Open Sans 1"/>
                  <a:sym typeface="Open Sans 1"/>
                </a:rPr>
                <a:t>Bermartabat</a:t>
              </a:r>
              <a:r>
                <a:rPr lang="en-US" sz="900" dirty="0">
                  <a:solidFill>
                    <a:srgbClr val="FFFF00"/>
                  </a:solidFill>
                  <a:latin typeface="Open Sans 1"/>
                  <a:ea typeface="Open Sans 1"/>
                  <a:cs typeface="Open Sans 1"/>
                  <a:sym typeface="Open Sans 1"/>
                </a:rPr>
                <a:t> UNDIP </a:t>
              </a:r>
              <a:r>
                <a:rPr lang="en-US" sz="900" dirty="0" err="1">
                  <a:solidFill>
                    <a:srgbClr val="FFFF00"/>
                  </a:solidFill>
                  <a:latin typeface="Open Sans 1"/>
                  <a:ea typeface="Open Sans 1"/>
                  <a:cs typeface="Open Sans 1"/>
                  <a:sym typeface="Open Sans 1"/>
                </a:rPr>
                <a:t>Bermanfaat</a:t>
              </a:r>
              <a:endParaRPr lang="en-US" sz="900" dirty="0">
                <a:solidFill>
                  <a:srgbClr val="FFFF00"/>
                </a:solidFill>
                <a:latin typeface="Open Sans 1"/>
                <a:ea typeface="Open Sans 1"/>
                <a:cs typeface="Open Sans 1"/>
                <a:sym typeface="Open Sans 1"/>
              </a:endParaRPr>
            </a:p>
          </p:txBody>
        </p:sp>
      </p:grpSp>
      <p:grpSp>
        <p:nvGrpSpPr>
          <p:cNvPr id="24" name="Group 5">
            <a:extLst>
              <a:ext uri="{FF2B5EF4-FFF2-40B4-BE49-F238E27FC236}">
                <a16:creationId xmlns:a16="http://schemas.microsoft.com/office/drawing/2014/main" id="{8BA9968B-E55A-4EDF-BBF2-7D3A5477F021}"/>
              </a:ext>
            </a:extLst>
          </p:cNvPr>
          <p:cNvGrpSpPr/>
          <p:nvPr/>
        </p:nvGrpSpPr>
        <p:grpSpPr>
          <a:xfrm>
            <a:off x="6945702" y="6569789"/>
            <a:ext cx="5250988" cy="278623"/>
            <a:chOff x="0" y="0"/>
            <a:chExt cx="6337300" cy="404501"/>
          </a:xfrm>
        </p:grpSpPr>
        <p:sp>
          <p:nvSpPr>
            <p:cNvPr id="25" name="Freeform 6">
              <a:extLst>
                <a:ext uri="{FF2B5EF4-FFF2-40B4-BE49-F238E27FC236}">
                  <a16:creationId xmlns:a16="http://schemas.microsoft.com/office/drawing/2014/main" id="{A37D695E-43E5-4E5C-A7B3-4D8E598B2545}"/>
                </a:ext>
              </a:extLst>
            </p:cNvPr>
            <p:cNvSpPr/>
            <p:nvPr/>
          </p:nvSpPr>
          <p:spPr>
            <a:xfrm>
              <a:off x="0" y="0"/>
              <a:ext cx="6337300" cy="404495"/>
            </a:xfrm>
            <a:custGeom>
              <a:avLst/>
              <a:gdLst/>
              <a:ahLst/>
              <a:cxnLst/>
              <a:rect l="l" t="t" r="r" b="b"/>
              <a:pathLst>
                <a:path w="6337300" h="404495">
                  <a:moveTo>
                    <a:pt x="0" y="0"/>
                  </a:moveTo>
                  <a:lnTo>
                    <a:pt x="6337300" y="0"/>
                  </a:lnTo>
                  <a:lnTo>
                    <a:pt x="6337300" y="404495"/>
                  </a:lnTo>
                  <a:lnTo>
                    <a:pt x="0" y="404495"/>
                  </a:lnTo>
                  <a:close/>
                </a:path>
              </a:pathLst>
            </a:custGeom>
            <a:gradFill rotWithShape="1">
              <a:gsLst>
                <a:gs pos="0">
                  <a:srgbClr val="7A221C">
                    <a:alpha val="100000"/>
                  </a:srgbClr>
                </a:gs>
                <a:gs pos="31000">
                  <a:srgbClr val="B1352C">
                    <a:alpha val="100000"/>
                  </a:srgbClr>
                </a:gs>
                <a:gs pos="100000">
                  <a:srgbClr val="FFFFFF">
                    <a:alpha val="100000"/>
                  </a:srgbClr>
                </a:gs>
              </a:gsLst>
              <a:lin ang="10800000"/>
            </a:gradFill>
          </p:spPr>
          <p:txBody>
            <a:bodyPr/>
            <a:lstStyle/>
            <a:p>
              <a:pPr algn="r"/>
              <a:endParaRPr lang="en-ID" dirty="0"/>
            </a:p>
          </p:txBody>
        </p:sp>
        <p:sp>
          <p:nvSpPr>
            <p:cNvPr id="28" name="TextBox 7">
              <a:extLst>
                <a:ext uri="{FF2B5EF4-FFF2-40B4-BE49-F238E27FC236}">
                  <a16:creationId xmlns:a16="http://schemas.microsoft.com/office/drawing/2014/main" id="{F1F16773-566E-4ABB-80EB-ED4664A6B3F0}"/>
                </a:ext>
              </a:extLst>
            </p:cNvPr>
            <p:cNvSpPr txBox="1"/>
            <p:nvPr/>
          </p:nvSpPr>
          <p:spPr>
            <a:xfrm>
              <a:off x="0" y="0"/>
              <a:ext cx="6337300" cy="404501"/>
            </a:xfrm>
            <a:prstGeom prst="rect">
              <a:avLst/>
            </a:prstGeom>
          </p:spPr>
          <p:txBody>
            <a:bodyPr lIns="50800" tIns="50800" rIns="50800" bIns="50800" rtlCol="0" anchor="ctr"/>
            <a:lstStyle/>
            <a:p>
              <a:pPr algn="r">
                <a:lnSpc>
                  <a:spcPts val="1080"/>
                </a:lnSpc>
              </a:pPr>
              <a:r>
                <a:rPr lang="en-US" sz="900" dirty="0">
                  <a:solidFill>
                    <a:srgbClr val="FFFF00"/>
                  </a:solidFill>
                  <a:latin typeface="Open Sans 1"/>
                  <a:ea typeface="Open Sans 1"/>
                  <a:cs typeface="Open Sans 1"/>
                  <a:sym typeface="Open Sans 1"/>
                </a:rPr>
                <a:t>UNDIP </a:t>
              </a:r>
              <a:r>
                <a:rPr lang="en-US" sz="900" dirty="0" err="1">
                  <a:solidFill>
                    <a:srgbClr val="FFFF00"/>
                  </a:solidFill>
                  <a:latin typeface="Open Sans 1"/>
                  <a:ea typeface="Open Sans 1"/>
                  <a:cs typeface="Open Sans 1"/>
                  <a:sym typeface="Open Sans 1"/>
                </a:rPr>
                <a:t>Bermartabat</a:t>
              </a:r>
              <a:r>
                <a:rPr lang="en-US" sz="900" dirty="0">
                  <a:solidFill>
                    <a:srgbClr val="FFFF00"/>
                  </a:solidFill>
                  <a:latin typeface="Open Sans 1"/>
                  <a:ea typeface="Open Sans 1"/>
                  <a:cs typeface="Open Sans 1"/>
                  <a:sym typeface="Open Sans 1"/>
                </a:rPr>
                <a:t> UNDIP </a:t>
              </a:r>
              <a:r>
                <a:rPr lang="en-US" sz="900" dirty="0" err="1">
                  <a:solidFill>
                    <a:srgbClr val="FFFF00"/>
                  </a:solidFill>
                  <a:latin typeface="Open Sans 1"/>
                  <a:ea typeface="Open Sans 1"/>
                  <a:cs typeface="Open Sans 1"/>
                  <a:sym typeface="Open Sans 1"/>
                </a:rPr>
                <a:t>Bermanfaat</a:t>
              </a:r>
              <a:endParaRPr lang="en-US" sz="900" dirty="0">
                <a:solidFill>
                  <a:srgbClr val="FFFF00"/>
                </a:solidFill>
                <a:latin typeface="Open Sans 1"/>
                <a:ea typeface="Open Sans 1"/>
                <a:cs typeface="Open Sans 1"/>
                <a:sym typeface="Open Sans 1"/>
              </a:endParaRPr>
            </a:p>
          </p:txBody>
        </p:sp>
      </p:grpSp>
      <p:sp>
        <p:nvSpPr>
          <p:cNvPr id="29" name="TextBox 14">
            <a:extLst>
              <a:ext uri="{FF2B5EF4-FFF2-40B4-BE49-F238E27FC236}">
                <a16:creationId xmlns:a16="http://schemas.microsoft.com/office/drawing/2014/main" id="{94F6F469-A22C-4CFA-A416-2276F7BFAAA8}"/>
              </a:ext>
            </a:extLst>
          </p:cNvPr>
          <p:cNvSpPr txBox="1"/>
          <p:nvPr/>
        </p:nvSpPr>
        <p:spPr>
          <a:xfrm>
            <a:off x="4395080" y="5805731"/>
            <a:ext cx="3443595" cy="179536"/>
          </a:xfrm>
          <a:prstGeom prst="rect">
            <a:avLst/>
          </a:prstGeom>
          <a:solidFill>
            <a:schemeClr val="tx2">
              <a:lumMod val="40000"/>
              <a:lumOff val="60000"/>
            </a:schemeClr>
          </a:solidFill>
        </p:spPr>
        <p:txBody>
          <a:bodyPr lIns="0" tIns="0" rIns="0" bIns="0" rtlCol="0" anchor="t">
            <a:spAutoFit/>
          </a:bodyPr>
          <a:lstStyle/>
          <a:p>
            <a:pPr algn="ctr">
              <a:lnSpc>
                <a:spcPts val="1439"/>
              </a:lnSpc>
            </a:pPr>
            <a:r>
              <a:rPr lang="en-US" sz="1200" b="1" spc="11" dirty="0">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SELURUH ANGGOTA SENAT FISIP UNDIP</a:t>
            </a:r>
          </a:p>
        </p:txBody>
      </p:sp>
    </p:spTree>
    <p:extLst>
      <p:ext uri="{BB962C8B-B14F-4D97-AF65-F5344CB8AC3E}">
        <p14:creationId xmlns:p14="http://schemas.microsoft.com/office/powerpoint/2010/main" val="32119805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9906000" h="6858000">
                <a:moveTo>
                  <a:pt x="0" y="0"/>
                </a:moveTo>
                <a:lnTo>
                  <a:pt x="9906000" y="0"/>
                </a:lnTo>
                <a:lnTo>
                  <a:pt x="9906000" y="6858000"/>
                </a:lnTo>
                <a:lnTo>
                  <a:pt x="0" y="6858000"/>
                </a:lnTo>
                <a:lnTo>
                  <a:pt x="0" y="0"/>
                </a:lnTo>
                <a:close/>
              </a:path>
            </a:pathLst>
          </a:custGeom>
          <a:blipFill>
            <a:blip r:embed="rId2"/>
            <a:stretch>
              <a:fillRect/>
            </a:stretch>
          </a:blipFill>
        </p:spPr>
      </p:sp>
      <p:sp>
        <p:nvSpPr>
          <p:cNvPr id="10" name="Freeform 10" descr="Logo  Description automatically generated"/>
          <p:cNvSpPr/>
          <p:nvPr/>
        </p:nvSpPr>
        <p:spPr>
          <a:xfrm>
            <a:off x="9423372" y="118743"/>
            <a:ext cx="330228" cy="330228"/>
          </a:xfrm>
          <a:custGeom>
            <a:avLst/>
            <a:gdLst/>
            <a:ahLst/>
            <a:cxnLst/>
            <a:rect l="l" t="t" r="r" b="b"/>
            <a:pathLst>
              <a:path w="330228" h="330228">
                <a:moveTo>
                  <a:pt x="0" y="0"/>
                </a:moveTo>
                <a:lnTo>
                  <a:pt x="330228" y="0"/>
                </a:lnTo>
                <a:lnTo>
                  <a:pt x="330228" y="330228"/>
                </a:lnTo>
                <a:lnTo>
                  <a:pt x="0" y="330228"/>
                </a:lnTo>
                <a:lnTo>
                  <a:pt x="0" y="0"/>
                </a:lnTo>
                <a:close/>
              </a:path>
            </a:pathLst>
          </a:custGeom>
          <a:blipFill>
            <a:blip r:embed="rId3"/>
            <a:stretch>
              <a:fillRect/>
            </a:stretch>
          </a:blipFill>
        </p:spPr>
      </p:sp>
      <p:sp>
        <p:nvSpPr>
          <p:cNvPr id="12" name="TextBox 12"/>
          <p:cNvSpPr txBox="1"/>
          <p:nvPr/>
        </p:nvSpPr>
        <p:spPr>
          <a:xfrm>
            <a:off x="2874969" y="1644412"/>
            <a:ext cx="8543901" cy="4285212"/>
          </a:xfrm>
          <a:prstGeom prst="rect">
            <a:avLst/>
          </a:prstGeom>
        </p:spPr>
        <p:txBody>
          <a:bodyPr wrap="square" lIns="0" tIns="0" rIns="0" bIns="0" rtlCol="0" anchor="t">
            <a:spAutoFit/>
          </a:bodyPr>
          <a:lstStyle/>
          <a:p>
            <a:pPr marL="322770" lvl="1" indent="-161385">
              <a:lnSpc>
                <a:spcPts val="2092"/>
              </a:lnSpc>
              <a:buFont typeface="Arial"/>
              <a:buChar char="•"/>
            </a:pPr>
            <a:r>
              <a:rPr lang="en-US" sz="1495" b="1" dirty="0">
                <a:solidFill>
                  <a:srgbClr val="000000"/>
                </a:solidFill>
                <a:latin typeface="Arimo Bold"/>
                <a:ea typeface="Arimo Bold"/>
                <a:cs typeface="Arimo Bold"/>
                <a:sym typeface="Arimo Bold"/>
              </a:rPr>
              <a:t>Menteri Pendidikan Tinggi, </a:t>
            </a:r>
            <a:r>
              <a:rPr lang="en-US" sz="1495" b="1" dirty="0" err="1">
                <a:solidFill>
                  <a:srgbClr val="000000"/>
                </a:solidFill>
                <a:latin typeface="Arimo Bold"/>
                <a:ea typeface="Arimo Bold"/>
                <a:cs typeface="Arimo Bold"/>
                <a:sym typeface="Arimo Bold"/>
              </a:rPr>
              <a:t>Sains</a:t>
            </a:r>
            <a:r>
              <a:rPr lang="en-US" sz="1495" b="1" dirty="0">
                <a:solidFill>
                  <a:srgbClr val="000000"/>
                </a:solidFill>
                <a:latin typeface="Arimo Bold"/>
                <a:ea typeface="Arimo Bold"/>
                <a:cs typeface="Arimo Bold"/>
                <a:sym typeface="Arimo Bold"/>
              </a:rPr>
              <a:t> dan </a:t>
            </a:r>
            <a:r>
              <a:rPr lang="en-US" sz="1495" b="1" dirty="0" err="1">
                <a:solidFill>
                  <a:srgbClr val="000000"/>
                </a:solidFill>
                <a:latin typeface="Arimo Bold"/>
                <a:ea typeface="Arimo Bold"/>
                <a:cs typeface="Arimo Bold"/>
                <a:sym typeface="Arimo Bold"/>
              </a:rPr>
              <a:t>Teknologi</a:t>
            </a:r>
            <a:r>
              <a:rPr lang="en-US" sz="1495" b="1" dirty="0">
                <a:solidFill>
                  <a:srgbClr val="000000"/>
                </a:solidFill>
                <a:latin typeface="Arimo Bold"/>
                <a:ea typeface="Arimo Bold"/>
                <a:cs typeface="Arimo Bold"/>
                <a:sym typeface="Arimo Bold"/>
              </a:rPr>
              <a:t> </a:t>
            </a:r>
            <a:r>
              <a:rPr lang="en-US" sz="1495" b="1" dirty="0" err="1">
                <a:solidFill>
                  <a:srgbClr val="000000"/>
                </a:solidFill>
                <a:latin typeface="Arimo Bold"/>
                <a:ea typeface="Arimo Bold"/>
                <a:cs typeface="Arimo Bold"/>
                <a:sym typeface="Arimo Bold"/>
              </a:rPr>
              <a:t>Republik</a:t>
            </a:r>
            <a:r>
              <a:rPr lang="en-US" sz="1495" b="1" dirty="0">
                <a:solidFill>
                  <a:srgbClr val="000000"/>
                </a:solidFill>
                <a:latin typeface="Arimo Bold"/>
                <a:ea typeface="Arimo Bold"/>
                <a:cs typeface="Arimo Bold"/>
                <a:sym typeface="Arimo Bold"/>
              </a:rPr>
              <a:t> Indonesia </a:t>
            </a:r>
          </a:p>
          <a:p>
            <a:pPr marL="322770" lvl="1" indent="-161385">
              <a:lnSpc>
                <a:spcPts val="2092"/>
              </a:lnSpc>
              <a:buFont typeface="Arial"/>
              <a:buChar char="•"/>
            </a:pPr>
            <a:r>
              <a:rPr lang="en-US" sz="1495" b="1" dirty="0" err="1">
                <a:solidFill>
                  <a:srgbClr val="000000"/>
                </a:solidFill>
                <a:latin typeface="Arimo Bold"/>
                <a:ea typeface="Arimo Bold"/>
                <a:cs typeface="Arimo Bold"/>
                <a:sym typeface="Arimo Bold"/>
              </a:rPr>
              <a:t>Rektor</a:t>
            </a:r>
            <a:r>
              <a:rPr lang="en-US" sz="1495" b="1" dirty="0">
                <a:solidFill>
                  <a:srgbClr val="000000"/>
                </a:solidFill>
                <a:latin typeface="Arimo Bold"/>
                <a:ea typeface="Arimo Bold"/>
                <a:cs typeface="Arimo Bold"/>
                <a:sym typeface="Arimo Bold"/>
              </a:rPr>
              <a:t> </a:t>
            </a:r>
            <a:r>
              <a:rPr lang="en-US" sz="1495" b="1" dirty="0" err="1">
                <a:solidFill>
                  <a:srgbClr val="000000"/>
                </a:solidFill>
                <a:latin typeface="Arimo Bold"/>
                <a:ea typeface="Arimo Bold"/>
                <a:cs typeface="Arimo Bold"/>
                <a:sym typeface="Arimo Bold"/>
              </a:rPr>
              <a:t>Universitas</a:t>
            </a:r>
            <a:r>
              <a:rPr lang="en-US" sz="1495" b="1" dirty="0">
                <a:solidFill>
                  <a:srgbClr val="000000"/>
                </a:solidFill>
                <a:latin typeface="Arimo Bold"/>
                <a:ea typeface="Arimo Bold"/>
                <a:cs typeface="Arimo Bold"/>
                <a:sym typeface="Arimo Bold"/>
              </a:rPr>
              <a:t> </a:t>
            </a:r>
            <a:r>
              <a:rPr lang="en-US" sz="1495" b="1" dirty="0" err="1">
                <a:solidFill>
                  <a:srgbClr val="000000"/>
                </a:solidFill>
                <a:latin typeface="Arimo Bold"/>
                <a:ea typeface="Arimo Bold"/>
                <a:cs typeface="Arimo Bold"/>
                <a:sym typeface="Arimo Bold"/>
              </a:rPr>
              <a:t>Diponegoro</a:t>
            </a:r>
            <a:r>
              <a:rPr lang="en-US" sz="1495" b="1" dirty="0">
                <a:solidFill>
                  <a:srgbClr val="000000"/>
                </a:solidFill>
                <a:latin typeface="Arimo Bold"/>
                <a:ea typeface="Arimo Bold"/>
                <a:cs typeface="Arimo Bold"/>
                <a:sym typeface="Arimo Bold"/>
              </a:rPr>
              <a:t> </a:t>
            </a:r>
            <a:r>
              <a:rPr lang="en-US" sz="1495" b="1" dirty="0" err="1">
                <a:solidFill>
                  <a:srgbClr val="000000"/>
                </a:solidFill>
                <a:latin typeface="Arimo Bold"/>
                <a:ea typeface="Arimo Bold"/>
                <a:cs typeface="Arimo Bold"/>
                <a:sym typeface="Arimo Bold"/>
              </a:rPr>
              <a:t>beserta</a:t>
            </a:r>
            <a:r>
              <a:rPr lang="en-US" sz="1495" b="1" dirty="0">
                <a:solidFill>
                  <a:srgbClr val="000000"/>
                </a:solidFill>
                <a:latin typeface="Arimo Bold"/>
                <a:ea typeface="Arimo Bold"/>
                <a:cs typeface="Arimo Bold"/>
                <a:sym typeface="Arimo Bold"/>
              </a:rPr>
              <a:t> para Wakil </a:t>
            </a:r>
            <a:r>
              <a:rPr lang="en-US" sz="1495" b="1" dirty="0" err="1">
                <a:solidFill>
                  <a:srgbClr val="000000"/>
                </a:solidFill>
                <a:latin typeface="Arimo Bold"/>
                <a:ea typeface="Arimo Bold"/>
                <a:cs typeface="Arimo Bold"/>
                <a:sym typeface="Arimo Bold"/>
              </a:rPr>
              <a:t>Rektor</a:t>
            </a:r>
            <a:endParaRPr lang="en-US" sz="1495" b="1" dirty="0">
              <a:solidFill>
                <a:srgbClr val="000000"/>
              </a:solidFill>
              <a:latin typeface="Arimo Bold"/>
              <a:ea typeface="Arimo Bold"/>
              <a:cs typeface="Arimo Bold"/>
              <a:sym typeface="Arimo Bold"/>
            </a:endParaRPr>
          </a:p>
          <a:p>
            <a:pPr marL="322770" lvl="1" indent="-161385">
              <a:lnSpc>
                <a:spcPts val="2092"/>
              </a:lnSpc>
              <a:buFont typeface="Arial"/>
              <a:buChar char="•"/>
            </a:pPr>
            <a:r>
              <a:rPr lang="en-US" sz="1495" b="1" dirty="0" err="1">
                <a:solidFill>
                  <a:srgbClr val="000000"/>
                </a:solidFill>
                <a:latin typeface="Arimo Bold"/>
                <a:ea typeface="Arimo Bold"/>
                <a:cs typeface="Arimo Bold"/>
                <a:sym typeface="Arimo Bold"/>
              </a:rPr>
              <a:t>Ketua</a:t>
            </a:r>
            <a:r>
              <a:rPr lang="en-US" sz="1495" b="1" dirty="0">
                <a:solidFill>
                  <a:srgbClr val="000000"/>
                </a:solidFill>
                <a:latin typeface="Arimo Bold"/>
                <a:ea typeface="Arimo Bold"/>
                <a:cs typeface="Arimo Bold"/>
                <a:sym typeface="Arimo Bold"/>
              </a:rPr>
              <a:t>, </a:t>
            </a:r>
            <a:r>
              <a:rPr lang="en-US" sz="1495" b="1" dirty="0" err="1">
                <a:solidFill>
                  <a:srgbClr val="000000"/>
                </a:solidFill>
                <a:latin typeface="Arimo Bold"/>
                <a:ea typeface="Arimo Bold"/>
                <a:cs typeface="Arimo Bold"/>
                <a:sym typeface="Arimo Bold"/>
              </a:rPr>
              <a:t>Sekretaris</a:t>
            </a:r>
            <a:r>
              <a:rPr lang="en-US" sz="1495" b="1" dirty="0">
                <a:solidFill>
                  <a:srgbClr val="000000"/>
                </a:solidFill>
                <a:latin typeface="Arimo Bold"/>
                <a:ea typeface="Arimo Bold"/>
                <a:cs typeface="Arimo Bold"/>
                <a:sym typeface="Arimo Bold"/>
              </a:rPr>
              <a:t>, dan </a:t>
            </a:r>
            <a:r>
              <a:rPr lang="en-US" sz="1495" b="1" dirty="0" err="1">
                <a:solidFill>
                  <a:srgbClr val="000000"/>
                </a:solidFill>
                <a:latin typeface="Arimo Bold"/>
                <a:ea typeface="Arimo Bold"/>
                <a:cs typeface="Arimo Bold"/>
                <a:sym typeface="Arimo Bold"/>
              </a:rPr>
              <a:t>Anggota</a:t>
            </a:r>
            <a:r>
              <a:rPr lang="en-US" sz="1495" b="1" dirty="0">
                <a:solidFill>
                  <a:srgbClr val="000000"/>
                </a:solidFill>
                <a:latin typeface="Arimo Bold"/>
                <a:ea typeface="Arimo Bold"/>
                <a:cs typeface="Arimo Bold"/>
                <a:sym typeface="Arimo Bold"/>
              </a:rPr>
              <a:t> </a:t>
            </a:r>
            <a:r>
              <a:rPr lang="en-US" sz="1495" b="1" dirty="0" err="1">
                <a:solidFill>
                  <a:srgbClr val="000000"/>
                </a:solidFill>
                <a:latin typeface="Arimo Bold"/>
                <a:ea typeface="Arimo Bold"/>
                <a:cs typeface="Arimo Bold"/>
                <a:sym typeface="Arimo Bold"/>
              </a:rPr>
              <a:t>Senat</a:t>
            </a:r>
            <a:r>
              <a:rPr lang="en-US" sz="1495" b="1" dirty="0">
                <a:solidFill>
                  <a:srgbClr val="000000"/>
                </a:solidFill>
                <a:latin typeface="Arimo Bold"/>
                <a:ea typeface="Arimo Bold"/>
                <a:cs typeface="Arimo Bold"/>
                <a:sym typeface="Arimo Bold"/>
              </a:rPr>
              <a:t> </a:t>
            </a:r>
            <a:r>
              <a:rPr lang="en-US" sz="1495" b="1" dirty="0" err="1">
                <a:solidFill>
                  <a:srgbClr val="000000"/>
                </a:solidFill>
                <a:latin typeface="Arimo Bold"/>
                <a:ea typeface="Arimo Bold"/>
                <a:cs typeface="Arimo Bold"/>
                <a:sym typeface="Arimo Bold"/>
              </a:rPr>
              <a:t>Akademik</a:t>
            </a:r>
            <a:r>
              <a:rPr lang="en-US" sz="1495" b="1" dirty="0">
                <a:solidFill>
                  <a:srgbClr val="000000"/>
                </a:solidFill>
                <a:latin typeface="Arimo Bold"/>
                <a:ea typeface="Arimo Bold"/>
                <a:cs typeface="Arimo Bold"/>
                <a:sym typeface="Arimo Bold"/>
              </a:rPr>
              <a:t> </a:t>
            </a:r>
            <a:r>
              <a:rPr lang="en-US" sz="1495" b="1" dirty="0" err="1">
                <a:solidFill>
                  <a:srgbClr val="000000"/>
                </a:solidFill>
                <a:latin typeface="Arimo Bold"/>
                <a:ea typeface="Arimo Bold"/>
                <a:cs typeface="Arimo Bold"/>
                <a:sym typeface="Arimo Bold"/>
              </a:rPr>
              <a:t>Universitas</a:t>
            </a:r>
            <a:r>
              <a:rPr lang="en-US" sz="1495" b="1" dirty="0">
                <a:solidFill>
                  <a:srgbClr val="000000"/>
                </a:solidFill>
                <a:latin typeface="Arimo Bold"/>
                <a:ea typeface="Arimo Bold"/>
                <a:cs typeface="Arimo Bold"/>
                <a:sym typeface="Arimo Bold"/>
              </a:rPr>
              <a:t> </a:t>
            </a:r>
            <a:r>
              <a:rPr lang="en-US" sz="1495" b="1" dirty="0" err="1">
                <a:solidFill>
                  <a:srgbClr val="000000"/>
                </a:solidFill>
                <a:latin typeface="Arimo Bold"/>
                <a:ea typeface="Arimo Bold"/>
                <a:cs typeface="Arimo Bold"/>
                <a:sym typeface="Arimo Bold"/>
              </a:rPr>
              <a:t>Diponegoro</a:t>
            </a:r>
            <a:endParaRPr lang="en-US" sz="1495" b="1" dirty="0">
              <a:solidFill>
                <a:srgbClr val="000000"/>
              </a:solidFill>
              <a:latin typeface="Arimo Bold"/>
              <a:ea typeface="Arimo Bold"/>
              <a:cs typeface="Arimo Bold"/>
              <a:sym typeface="Arimo Bold"/>
            </a:endParaRPr>
          </a:p>
          <a:p>
            <a:pPr marL="322770" lvl="1" indent="-161385">
              <a:lnSpc>
                <a:spcPts val="2092"/>
              </a:lnSpc>
              <a:buFont typeface="Arial"/>
              <a:buChar char="•"/>
            </a:pPr>
            <a:r>
              <a:rPr lang="en-US" sz="1495" b="1" dirty="0" err="1">
                <a:solidFill>
                  <a:srgbClr val="000000"/>
                </a:solidFill>
                <a:latin typeface="Arimo Bold"/>
                <a:ea typeface="Arimo Bold"/>
                <a:cs typeface="Arimo Bold"/>
                <a:sym typeface="Arimo Bold"/>
              </a:rPr>
              <a:t>Ketua</a:t>
            </a:r>
            <a:r>
              <a:rPr lang="en-US" sz="1495" b="1" dirty="0">
                <a:solidFill>
                  <a:srgbClr val="000000"/>
                </a:solidFill>
                <a:latin typeface="Arimo Bold"/>
                <a:ea typeface="Arimo Bold"/>
                <a:cs typeface="Arimo Bold"/>
                <a:sym typeface="Arimo Bold"/>
              </a:rPr>
              <a:t>, Wakil </a:t>
            </a:r>
            <a:r>
              <a:rPr lang="en-US" sz="1495" b="1" dirty="0" err="1">
                <a:solidFill>
                  <a:srgbClr val="000000"/>
                </a:solidFill>
                <a:latin typeface="Arimo Bold"/>
                <a:ea typeface="Arimo Bold"/>
                <a:cs typeface="Arimo Bold"/>
                <a:sym typeface="Arimo Bold"/>
              </a:rPr>
              <a:t>Ketua</a:t>
            </a:r>
            <a:r>
              <a:rPr lang="en-US" sz="1495" b="1" dirty="0">
                <a:solidFill>
                  <a:srgbClr val="000000"/>
                </a:solidFill>
                <a:latin typeface="Arimo Bold"/>
                <a:ea typeface="Arimo Bold"/>
                <a:cs typeface="Arimo Bold"/>
                <a:sym typeface="Arimo Bold"/>
              </a:rPr>
              <a:t>, </a:t>
            </a:r>
            <a:r>
              <a:rPr lang="en-US" sz="1495" b="1" dirty="0" err="1">
                <a:solidFill>
                  <a:srgbClr val="000000"/>
                </a:solidFill>
                <a:latin typeface="Arimo Bold"/>
                <a:ea typeface="Arimo Bold"/>
                <a:cs typeface="Arimo Bold"/>
                <a:sym typeface="Arimo Bold"/>
              </a:rPr>
              <a:t>Sekretaris</a:t>
            </a:r>
            <a:r>
              <a:rPr lang="en-US" sz="1495" b="1" dirty="0">
                <a:solidFill>
                  <a:srgbClr val="000000"/>
                </a:solidFill>
                <a:latin typeface="Arimo Bold"/>
                <a:ea typeface="Arimo Bold"/>
                <a:cs typeface="Arimo Bold"/>
                <a:sym typeface="Arimo Bold"/>
              </a:rPr>
              <a:t>, dan </a:t>
            </a:r>
            <a:r>
              <a:rPr lang="en-US" sz="1495" b="1" dirty="0" err="1">
                <a:solidFill>
                  <a:srgbClr val="000000"/>
                </a:solidFill>
                <a:latin typeface="Arimo Bold"/>
                <a:ea typeface="Arimo Bold"/>
                <a:cs typeface="Arimo Bold"/>
                <a:sym typeface="Arimo Bold"/>
              </a:rPr>
              <a:t>Anggota</a:t>
            </a:r>
            <a:r>
              <a:rPr lang="en-US" sz="1495" b="1" dirty="0">
                <a:solidFill>
                  <a:srgbClr val="000000"/>
                </a:solidFill>
                <a:latin typeface="Arimo Bold"/>
                <a:ea typeface="Arimo Bold"/>
                <a:cs typeface="Arimo Bold"/>
                <a:sym typeface="Arimo Bold"/>
              </a:rPr>
              <a:t> </a:t>
            </a:r>
            <a:r>
              <a:rPr lang="en-US" sz="1495" b="1" dirty="0" err="1">
                <a:solidFill>
                  <a:srgbClr val="000000"/>
                </a:solidFill>
                <a:latin typeface="Arimo Bold"/>
                <a:ea typeface="Arimo Bold"/>
                <a:cs typeface="Arimo Bold"/>
                <a:sym typeface="Arimo Bold"/>
              </a:rPr>
              <a:t>Majelis</a:t>
            </a:r>
            <a:r>
              <a:rPr lang="en-US" sz="1495" b="1" dirty="0">
                <a:solidFill>
                  <a:srgbClr val="000000"/>
                </a:solidFill>
                <a:latin typeface="Arimo Bold"/>
                <a:ea typeface="Arimo Bold"/>
                <a:cs typeface="Arimo Bold"/>
                <a:sym typeface="Arimo Bold"/>
              </a:rPr>
              <a:t> </a:t>
            </a:r>
            <a:r>
              <a:rPr lang="en-US" sz="1495" b="1" dirty="0" err="1">
                <a:solidFill>
                  <a:srgbClr val="000000"/>
                </a:solidFill>
                <a:latin typeface="Arimo Bold"/>
                <a:ea typeface="Arimo Bold"/>
                <a:cs typeface="Arimo Bold"/>
                <a:sym typeface="Arimo Bold"/>
              </a:rPr>
              <a:t>Wali</a:t>
            </a:r>
            <a:r>
              <a:rPr lang="en-US" sz="1495" b="1" dirty="0">
                <a:solidFill>
                  <a:srgbClr val="000000"/>
                </a:solidFill>
                <a:latin typeface="Arimo Bold"/>
                <a:ea typeface="Arimo Bold"/>
                <a:cs typeface="Arimo Bold"/>
                <a:sym typeface="Arimo Bold"/>
              </a:rPr>
              <a:t> </a:t>
            </a:r>
            <a:r>
              <a:rPr lang="en-US" sz="1495" b="1" dirty="0" err="1">
                <a:solidFill>
                  <a:srgbClr val="000000"/>
                </a:solidFill>
                <a:latin typeface="Arimo Bold"/>
                <a:ea typeface="Arimo Bold"/>
                <a:cs typeface="Arimo Bold"/>
                <a:sym typeface="Arimo Bold"/>
              </a:rPr>
              <a:t>Amanat</a:t>
            </a:r>
            <a:r>
              <a:rPr lang="en-US" sz="1495" b="1" dirty="0">
                <a:solidFill>
                  <a:srgbClr val="000000"/>
                </a:solidFill>
                <a:latin typeface="Arimo Bold"/>
                <a:ea typeface="Arimo Bold"/>
                <a:cs typeface="Arimo Bold"/>
                <a:sym typeface="Arimo Bold"/>
              </a:rPr>
              <a:t> </a:t>
            </a:r>
            <a:r>
              <a:rPr lang="en-US" sz="1495" b="1" dirty="0" err="1">
                <a:solidFill>
                  <a:srgbClr val="000000"/>
                </a:solidFill>
                <a:latin typeface="Arimo Bold"/>
                <a:ea typeface="Arimo Bold"/>
                <a:cs typeface="Arimo Bold"/>
                <a:sym typeface="Arimo Bold"/>
              </a:rPr>
              <a:t>Universitas</a:t>
            </a:r>
            <a:r>
              <a:rPr lang="en-US" sz="1495" b="1" dirty="0">
                <a:solidFill>
                  <a:srgbClr val="000000"/>
                </a:solidFill>
                <a:latin typeface="Arimo Bold"/>
                <a:ea typeface="Arimo Bold"/>
                <a:cs typeface="Arimo Bold"/>
                <a:sym typeface="Arimo Bold"/>
              </a:rPr>
              <a:t> </a:t>
            </a:r>
            <a:r>
              <a:rPr lang="en-US" sz="1495" b="1" dirty="0" err="1">
                <a:solidFill>
                  <a:srgbClr val="000000"/>
                </a:solidFill>
                <a:latin typeface="Arimo Bold"/>
                <a:ea typeface="Arimo Bold"/>
                <a:cs typeface="Arimo Bold"/>
                <a:sym typeface="Arimo Bold"/>
              </a:rPr>
              <a:t>Diponegoro</a:t>
            </a:r>
            <a:endParaRPr lang="en-US" sz="1495" b="1" dirty="0">
              <a:solidFill>
                <a:srgbClr val="000000"/>
              </a:solidFill>
              <a:latin typeface="Arimo Bold"/>
              <a:ea typeface="Arimo Bold"/>
              <a:cs typeface="Arimo Bold"/>
              <a:sym typeface="Arimo Bold"/>
            </a:endParaRPr>
          </a:p>
          <a:p>
            <a:pPr marL="322770" lvl="1" indent="-161385">
              <a:lnSpc>
                <a:spcPts val="2092"/>
              </a:lnSpc>
              <a:buFont typeface="Arial"/>
              <a:buChar char="•"/>
            </a:pPr>
            <a:r>
              <a:rPr lang="en-US" sz="1495" b="1" dirty="0" err="1">
                <a:solidFill>
                  <a:srgbClr val="000000"/>
                </a:solidFill>
                <a:latin typeface="Arimo Bold"/>
                <a:ea typeface="Arimo Bold"/>
                <a:cs typeface="Arimo Bold"/>
                <a:sym typeface="Arimo Bold"/>
              </a:rPr>
              <a:t>Ketua</a:t>
            </a:r>
            <a:r>
              <a:rPr lang="en-US" sz="1495" b="1" dirty="0">
                <a:solidFill>
                  <a:srgbClr val="000000"/>
                </a:solidFill>
                <a:latin typeface="Arimo Bold"/>
                <a:ea typeface="Arimo Bold"/>
                <a:cs typeface="Arimo Bold"/>
                <a:sym typeface="Arimo Bold"/>
              </a:rPr>
              <a:t>, </a:t>
            </a:r>
            <a:r>
              <a:rPr lang="en-US" sz="1495" b="1" dirty="0" err="1">
                <a:solidFill>
                  <a:srgbClr val="000000"/>
                </a:solidFill>
                <a:latin typeface="Arimo Bold"/>
                <a:ea typeface="Arimo Bold"/>
                <a:cs typeface="Arimo Bold"/>
                <a:sym typeface="Arimo Bold"/>
              </a:rPr>
              <a:t>Sekretaris</a:t>
            </a:r>
            <a:r>
              <a:rPr lang="en-US" sz="1495" b="1" dirty="0">
                <a:solidFill>
                  <a:srgbClr val="000000"/>
                </a:solidFill>
                <a:latin typeface="Arimo Bold"/>
                <a:ea typeface="Arimo Bold"/>
                <a:cs typeface="Arimo Bold"/>
                <a:sym typeface="Arimo Bold"/>
              </a:rPr>
              <a:t>, dan </a:t>
            </a:r>
            <a:r>
              <a:rPr lang="en-US" sz="1495" b="1" dirty="0" err="1">
                <a:solidFill>
                  <a:srgbClr val="000000"/>
                </a:solidFill>
                <a:latin typeface="Arimo Bold"/>
                <a:ea typeface="Arimo Bold"/>
                <a:cs typeface="Arimo Bold"/>
                <a:sym typeface="Arimo Bold"/>
              </a:rPr>
              <a:t>Anggota</a:t>
            </a:r>
            <a:r>
              <a:rPr lang="en-US" sz="1495" b="1" dirty="0">
                <a:solidFill>
                  <a:srgbClr val="000000"/>
                </a:solidFill>
                <a:latin typeface="Arimo Bold"/>
                <a:ea typeface="Arimo Bold"/>
                <a:cs typeface="Arimo Bold"/>
                <a:sym typeface="Arimo Bold"/>
              </a:rPr>
              <a:t> Dewan </a:t>
            </a:r>
            <a:r>
              <a:rPr lang="en-US" sz="1495" b="1" dirty="0" err="1">
                <a:solidFill>
                  <a:srgbClr val="000000"/>
                </a:solidFill>
                <a:latin typeface="Arimo Bold"/>
                <a:ea typeface="Arimo Bold"/>
                <a:cs typeface="Arimo Bold"/>
                <a:sym typeface="Arimo Bold"/>
              </a:rPr>
              <a:t>Profesor</a:t>
            </a:r>
            <a:r>
              <a:rPr lang="en-US" sz="1495" b="1" dirty="0">
                <a:solidFill>
                  <a:srgbClr val="000000"/>
                </a:solidFill>
                <a:latin typeface="Arimo Bold"/>
                <a:ea typeface="Arimo Bold"/>
                <a:cs typeface="Arimo Bold"/>
                <a:sym typeface="Arimo Bold"/>
              </a:rPr>
              <a:t> </a:t>
            </a:r>
            <a:r>
              <a:rPr lang="en-US" sz="1495" b="1" dirty="0" err="1">
                <a:solidFill>
                  <a:srgbClr val="000000"/>
                </a:solidFill>
                <a:latin typeface="Arimo Bold"/>
                <a:ea typeface="Arimo Bold"/>
                <a:cs typeface="Arimo Bold"/>
                <a:sym typeface="Arimo Bold"/>
              </a:rPr>
              <a:t>Universitas</a:t>
            </a:r>
            <a:r>
              <a:rPr lang="en-US" sz="1495" b="1" dirty="0">
                <a:solidFill>
                  <a:srgbClr val="000000"/>
                </a:solidFill>
                <a:latin typeface="Arimo Bold"/>
                <a:ea typeface="Arimo Bold"/>
                <a:cs typeface="Arimo Bold"/>
                <a:sym typeface="Arimo Bold"/>
              </a:rPr>
              <a:t> </a:t>
            </a:r>
            <a:r>
              <a:rPr lang="en-US" sz="1495" b="1" dirty="0" err="1">
                <a:solidFill>
                  <a:srgbClr val="000000"/>
                </a:solidFill>
                <a:latin typeface="Arimo Bold"/>
                <a:ea typeface="Arimo Bold"/>
                <a:cs typeface="Arimo Bold"/>
                <a:sym typeface="Arimo Bold"/>
              </a:rPr>
              <a:t>Diponegoro</a:t>
            </a:r>
            <a:endParaRPr lang="en-US" sz="1495" b="1" dirty="0">
              <a:solidFill>
                <a:srgbClr val="000000"/>
              </a:solidFill>
              <a:latin typeface="Arimo Bold"/>
              <a:ea typeface="Arimo Bold"/>
              <a:cs typeface="Arimo Bold"/>
              <a:sym typeface="Arimo Bold"/>
            </a:endParaRPr>
          </a:p>
          <a:p>
            <a:pPr marL="322770" lvl="1" indent="-161385">
              <a:lnSpc>
                <a:spcPts val="2091"/>
              </a:lnSpc>
              <a:buFont typeface="Arial"/>
              <a:buChar char="•"/>
            </a:pPr>
            <a:r>
              <a:rPr lang="en-US" sz="1494" b="1" dirty="0" err="1">
                <a:solidFill>
                  <a:srgbClr val="000000"/>
                </a:solidFill>
                <a:latin typeface="Arimo Bold"/>
                <a:ea typeface="Arimo Bold"/>
                <a:cs typeface="Arimo Bold"/>
                <a:sym typeface="Arimo Bold"/>
              </a:rPr>
              <a:t>Gubernur</a:t>
            </a:r>
            <a:r>
              <a:rPr lang="en-US" sz="1494" b="1" dirty="0">
                <a:solidFill>
                  <a:srgbClr val="000000"/>
                </a:solidFill>
                <a:latin typeface="Arimo Bold"/>
                <a:ea typeface="Arimo Bold"/>
                <a:cs typeface="Arimo Bold"/>
                <a:sym typeface="Arimo Bold"/>
              </a:rPr>
              <a:t> </a:t>
            </a:r>
            <a:r>
              <a:rPr lang="en-US" sz="1494" b="1" dirty="0" err="1">
                <a:solidFill>
                  <a:srgbClr val="000000"/>
                </a:solidFill>
                <a:latin typeface="Arimo Bold"/>
                <a:ea typeface="Arimo Bold"/>
                <a:cs typeface="Arimo Bold"/>
                <a:sym typeface="Arimo Bold"/>
              </a:rPr>
              <a:t>Jawa</a:t>
            </a:r>
            <a:r>
              <a:rPr lang="en-US" sz="1494" b="1" dirty="0">
                <a:solidFill>
                  <a:srgbClr val="000000"/>
                </a:solidFill>
                <a:latin typeface="Arimo Bold"/>
                <a:ea typeface="Arimo Bold"/>
                <a:cs typeface="Arimo Bold"/>
                <a:sym typeface="Arimo Bold"/>
              </a:rPr>
              <a:t> Tengah, </a:t>
            </a:r>
            <a:r>
              <a:rPr lang="en-US" sz="1494" b="1" dirty="0" err="1">
                <a:solidFill>
                  <a:srgbClr val="000000"/>
                </a:solidFill>
                <a:latin typeface="Arimo Bold"/>
                <a:ea typeface="Arimo Bold"/>
                <a:cs typeface="Arimo Bold"/>
                <a:sym typeface="Arimo Bold"/>
              </a:rPr>
              <a:t>Pejabat</a:t>
            </a:r>
            <a:r>
              <a:rPr lang="en-US" sz="1494" b="1" dirty="0">
                <a:solidFill>
                  <a:srgbClr val="000000"/>
                </a:solidFill>
                <a:latin typeface="Arimo Bold"/>
                <a:ea typeface="Arimo Bold"/>
                <a:cs typeface="Arimo Bold"/>
                <a:sym typeface="Arimo Bold"/>
              </a:rPr>
              <a:t> </a:t>
            </a:r>
            <a:r>
              <a:rPr lang="en-US" sz="1494" b="1" dirty="0" err="1">
                <a:solidFill>
                  <a:srgbClr val="000000"/>
                </a:solidFill>
                <a:latin typeface="Arimo Bold"/>
                <a:ea typeface="Arimo Bold"/>
                <a:cs typeface="Arimo Bold"/>
                <a:sym typeface="Arimo Bold"/>
              </a:rPr>
              <a:t>Sipil</a:t>
            </a:r>
            <a:r>
              <a:rPr lang="en-US" sz="1494" b="1" dirty="0">
                <a:solidFill>
                  <a:srgbClr val="000000"/>
                </a:solidFill>
                <a:latin typeface="Arimo Bold"/>
                <a:ea typeface="Arimo Bold"/>
                <a:cs typeface="Arimo Bold"/>
                <a:sym typeface="Arimo Bold"/>
              </a:rPr>
              <a:t>, </a:t>
            </a:r>
            <a:r>
              <a:rPr lang="en-US" sz="1494" b="1" dirty="0" err="1">
                <a:solidFill>
                  <a:srgbClr val="000000"/>
                </a:solidFill>
                <a:latin typeface="Arimo Bold"/>
                <a:ea typeface="Arimo Bold"/>
                <a:cs typeface="Arimo Bold"/>
                <a:sym typeface="Arimo Bold"/>
              </a:rPr>
              <a:t>Militer</a:t>
            </a:r>
            <a:r>
              <a:rPr lang="en-US" sz="1494" b="1" dirty="0">
                <a:solidFill>
                  <a:srgbClr val="000000"/>
                </a:solidFill>
                <a:latin typeface="Arimo Bold"/>
                <a:ea typeface="Arimo Bold"/>
                <a:cs typeface="Arimo Bold"/>
                <a:sym typeface="Arimo Bold"/>
              </a:rPr>
              <a:t> dan </a:t>
            </a:r>
            <a:r>
              <a:rPr lang="en-US" sz="1494" b="1" dirty="0" err="1">
                <a:solidFill>
                  <a:srgbClr val="000000"/>
                </a:solidFill>
                <a:latin typeface="Arimo Bold"/>
                <a:ea typeface="Arimo Bold"/>
                <a:cs typeface="Arimo Bold"/>
                <a:sym typeface="Arimo Bold"/>
              </a:rPr>
              <a:t>Polri</a:t>
            </a:r>
            <a:endParaRPr lang="en-US" sz="1494" b="1" dirty="0">
              <a:solidFill>
                <a:srgbClr val="000000"/>
              </a:solidFill>
              <a:latin typeface="Arimo Bold"/>
              <a:ea typeface="Arimo Bold"/>
              <a:cs typeface="Arimo Bold"/>
              <a:sym typeface="Arimo Bold"/>
            </a:endParaRPr>
          </a:p>
          <a:p>
            <a:pPr marL="322770" lvl="1" indent="-161385">
              <a:lnSpc>
                <a:spcPts val="2092"/>
              </a:lnSpc>
              <a:buFont typeface="Arial"/>
              <a:buChar char="•"/>
            </a:pPr>
            <a:r>
              <a:rPr lang="en-US" sz="1495" b="1" dirty="0" err="1">
                <a:solidFill>
                  <a:srgbClr val="000000"/>
                </a:solidFill>
                <a:latin typeface="Arimo Bold"/>
                <a:ea typeface="Arimo Bold"/>
                <a:cs typeface="Arimo Bold"/>
                <a:sym typeface="Arimo Bold"/>
              </a:rPr>
              <a:t>Walikota</a:t>
            </a:r>
            <a:r>
              <a:rPr lang="en-US" sz="1495" b="1" dirty="0">
                <a:solidFill>
                  <a:srgbClr val="000000"/>
                </a:solidFill>
                <a:latin typeface="Arimo Bold"/>
                <a:ea typeface="Arimo Bold"/>
                <a:cs typeface="Arimo Bold"/>
                <a:sym typeface="Arimo Bold"/>
              </a:rPr>
              <a:t> Semarang</a:t>
            </a:r>
          </a:p>
          <a:p>
            <a:pPr marL="322770" lvl="1" indent="-161385">
              <a:lnSpc>
                <a:spcPts val="2092"/>
              </a:lnSpc>
              <a:buFont typeface="Arial"/>
              <a:buChar char="•"/>
            </a:pPr>
            <a:r>
              <a:rPr lang="en-US" sz="1495" b="1" dirty="0">
                <a:solidFill>
                  <a:srgbClr val="000000"/>
                </a:solidFill>
                <a:latin typeface="Arimo Bold"/>
                <a:ea typeface="Arimo Bold"/>
                <a:cs typeface="Arimo Bold"/>
                <a:sym typeface="Arimo Bold"/>
              </a:rPr>
              <a:t>Para </a:t>
            </a:r>
            <a:r>
              <a:rPr lang="en-US" sz="1495" b="1" dirty="0" err="1">
                <a:solidFill>
                  <a:srgbClr val="000000"/>
                </a:solidFill>
                <a:latin typeface="Arimo Bold"/>
                <a:ea typeface="Arimo Bold"/>
                <a:cs typeface="Arimo Bold"/>
                <a:sym typeface="Arimo Bold"/>
              </a:rPr>
              <a:t>Dekan</a:t>
            </a:r>
            <a:r>
              <a:rPr lang="en-US" sz="1495" b="1" dirty="0">
                <a:solidFill>
                  <a:srgbClr val="000000"/>
                </a:solidFill>
                <a:latin typeface="Arimo Bold"/>
                <a:ea typeface="Arimo Bold"/>
                <a:cs typeface="Arimo Bold"/>
                <a:sym typeface="Arimo Bold"/>
              </a:rPr>
              <a:t> dan Wakil </a:t>
            </a:r>
            <a:r>
              <a:rPr lang="en-US" sz="1495" b="1" dirty="0" err="1">
                <a:solidFill>
                  <a:srgbClr val="000000"/>
                </a:solidFill>
                <a:latin typeface="Arimo Bold"/>
                <a:ea typeface="Arimo Bold"/>
                <a:cs typeface="Arimo Bold"/>
                <a:sym typeface="Arimo Bold"/>
              </a:rPr>
              <a:t>Dekan</a:t>
            </a:r>
            <a:endParaRPr lang="en-US" sz="1495" b="1" dirty="0">
              <a:solidFill>
                <a:srgbClr val="000000"/>
              </a:solidFill>
              <a:latin typeface="Arimo Bold"/>
              <a:ea typeface="Arimo Bold"/>
              <a:cs typeface="Arimo Bold"/>
              <a:sym typeface="Arimo Bold"/>
            </a:endParaRPr>
          </a:p>
          <a:p>
            <a:pPr marL="322770" lvl="1" indent="-161385">
              <a:lnSpc>
                <a:spcPts val="2091"/>
              </a:lnSpc>
              <a:buFont typeface="Arial"/>
              <a:buChar char="•"/>
            </a:pPr>
            <a:r>
              <a:rPr lang="en-US" sz="1494" b="1" dirty="0">
                <a:solidFill>
                  <a:srgbClr val="000000"/>
                </a:solidFill>
                <a:latin typeface="Arimo Bold"/>
                <a:ea typeface="Arimo Bold"/>
                <a:cs typeface="Arimo Bold"/>
                <a:sym typeface="Arimo Bold"/>
              </a:rPr>
              <a:t>Para </a:t>
            </a:r>
            <a:r>
              <a:rPr lang="en-US" sz="1494" b="1" dirty="0" err="1">
                <a:solidFill>
                  <a:srgbClr val="000000"/>
                </a:solidFill>
                <a:latin typeface="Arimo Bold"/>
                <a:ea typeface="Arimo Bold"/>
                <a:cs typeface="Arimo Bold"/>
                <a:sym typeface="Arimo Bold"/>
              </a:rPr>
              <a:t>Direktur</a:t>
            </a:r>
            <a:r>
              <a:rPr lang="en-US" sz="1494" b="1" dirty="0">
                <a:solidFill>
                  <a:srgbClr val="000000"/>
                </a:solidFill>
                <a:latin typeface="Arimo Bold"/>
                <a:ea typeface="Arimo Bold"/>
                <a:cs typeface="Arimo Bold"/>
                <a:sym typeface="Arimo Bold"/>
              </a:rPr>
              <a:t>, Wakil </a:t>
            </a:r>
            <a:r>
              <a:rPr lang="en-US" sz="1494" b="1" dirty="0" err="1">
                <a:solidFill>
                  <a:srgbClr val="000000"/>
                </a:solidFill>
                <a:latin typeface="Arimo Bold"/>
                <a:ea typeface="Arimo Bold"/>
                <a:cs typeface="Arimo Bold"/>
                <a:sym typeface="Arimo Bold"/>
              </a:rPr>
              <a:t>Direktur</a:t>
            </a:r>
            <a:r>
              <a:rPr lang="en-US" sz="1494" b="1" dirty="0">
                <a:solidFill>
                  <a:srgbClr val="000000"/>
                </a:solidFill>
                <a:latin typeface="Arimo Bold"/>
                <a:ea typeface="Arimo Bold"/>
                <a:cs typeface="Arimo Bold"/>
                <a:sym typeface="Arimo Bold"/>
              </a:rPr>
              <a:t>, </a:t>
            </a:r>
            <a:r>
              <a:rPr lang="en-US" sz="1494" b="1" dirty="0" err="1">
                <a:solidFill>
                  <a:srgbClr val="000000"/>
                </a:solidFill>
                <a:latin typeface="Arimo Bold"/>
                <a:ea typeface="Arimo Bold"/>
                <a:cs typeface="Arimo Bold"/>
                <a:sym typeface="Arimo Bold"/>
              </a:rPr>
              <a:t>Ketua</a:t>
            </a:r>
            <a:r>
              <a:rPr lang="en-US" sz="1494" b="1" dirty="0">
                <a:solidFill>
                  <a:srgbClr val="000000"/>
                </a:solidFill>
                <a:latin typeface="Arimo Bold"/>
                <a:ea typeface="Arimo Bold"/>
                <a:cs typeface="Arimo Bold"/>
                <a:sym typeface="Arimo Bold"/>
              </a:rPr>
              <a:t> dan </a:t>
            </a:r>
            <a:r>
              <a:rPr lang="en-US" sz="1494" b="1" dirty="0" err="1">
                <a:solidFill>
                  <a:srgbClr val="000000"/>
                </a:solidFill>
                <a:latin typeface="Arimo Bold"/>
                <a:ea typeface="Arimo Bold"/>
                <a:cs typeface="Arimo Bold"/>
                <a:sym typeface="Arimo Bold"/>
              </a:rPr>
              <a:t>Sekretaris</a:t>
            </a:r>
            <a:r>
              <a:rPr lang="en-US" sz="1494" b="1" dirty="0">
                <a:solidFill>
                  <a:srgbClr val="000000"/>
                </a:solidFill>
                <a:latin typeface="Arimo Bold"/>
                <a:ea typeface="Arimo Bold"/>
                <a:cs typeface="Arimo Bold"/>
                <a:sym typeface="Arimo Bold"/>
              </a:rPr>
              <a:t> Lembaga, </a:t>
            </a:r>
            <a:r>
              <a:rPr lang="en-US" sz="1494" b="1" dirty="0" err="1">
                <a:solidFill>
                  <a:srgbClr val="000000"/>
                </a:solidFill>
                <a:latin typeface="Arimo Bold"/>
                <a:ea typeface="Arimo Bold"/>
                <a:cs typeface="Arimo Bold"/>
                <a:sym typeface="Arimo Bold"/>
              </a:rPr>
              <a:t>Kepala</a:t>
            </a:r>
            <a:r>
              <a:rPr lang="en-US" sz="1494" b="1" dirty="0">
                <a:solidFill>
                  <a:srgbClr val="000000"/>
                </a:solidFill>
                <a:latin typeface="Arimo Bold"/>
                <a:ea typeface="Arimo Bold"/>
                <a:cs typeface="Arimo Bold"/>
                <a:sym typeface="Arimo Bold"/>
              </a:rPr>
              <a:t> dan Wakil </a:t>
            </a:r>
            <a:r>
              <a:rPr lang="en-US" sz="1494" b="1" dirty="0" err="1">
                <a:solidFill>
                  <a:srgbClr val="000000"/>
                </a:solidFill>
                <a:latin typeface="Arimo Bold"/>
                <a:ea typeface="Arimo Bold"/>
                <a:cs typeface="Arimo Bold"/>
                <a:sym typeface="Arimo Bold"/>
              </a:rPr>
              <a:t>Kepala</a:t>
            </a:r>
            <a:r>
              <a:rPr lang="en-US" sz="1494" b="1" dirty="0">
                <a:solidFill>
                  <a:srgbClr val="000000"/>
                </a:solidFill>
                <a:latin typeface="Arimo Bold"/>
                <a:ea typeface="Arimo Bold"/>
                <a:cs typeface="Arimo Bold"/>
                <a:sym typeface="Arimo Bold"/>
              </a:rPr>
              <a:t> Badan di </a:t>
            </a:r>
            <a:r>
              <a:rPr lang="en-US" sz="1494" b="1" dirty="0" err="1">
                <a:solidFill>
                  <a:srgbClr val="000000"/>
                </a:solidFill>
                <a:latin typeface="Arimo Bold"/>
                <a:ea typeface="Arimo Bold"/>
                <a:cs typeface="Arimo Bold"/>
                <a:sym typeface="Arimo Bold"/>
              </a:rPr>
              <a:t>Universitas</a:t>
            </a:r>
            <a:r>
              <a:rPr lang="en-US" sz="1494" b="1" dirty="0">
                <a:solidFill>
                  <a:srgbClr val="000000"/>
                </a:solidFill>
                <a:latin typeface="Arimo Bold"/>
                <a:ea typeface="Arimo Bold"/>
                <a:cs typeface="Arimo Bold"/>
                <a:sym typeface="Arimo Bold"/>
              </a:rPr>
              <a:t> </a:t>
            </a:r>
            <a:r>
              <a:rPr lang="en-US" sz="1494" b="1" dirty="0" err="1">
                <a:solidFill>
                  <a:srgbClr val="000000"/>
                </a:solidFill>
                <a:latin typeface="Arimo Bold"/>
                <a:ea typeface="Arimo Bold"/>
                <a:cs typeface="Arimo Bold"/>
                <a:sym typeface="Arimo Bold"/>
              </a:rPr>
              <a:t>Diponegoro</a:t>
            </a:r>
            <a:endParaRPr lang="en-US" sz="1494" b="1" dirty="0">
              <a:solidFill>
                <a:srgbClr val="000000"/>
              </a:solidFill>
              <a:latin typeface="Arimo Bold"/>
              <a:ea typeface="Arimo Bold"/>
              <a:cs typeface="Arimo Bold"/>
              <a:sym typeface="Arimo Bold"/>
            </a:endParaRPr>
          </a:p>
          <a:p>
            <a:pPr marL="322770" lvl="1" indent="-161385">
              <a:lnSpc>
                <a:spcPts val="2091"/>
              </a:lnSpc>
              <a:buFont typeface="Arial"/>
              <a:buChar char="•"/>
            </a:pPr>
            <a:r>
              <a:rPr lang="en-US" sz="1494" b="1" dirty="0">
                <a:solidFill>
                  <a:srgbClr val="000000"/>
                </a:solidFill>
                <a:latin typeface="Arimo Bold"/>
                <a:ea typeface="Arimo Bold"/>
                <a:cs typeface="Arimo Bold"/>
                <a:sym typeface="Arimo Bold"/>
              </a:rPr>
              <a:t>Para </a:t>
            </a:r>
            <a:r>
              <a:rPr lang="en-US" sz="1494" b="1" dirty="0" err="1">
                <a:solidFill>
                  <a:srgbClr val="000000"/>
                </a:solidFill>
                <a:latin typeface="Arimo Bold"/>
                <a:ea typeface="Arimo Bold"/>
                <a:cs typeface="Arimo Bold"/>
                <a:sym typeface="Arimo Bold"/>
              </a:rPr>
              <a:t>Kepala</a:t>
            </a:r>
            <a:r>
              <a:rPr lang="en-US" sz="1494" b="1" dirty="0">
                <a:solidFill>
                  <a:srgbClr val="000000"/>
                </a:solidFill>
                <a:latin typeface="Arimo Bold"/>
                <a:ea typeface="Arimo Bold"/>
                <a:cs typeface="Arimo Bold"/>
                <a:sym typeface="Arimo Bold"/>
              </a:rPr>
              <a:t> Biro, para </a:t>
            </a:r>
            <a:r>
              <a:rPr lang="en-US" sz="1494" b="1" dirty="0" err="1">
                <a:solidFill>
                  <a:srgbClr val="000000"/>
                </a:solidFill>
                <a:latin typeface="Arimo Bold"/>
                <a:ea typeface="Arimo Bold"/>
                <a:cs typeface="Arimo Bold"/>
                <a:sym typeface="Arimo Bold"/>
              </a:rPr>
              <a:t>Manajer</a:t>
            </a:r>
            <a:r>
              <a:rPr lang="en-US" sz="1494" b="1" dirty="0">
                <a:solidFill>
                  <a:srgbClr val="000000"/>
                </a:solidFill>
                <a:latin typeface="Arimo Bold"/>
                <a:ea typeface="Arimo Bold"/>
                <a:cs typeface="Arimo Bold"/>
                <a:sym typeface="Arimo Bold"/>
              </a:rPr>
              <a:t> dan para Supervisor</a:t>
            </a:r>
          </a:p>
          <a:p>
            <a:pPr marL="322770" lvl="1" indent="-161385">
              <a:lnSpc>
                <a:spcPts val="2091"/>
              </a:lnSpc>
              <a:buFont typeface="Arial"/>
              <a:buChar char="•"/>
            </a:pPr>
            <a:r>
              <a:rPr lang="en-US" sz="1494" b="1" dirty="0">
                <a:solidFill>
                  <a:srgbClr val="000000"/>
                </a:solidFill>
                <a:latin typeface="Arimo Bold"/>
                <a:ea typeface="Arimo Bold"/>
                <a:cs typeface="Arimo Bold"/>
                <a:sym typeface="Arimo Bold"/>
              </a:rPr>
              <a:t>Para Guru </a:t>
            </a:r>
            <a:r>
              <a:rPr lang="en-US" sz="1494" b="1" dirty="0" err="1">
                <a:solidFill>
                  <a:srgbClr val="000000"/>
                </a:solidFill>
                <a:latin typeface="Arimo Bold"/>
                <a:ea typeface="Arimo Bold"/>
                <a:cs typeface="Arimo Bold"/>
                <a:sym typeface="Arimo Bold"/>
              </a:rPr>
              <a:t>Besar</a:t>
            </a:r>
            <a:r>
              <a:rPr lang="en-US" sz="1494" b="1" dirty="0">
                <a:solidFill>
                  <a:srgbClr val="000000"/>
                </a:solidFill>
                <a:latin typeface="Arimo Bold"/>
                <a:ea typeface="Arimo Bold"/>
                <a:cs typeface="Arimo Bold"/>
                <a:sym typeface="Arimo Bold"/>
              </a:rPr>
              <a:t> </a:t>
            </a:r>
            <a:r>
              <a:rPr lang="en-US" sz="1494" b="1" dirty="0" err="1">
                <a:solidFill>
                  <a:srgbClr val="000000"/>
                </a:solidFill>
                <a:latin typeface="Arimo Bold"/>
                <a:ea typeface="Arimo Bold"/>
                <a:cs typeface="Arimo Bold"/>
                <a:sym typeface="Arimo Bold"/>
              </a:rPr>
              <a:t>Universitas</a:t>
            </a:r>
            <a:r>
              <a:rPr lang="en-US" sz="1494" b="1" dirty="0">
                <a:solidFill>
                  <a:srgbClr val="000000"/>
                </a:solidFill>
                <a:latin typeface="Arimo Bold"/>
                <a:ea typeface="Arimo Bold"/>
                <a:cs typeface="Arimo Bold"/>
                <a:sym typeface="Arimo Bold"/>
              </a:rPr>
              <a:t> </a:t>
            </a:r>
            <a:r>
              <a:rPr lang="en-US" sz="1494" b="1" dirty="0" err="1">
                <a:solidFill>
                  <a:srgbClr val="000000"/>
                </a:solidFill>
                <a:latin typeface="Arimo Bold"/>
                <a:ea typeface="Arimo Bold"/>
                <a:cs typeface="Arimo Bold"/>
                <a:sym typeface="Arimo Bold"/>
              </a:rPr>
              <a:t>Diponegoro</a:t>
            </a:r>
            <a:r>
              <a:rPr lang="en-US" sz="1494" b="1" dirty="0">
                <a:solidFill>
                  <a:srgbClr val="000000"/>
                </a:solidFill>
                <a:latin typeface="Arimo Bold"/>
                <a:ea typeface="Arimo Bold"/>
                <a:cs typeface="Arimo Bold"/>
                <a:sym typeface="Arimo Bold"/>
              </a:rPr>
              <a:t> dan Guru </a:t>
            </a:r>
            <a:r>
              <a:rPr lang="en-US" sz="1494" b="1" dirty="0" err="1">
                <a:solidFill>
                  <a:srgbClr val="000000"/>
                </a:solidFill>
                <a:latin typeface="Arimo Bold"/>
                <a:ea typeface="Arimo Bold"/>
                <a:cs typeface="Arimo Bold"/>
                <a:sym typeface="Arimo Bold"/>
              </a:rPr>
              <a:t>Besar</a:t>
            </a:r>
            <a:r>
              <a:rPr lang="en-US" sz="1494" b="1" dirty="0">
                <a:solidFill>
                  <a:srgbClr val="000000"/>
                </a:solidFill>
                <a:latin typeface="Arimo Bold"/>
                <a:ea typeface="Arimo Bold"/>
                <a:cs typeface="Arimo Bold"/>
                <a:sym typeface="Arimo Bold"/>
              </a:rPr>
              <a:t> </a:t>
            </a:r>
            <a:r>
              <a:rPr lang="en-US" sz="1494" b="1" dirty="0" err="1">
                <a:solidFill>
                  <a:srgbClr val="000000"/>
                </a:solidFill>
                <a:latin typeface="Arimo Bold"/>
                <a:ea typeface="Arimo Bold"/>
                <a:cs typeface="Arimo Bold"/>
                <a:sym typeface="Arimo Bold"/>
              </a:rPr>
              <a:t>Tamu</a:t>
            </a:r>
            <a:endParaRPr lang="en-US" sz="1494" b="1" dirty="0">
              <a:solidFill>
                <a:srgbClr val="000000"/>
              </a:solidFill>
              <a:latin typeface="Arimo Bold"/>
              <a:ea typeface="Arimo Bold"/>
              <a:cs typeface="Arimo Bold"/>
              <a:sym typeface="Arimo Bold"/>
            </a:endParaRPr>
          </a:p>
          <a:p>
            <a:pPr marL="322770" lvl="1" indent="-161385">
              <a:lnSpc>
                <a:spcPts val="2091"/>
              </a:lnSpc>
              <a:buFont typeface="Arial"/>
              <a:buChar char="•"/>
            </a:pPr>
            <a:r>
              <a:rPr lang="en-US" sz="1494" b="1" dirty="0">
                <a:solidFill>
                  <a:srgbClr val="000000"/>
                </a:solidFill>
                <a:latin typeface="Arimo Bold"/>
                <a:ea typeface="Arimo Bold"/>
                <a:cs typeface="Arimo Bold"/>
                <a:sym typeface="Arimo Bold"/>
              </a:rPr>
              <a:t>Para </a:t>
            </a:r>
            <a:r>
              <a:rPr lang="en-US" sz="1494" b="1" dirty="0" err="1">
                <a:solidFill>
                  <a:srgbClr val="000000"/>
                </a:solidFill>
                <a:latin typeface="Arimo Bold"/>
                <a:ea typeface="Arimo Bold"/>
                <a:cs typeface="Arimo Bold"/>
                <a:sym typeface="Arimo Bold"/>
              </a:rPr>
              <a:t>dosen</a:t>
            </a:r>
            <a:r>
              <a:rPr lang="en-US" sz="1494" b="1" dirty="0">
                <a:solidFill>
                  <a:srgbClr val="000000"/>
                </a:solidFill>
                <a:latin typeface="Arimo Bold"/>
                <a:ea typeface="Arimo Bold"/>
                <a:cs typeface="Arimo Bold"/>
                <a:sym typeface="Arimo Bold"/>
              </a:rPr>
              <a:t>, para </a:t>
            </a:r>
            <a:r>
              <a:rPr lang="en-US" sz="1494" b="1" dirty="0" err="1">
                <a:solidFill>
                  <a:srgbClr val="000000"/>
                </a:solidFill>
                <a:latin typeface="Arimo Bold"/>
                <a:ea typeface="Arimo Bold"/>
                <a:cs typeface="Arimo Bold"/>
                <a:sym typeface="Arimo Bold"/>
              </a:rPr>
              <a:t>tenaga</a:t>
            </a:r>
            <a:r>
              <a:rPr lang="en-US" sz="1494" b="1" dirty="0">
                <a:solidFill>
                  <a:srgbClr val="000000"/>
                </a:solidFill>
                <a:latin typeface="Arimo Bold"/>
                <a:ea typeface="Arimo Bold"/>
                <a:cs typeface="Arimo Bold"/>
                <a:sym typeface="Arimo Bold"/>
              </a:rPr>
              <a:t> </a:t>
            </a:r>
            <a:r>
              <a:rPr lang="en-US" sz="1494" b="1" dirty="0" err="1">
                <a:solidFill>
                  <a:srgbClr val="000000"/>
                </a:solidFill>
                <a:latin typeface="Arimo Bold"/>
                <a:ea typeface="Arimo Bold"/>
                <a:cs typeface="Arimo Bold"/>
                <a:sym typeface="Arimo Bold"/>
              </a:rPr>
              <a:t>kependidikan</a:t>
            </a:r>
            <a:r>
              <a:rPr lang="en-US" sz="1494" b="1" dirty="0">
                <a:solidFill>
                  <a:srgbClr val="000000"/>
                </a:solidFill>
                <a:latin typeface="Arimo Bold"/>
                <a:ea typeface="Arimo Bold"/>
                <a:cs typeface="Arimo Bold"/>
                <a:sym typeface="Arimo Bold"/>
              </a:rPr>
              <a:t>, </a:t>
            </a:r>
            <a:r>
              <a:rPr lang="en-US" sz="1494" b="1" dirty="0" err="1">
                <a:solidFill>
                  <a:srgbClr val="000000"/>
                </a:solidFill>
                <a:latin typeface="Arimo Bold"/>
                <a:ea typeface="Arimo Bold"/>
                <a:cs typeface="Arimo Bold"/>
                <a:sym typeface="Arimo Bold"/>
              </a:rPr>
              <a:t>mahasiswa</a:t>
            </a:r>
            <a:r>
              <a:rPr lang="en-US" sz="1494" b="1" dirty="0">
                <a:solidFill>
                  <a:srgbClr val="000000"/>
                </a:solidFill>
                <a:latin typeface="Arimo Bold"/>
                <a:ea typeface="Arimo Bold"/>
                <a:cs typeface="Arimo Bold"/>
                <a:sym typeface="Arimo Bold"/>
              </a:rPr>
              <a:t>, dan  alumni </a:t>
            </a:r>
            <a:r>
              <a:rPr lang="en-US" sz="1494" b="1" dirty="0" err="1">
                <a:solidFill>
                  <a:srgbClr val="000000"/>
                </a:solidFill>
                <a:latin typeface="Arimo Bold"/>
                <a:ea typeface="Arimo Bold"/>
                <a:cs typeface="Arimo Bold"/>
                <a:sym typeface="Arimo Bold"/>
              </a:rPr>
              <a:t>Universitas</a:t>
            </a:r>
            <a:r>
              <a:rPr lang="en-US" sz="1494" b="1" dirty="0">
                <a:solidFill>
                  <a:srgbClr val="000000"/>
                </a:solidFill>
                <a:latin typeface="Arimo Bold"/>
                <a:ea typeface="Arimo Bold"/>
                <a:cs typeface="Arimo Bold"/>
                <a:sym typeface="Arimo Bold"/>
              </a:rPr>
              <a:t> </a:t>
            </a:r>
            <a:r>
              <a:rPr lang="en-US" sz="1494" b="1" dirty="0" err="1">
                <a:solidFill>
                  <a:srgbClr val="000000"/>
                </a:solidFill>
                <a:latin typeface="Arimo Bold"/>
                <a:ea typeface="Arimo Bold"/>
                <a:cs typeface="Arimo Bold"/>
                <a:sym typeface="Arimo Bold"/>
              </a:rPr>
              <a:t>Diponegoro</a:t>
            </a:r>
            <a:endParaRPr lang="en-US" sz="1494" b="1" dirty="0">
              <a:solidFill>
                <a:srgbClr val="000000"/>
              </a:solidFill>
              <a:latin typeface="Arimo Bold"/>
              <a:ea typeface="Arimo Bold"/>
              <a:cs typeface="Arimo Bold"/>
              <a:sym typeface="Arimo Bold"/>
            </a:endParaRPr>
          </a:p>
          <a:p>
            <a:pPr marL="322770" lvl="1" indent="-161385">
              <a:lnSpc>
                <a:spcPts val="2092"/>
              </a:lnSpc>
              <a:buFont typeface="Arial"/>
              <a:buChar char="•"/>
            </a:pPr>
            <a:r>
              <a:rPr lang="en-US" sz="1495" b="1" dirty="0">
                <a:solidFill>
                  <a:srgbClr val="000000"/>
                </a:solidFill>
                <a:latin typeface="Arimo Bold"/>
                <a:ea typeface="Arimo Bold"/>
                <a:cs typeface="Arimo Bold"/>
                <a:sym typeface="Arimo Bold"/>
              </a:rPr>
              <a:t>Para </a:t>
            </a:r>
            <a:r>
              <a:rPr lang="en-US" sz="1495" b="1" dirty="0" err="1">
                <a:solidFill>
                  <a:srgbClr val="000000"/>
                </a:solidFill>
                <a:latin typeface="Arimo Bold"/>
                <a:ea typeface="Arimo Bold"/>
                <a:cs typeface="Arimo Bold"/>
                <a:sym typeface="Arimo Bold"/>
              </a:rPr>
              <a:t>tamu</a:t>
            </a:r>
            <a:r>
              <a:rPr lang="en-US" sz="1495" b="1" dirty="0">
                <a:solidFill>
                  <a:srgbClr val="000000"/>
                </a:solidFill>
                <a:latin typeface="Arimo Bold"/>
                <a:ea typeface="Arimo Bold"/>
                <a:cs typeface="Arimo Bold"/>
                <a:sym typeface="Arimo Bold"/>
              </a:rPr>
              <a:t> </a:t>
            </a:r>
            <a:r>
              <a:rPr lang="en-US" sz="1495" b="1" dirty="0" err="1">
                <a:solidFill>
                  <a:srgbClr val="000000"/>
                </a:solidFill>
                <a:latin typeface="Arimo Bold"/>
                <a:ea typeface="Arimo Bold"/>
                <a:cs typeface="Arimo Bold"/>
                <a:sym typeface="Arimo Bold"/>
              </a:rPr>
              <a:t>undangan</a:t>
            </a:r>
            <a:r>
              <a:rPr lang="en-US" sz="1495" b="1" dirty="0">
                <a:solidFill>
                  <a:srgbClr val="000000"/>
                </a:solidFill>
                <a:latin typeface="Arimo Bold"/>
                <a:ea typeface="Arimo Bold"/>
                <a:cs typeface="Arimo Bold"/>
                <a:sym typeface="Arimo Bold"/>
              </a:rPr>
              <a:t>, </a:t>
            </a:r>
            <a:r>
              <a:rPr lang="en-US" sz="1495" b="1" i="1" dirty="0">
                <a:solidFill>
                  <a:srgbClr val="000000"/>
                </a:solidFill>
                <a:latin typeface="Arimo Bold Italics"/>
                <a:ea typeface="Arimo Bold Italics"/>
                <a:cs typeface="Arimo Bold Italics"/>
                <a:sym typeface="Arimo Bold Italics"/>
              </a:rPr>
              <a:t>stakeholders</a:t>
            </a:r>
            <a:r>
              <a:rPr lang="en-US" sz="1495" b="1" dirty="0">
                <a:solidFill>
                  <a:srgbClr val="000000"/>
                </a:solidFill>
                <a:latin typeface="Arimo Bold"/>
                <a:ea typeface="Arimo Bold"/>
                <a:cs typeface="Arimo Bold"/>
                <a:sym typeface="Arimo Bold"/>
              </a:rPr>
              <a:t>, </a:t>
            </a:r>
            <a:r>
              <a:rPr lang="en-US" sz="1495" b="1" dirty="0" err="1">
                <a:solidFill>
                  <a:srgbClr val="000000"/>
                </a:solidFill>
                <a:latin typeface="Arimo Bold"/>
                <a:ea typeface="Arimo Bold"/>
                <a:cs typeface="Arimo Bold"/>
                <a:sym typeface="Arimo Bold"/>
              </a:rPr>
              <a:t>rekan</a:t>
            </a:r>
            <a:r>
              <a:rPr lang="en-US" sz="1495" b="1" dirty="0">
                <a:solidFill>
                  <a:srgbClr val="000000"/>
                </a:solidFill>
                <a:latin typeface="Arimo Bold"/>
                <a:ea typeface="Arimo Bold"/>
                <a:cs typeface="Arimo Bold"/>
                <a:sym typeface="Arimo Bold"/>
              </a:rPr>
              <a:t> </a:t>
            </a:r>
            <a:r>
              <a:rPr lang="en-US" sz="1495" b="1" dirty="0" err="1">
                <a:solidFill>
                  <a:srgbClr val="000000"/>
                </a:solidFill>
                <a:latin typeface="Arimo Bold"/>
                <a:ea typeface="Arimo Bold"/>
                <a:cs typeface="Arimo Bold"/>
                <a:sym typeface="Arimo Bold"/>
              </a:rPr>
              <a:t>sejawat</a:t>
            </a:r>
            <a:r>
              <a:rPr lang="en-US" sz="1495" b="1" dirty="0">
                <a:solidFill>
                  <a:srgbClr val="000000"/>
                </a:solidFill>
                <a:latin typeface="Arimo Bold"/>
                <a:ea typeface="Arimo Bold"/>
                <a:cs typeface="Arimo Bold"/>
                <a:sym typeface="Arimo Bold"/>
              </a:rPr>
              <a:t>, </a:t>
            </a:r>
            <a:r>
              <a:rPr lang="en-US" sz="1495" b="1" dirty="0" err="1">
                <a:solidFill>
                  <a:srgbClr val="000000"/>
                </a:solidFill>
                <a:latin typeface="Arimo Bold"/>
                <a:ea typeface="Arimo Bold"/>
                <a:cs typeface="Arimo Bold"/>
                <a:sym typeface="Arimo Bold"/>
              </a:rPr>
              <a:t>rekan</a:t>
            </a:r>
            <a:r>
              <a:rPr lang="en-US" sz="1495" b="1" dirty="0">
                <a:solidFill>
                  <a:srgbClr val="000000"/>
                </a:solidFill>
                <a:latin typeface="Arimo Bold"/>
                <a:ea typeface="Arimo Bold"/>
                <a:cs typeface="Arimo Bold"/>
                <a:sym typeface="Arimo Bold"/>
              </a:rPr>
              <a:t> </a:t>
            </a:r>
            <a:r>
              <a:rPr lang="en-US" sz="1495" b="1" dirty="0" err="1">
                <a:solidFill>
                  <a:srgbClr val="000000"/>
                </a:solidFill>
                <a:latin typeface="Arimo Bold"/>
                <a:ea typeface="Arimo Bold"/>
                <a:cs typeface="Arimo Bold"/>
                <a:sym typeface="Arimo Bold"/>
              </a:rPr>
              <a:t>peneliti</a:t>
            </a:r>
            <a:r>
              <a:rPr lang="en-US" sz="1495" b="1" dirty="0">
                <a:solidFill>
                  <a:srgbClr val="000000"/>
                </a:solidFill>
                <a:latin typeface="Arimo Bold"/>
                <a:ea typeface="Arimo Bold"/>
                <a:cs typeface="Arimo Bold"/>
                <a:sym typeface="Arimo Bold"/>
              </a:rPr>
              <a:t>,  </a:t>
            </a:r>
            <a:r>
              <a:rPr lang="en-US" sz="1495" b="1" dirty="0" err="1">
                <a:solidFill>
                  <a:srgbClr val="000000"/>
                </a:solidFill>
                <a:latin typeface="Arimo Bold"/>
                <a:ea typeface="Arimo Bold"/>
                <a:cs typeface="Arimo Bold"/>
                <a:sym typeface="Arimo Bold"/>
              </a:rPr>
              <a:t>kolega</a:t>
            </a:r>
            <a:r>
              <a:rPr lang="en-US" sz="1495" b="1" dirty="0">
                <a:solidFill>
                  <a:srgbClr val="000000"/>
                </a:solidFill>
                <a:latin typeface="Arimo Bold"/>
                <a:ea typeface="Arimo Bold"/>
                <a:cs typeface="Arimo Bold"/>
                <a:sym typeface="Arimo Bold"/>
              </a:rPr>
              <a:t>, </a:t>
            </a:r>
            <a:r>
              <a:rPr lang="en-US" sz="1495" b="1" dirty="0" err="1">
                <a:solidFill>
                  <a:srgbClr val="000000"/>
                </a:solidFill>
                <a:latin typeface="Arimo Bold"/>
                <a:ea typeface="Arimo Bold"/>
                <a:cs typeface="Arimo Bold"/>
                <a:sym typeface="Arimo Bold"/>
              </a:rPr>
              <a:t>keluarga</a:t>
            </a:r>
            <a:r>
              <a:rPr lang="en-US" sz="1495" b="1" dirty="0">
                <a:solidFill>
                  <a:srgbClr val="000000"/>
                </a:solidFill>
                <a:latin typeface="Arimo Bold"/>
                <a:ea typeface="Arimo Bold"/>
                <a:cs typeface="Arimo Bold"/>
                <a:sym typeface="Arimo Bold"/>
              </a:rPr>
              <a:t>, dan </a:t>
            </a:r>
            <a:r>
              <a:rPr lang="en-US" sz="1495" b="1" dirty="0" err="1">
                <a:solidFill>
                  <a:srgbClr val="000000"/>
                </a:solidFill>
                <a:latin typeface="Arimo Bold"/>
                <a:ea typeface="Arimo Bold"/>
                <a:cs typeface="Arimo Bold"/>
                <a:sym typeface="Arimo Bold"/>
              </a:rPr>
              <a:t>hadirin</a:t>
            </a:r>
            <a:r>
              <a:rPr lang="en-US" sz="1495" b="1" dirty="0">
                <a:solidFill>
                  <a:srgbClr val="000000"/>
                </a:solidFill>
                <a:latin typeface="Arimo Bold"/>
                <a:ea typeface="Arimo Bold"/>
                <a:cs typeface="Arimo Bold"/>
                <a:sym typeface="Arimo Bold"/>
              </a:rPr>
              <a:t> yang </a:t>
            </a:r>
            <a:r>
              <a:rPr lang="en-US" sz="1495" b="1" dirty="0" err="1">
                <a:solidFill>
                  <a:srgbClr val="000000"/>
                </a:solidFill>
                <a:latin typeface="Arimo Bold"/>
                <a:ea typeface="Arimo Bold"/>
                <a:cs typeface="Arimo Bold"/>
                <a:sym typeface="Arimo Bold"/>
              </a:rPr>
              <a:t>berbahagia</a:t>
            </a:r>
            <a:endParaRPr lang="en-US" sz="1495" b="1" dirty="0">
              <a:solidFill>
                <a:srgbClr val="000000"/>
              </a:solidFill>
              <a:latin typeface="Arimo Bold"/>
              <a:ea typeface="Arimo Bold"/>
              <a:cs typeface="Arimo Bold"/>
              <a:sym typeface="Arimo Bold"/>
            </a:endParaRPr>
          </a:p>
          <a:p>
            <a:pPr marL="341765" lvl="2" indent="-113922">
              <a:lnSpc>
                <a:spcPts val="2092"/>
              </a:lnSpc>
            </a:pPr>
            <a:endParaRPr lang="en-US" sz="1495" b="1" dirty="0">
              <a:solidFill>
                <a:srgbClr val="000000"/>
              </a:solidFill>
              <a:latin typeface="Arimo Bold"/>
              <a:ea typeface="Arimo Bold"/>
              <a:cs typeface="Arimo Bold"/>
              <a:sym typeface="Arimo Bold"/>
            </a:endParaRPr>
          </a:p>
        </p:txBody>
      </p:sp>
      <p:grpSp>
        <p:nvGrpSpPr>
          <p:cNvPr id="13" name="Group 13"/>
          <p:cNvGrpSpPr/>
          <p:nvPr/>
        </p:nvGrpSpPr>
        <p:grpSpPr>
          <a:xfrm>
            <a:off x="797257" y="838200"/>
            <a:ext cx="1945943" cy="5416977"/>
            <a:chOff x="0" y="0"/>
            <a:chExt cx="2485924" cy="7412201"/>
          </a:xfrm>
        </p:grpSpPr>
        <p:sp>
          <p:nvSpPr>
            <p:cNvPr id="14" name="Freeform 14"/>
            <p:cNvSpPr/>
            <p:nvPr/>
          </p:nvSpPr>
          <p:spPr>
            <a:xfrm>
              <a:off x="0" y="0"/>
              <a:ext cx="2485898" cy="7412228"/>
            </a:xfrm>
            <a:custGeom>
              <a:avLst/>
              <a:gdLst/>
              <a:ahLst/>
              <a:cxnLst/>
              <a:rect l="l" t="t" r="r" b="b"/>
              <a:pathLst>
                <a:path w="2485898" h="7412228">
                  <a:moveTo>
                    <a:pt x="0" y="0"/>
                  </a:moveTo>
                  <a:lnTo>
                    <a:pt x="2485898" y="0"/>
                  </a:lnTo>
                  <a:lnTo>
                    <a:pt x="2485898" y="7412228"/>
                  </a:lnTo>
                  <a:lnTo>
                    <a:pt x="0" y="7412228"/>
                  </a:lnTo>
                  <a:lnTo>
                    <a:pt x="0" y="0"/>
                  </a:lnTo>
                  <a:close/>
                </a:path>
              </a:pathLst>
            </a:custGeom>
            <a:blipFill>
              <a:blip r:embed="rId4"/>
              <a:stretch>
                <a:fillRect t="-7837" r="-1" b="-7837"/>
              </a:stretch>
            </a:blipFill>
          </p:spPr>
        </p:sp>
      </p:grpSp>
      <p:grpSp>
        <p:nvGrpSpPr>
          <p:cNvPr id="15" name="Group 15"/>
          <p:cNvGrpSpPr/>
          <p:nvPr/>
        </p:nvGrpSpPr>
        <p:grpSpPr>
          <a:xfrm>
            <a:off x="990600" y="1170176"/>
            <a:ext cx="1564892" cy="1564892"/>
            <a:chOff x="0" y="0"/>
            <a:chExt cx="2086523" cy="2086523"/>
          </a:xfrm>
        </p:grpSpPr>
        <p:sp>
          <p:nvSpPr>
            <p:cNvPr id="16" name="Freeform 16"/>
            <p:cNvSpPr/>
            <p:nvPr/>
          </p:nvSpPr>
          <p:spPr>
            <a:xfrm>
              <a:off x="0" y="0"/>
              <a:ext cx="2086483" cy="2086483"/>
            </a:xfrm>
            <a:custGeom>
              <a:avLst/>
              <a:gdLst/>
              <a:ahLst/>
              <a:cxnLst/>
              <a:rect l="l" t="t" r="r" b="b"/>
              <a:pathLst>
                <a:path w="2086483" h="2086483">
                  <a:moveTo>
                    <a:pt x="0" y="0"/>
                  </a:moveTo>
                  <a:lnTo>
                    <a:pt x="2086483" y="0"/>
                  </a:lnTo>
                  <a:lnTo>
                    <a:pt x="2086483" y="2086483"/>
                  </a:lnTo>
                  <a:lnTo>
                    <a:pt x="0" y="2086483"/>
                  </a:lnTo>
                  <a:lnTo>
                    <a:pt x="0" y="0"/>
                  </a:lnTo>
                  <a:close/>
                </a:path>
              </a:pathLst>
            </a:custGeom>
            <a:blipFill>
              <a:blip r:embed="rId5"/>
              <a:stretch>
                <a:fillRect r="-1" b="-1"/>
              </a:stretch>
            </a:blipFill>
          </p:spPr>
        </p:sp>
      </p:grpSp>
      <p:grpSp>
        <p:nvGrpSpPr>
          <p:cNvPr id="17" name="Group 17"/>
          <p:cNvGrpSpPr/>
          <p:nvPr/>
        </p:nvGrpSpPr>
        <p:grpSpPr>
          <a:xfrm rot="2700000">
            <a:off x="1171399" y="3569353"/>
            <a:ext cx="1175870" cy="1175870"/>
            <a:chOff x="0" y="0"/>
            <a:chExt cx="1567827" cy="1567827"/>
          </a:xfrm>
        </p:grpSpPr>
        <p:sp>
          <p:nvSpPr>
            <p:cNvPr id="18" name="Freeform 18"/>
            <p:cNvSpPr/>
            <p:nvPr/>
          </p:nvSpPr>
          <p:spPr>
            <a:xfrm>
              <a:off x="0" y="0"/>
              <a:ext cx="1567815" cy="1567815"/>
            </a:xfrm>
            <a:custGeom>
              <a:avLst/>
              <a:gdLst/>
              <a:ahLst/>
              <a:cxnLst/>
              <a:rect l="l" t="t" r="r" b="b"/>
              <a:pathLst>
                <a:path w="1567815" h="1567815">
                  <a:moveTo>
                    <a:pt x="0" y="0"/>
                  </a:moveTo>
                  <a:lnTo>
                    <a:pt x="1567815" y="0"/>
                  </a:lnTo>
                  <a:lnTo>
                    <a:pt x="1567815" y="1567815"/>
                  </a:lnTo>
                  <a:lnTo>
                    <a:pt x="0" y="1567815"/>
                  </a:lnTo>
                  <a:lnTo>
                    <a:pt x="0" y="0"/>
                  </a:lnTo>
                  <a:close/>
                </a:path>
              </a:pathLst>
            </a:custGeom>
            <a:blipFill>
              <a:blip r:embed="rId6"/>
              <a:stretch>
                <a:fillRect/>
              </a:stretch>
            </a:blipFill>
          </p:spPr>
        </p:sp>
      </p:grpSp>
      <p:grpSp>
        <p:nvGrpSpPr>
          <p:cNvPr id="19" name="Group 19"/>
          <p:cNvGrpSpPr/>
          <p:nvPr/>
        </p:nvGrpSpPr>
        <p:grpSpPr>
          <a:xfrm>
            <a:off x="1143000" y="3623807"/>
            <a:ext cx="1175870" cy="1175870"/>
            <a:chOff x="0" y="0"/>
            <a:chExt cx="1567827" cy="1567827"/>
          </a:xfrm>
        </p:grpSpPr>
        <p:sp>
          <p:nvSpPr>
            <p:cNvPr id="20" name="Freeform 20"/>
            <p:cNvSpPr/>
            <p:nvPr/>
          </p:nvSpPr>
          <p:spPr>
            <a:xfrm>
              <a:off x="0" y="0"/>
              <a:ext cx="1567815" cy="1567815"/>
            </a:xfrm>
            <a:custGeom>
              <a:avLst/>
              <a:gdLst/>
              <a:ahLst/>
              <a:cxnLst/>
              <a:rect l="l" t="t" r="r" b="b"/>
              <a:pathLst>
                <a:path w="1567815" h="1567815">
                  <a:moveTo>
                    <a:pt x="0" y="0"/>
                  </a:moveTo>
                  <a:lnTo>
                    <a:pt x="1567815" y="0"/>
                  </a:lnTo>
                  <a:lnTo>
                    <a:pt x="1567815" y="1567815"/>
                  </a:lnTo>
                  <a:lnTo>
                    <a:pt x="0" y="1567815"/>
                  </a:lnTo>
                  <a:lnTo>
                    <a:pt x="0" y="0"/>
                  </a:lnTo>
                  <a:close/>
                </a:path>
              </a:pathLst>
            </a:custGeom>
            <a:blipFill>
              <a:blip r:embed="rId6"/>
              <a:stretch>
                <a:fillRect/>
              </a:stretch>
            </a:blipFill>
          </p:spPr>
        </p:sp>
      </p:grpSp>
      <p:grpSp>
        <p:nvGrpSpPr>
          <p:cNvPr id="21" name="Group 21"/>
          <p:cNvGrpSpPr/>
          <p:nvPr/>
        </p:nvGrpSpPr>
        <p:grpSpPr>
          <a:xfrm rot="-2763828">
            <a:off x="1159079" y="4060264"/>
            <a:ext cx="1175870" cy="1175870"/>
            <a:chOff x="0" y="0"/>
            <a:chExt cx="1567827" cy="1567827"/>
          </a:xfrm>
        </p:grpSpPr>
        <p:sp>
          <p:nvSpPr>
            <p:cNvPr id="22" name="Freeform 22"/>
            <p:cNvSpPr/>
            <p:nvPr/>
          </p:nvSpPr>
          <p:spPr>
            <a:xfrm>
              <a:off x="0" y="0"/>
              <a:ext cx="1567815" cy="1567815"/>
            </a:xfrm>
            <a:custGeom>
              <a:avLst/>
              <a:gdLst/>
              <a:ahLst/>
              <a:cxnLst/>
              <a:rect l="l" t="t" r="r" b="b"/>
              <a:pathLst>
                <a:path w="1567815" h="1567815">
                  <a:moveTo>
                    <a:pt x="0" y="0"/>
                  </a:moveTo>
                  <a:lnTo>
                    <a:pt x="1567815" y="0"/>
                  </a:lnTo>
                  <a:lnTo>
                    <a:pt x="1567815" y="1567815"/>
                  </a:lnTo>
                  <a:lnTo>
                    <a:pt x="0" y="1567815"/>
                  </a:lnTo>
                  <a:lnTo>
                    <a:pt x="0" y="0"/>
                  </a:lnTo>
                  <a:close/>
                </a:path>
              </a:pathLst>
            </a:custGeom>
            <a:blipFill>
              <a:blip r:embed="rId6"/>
              <a:stretch>
                <a:fillRect/>
              </a:stretch>
            </a:blipFill>
          </p:spPr>
        </p:sp>
      </p:grpSp>
      <p:grpSp>
        <p:nvGrpSpPr>
          <p:cNvPr id="23" name="Group 23"/>
          <p:cNvGrpSpPr/>
          <p:nvPr/>
        </p:nvGrpSpPr>
        <p:grpSpPr>
          <a:xfrm>
            <a:off x="941610" y="4648200"/>
            <a:ext cx="1649190" cy="1166802"/>
            <a:chOff x="0" y="0"/>
            <a:chExt cx="2198920" cy="1555736"/>
          </a:xfrm>
        </p:grpSpPr>
        <p:sp>
          <p:nvSpPr>
            <p:cNvPr id="24" name="Freeform 24"/>
            <p:cNvSpPr/>
            <p:nvPr/>
          </p:nvSpPr>
          <p:spPr>
            <a:xfrm>
              <a:off x="0" y="0"/>
              <a:ext cx="2198878" cy="1555750"/>
            </a:xfrm>
            <a:custGeom>
              <a:avLst/>
              <a:gdLst/>
              <a:ahLst/>
              <a:cxnLst/>
              <a:rect l="l" t="t" r="r" b="b"/>
              <a:pathLst>
                <a:path w="2198878" h="1555750">
                  <a:moveTo>
                    <a:pt x="0" y="0"/>
                  </a:moveTo>
                  <a:lnTo>
                    <a:pt x="2198878" y="0"/>
                  </a:lnTo>
                  <a:lnTo>
                    <a:pt x="2198878" y="1555750"/>
                  </a:lnTo>
                  <a:lnTo>
                    <a:pt x="0" y="1555750"/>
                  </a:lnTo>
                  <a:lnTo>
                    <a:pt x="0" y="0"/>
                  </a:lnTo>
                  <a:close/>
                </a:path>
              </a:pathLst>
            </a:custGeom>
            <a:blipFill>
              <a:blip r:embed="rId7"/>
              <a:stretch>
                <a:fillRect t="-58" r="-1" b="-57"/>
              </a:stretch>
            </a:blipFill>
          </p:spPr>
        </p:sp>
      </p:grpSp>
      <p:grpSp>
        <p:nvGrpSpPr>
          <p:cNvPr id="25" name="Group 25"/>
          <p:cNvGrpSpPr/>
          <p:nvPr/>
        </p:nvGrpSpPr>
        <p:grpSpPr>
          <a:xfrm rot="-5400000">
            <a:off x="1348462" y="4244062"/>
            <a:ext cx="785138" cy="785138"/>
            <a:chOff x="0" y="0"/>
            <a:chExt cx="1046851" cy="1046851"/>
          </a:xfrm>
        </p:grpSpPr>
        <p:sp>
          <p:nvSpPr>
            <p:cNvPr id="26" name="Freeform 26"/>
            <p:cNvSpPr/>
            <p:nvPr/>
          </p:nvSpPr>
          <p:spPr>
            <a:xfrm>
              <a:off x="0" y="0"/>
              <a:ext cx="1046861" cy="1046861"/>
            </a:xfrm>
            <a:custGeom>
              <a:avLst/>
              <a:gdLst/>
              <a:ahLst/>
              <a:cxnLst/>
              <a:rect l="l" t="t" r="r" b="b"/>
              <a:pathLst>
                <a:path w="1046861" h="1046861">
                  <a:moveTo>
                    <a:pt x="0" y="0"/>
                  </a:moveTo>
                  <a:lnTo>
                    <a:pt x="1046861" y="0"/>
                  </a:lnTo>
                  <a:lnTo>
                    <a:pt x="1046861" y="1046861"/>
                  </a:lnTo>
                  <a:lnTo>
                    <a:pt x="0" y="1046861"/>
                  </a:lnTo>
                  <a:lnTo>
                    <a:pt x="0" y="0"/>
                  </a:lnTo>
                  <a:close/>
                </a:path>
              </a:pathLst>
            </a:custGeom>
            <a:blipFill>
              <a:blip r:embed="rId6"/>
              <a:stretch>
                <a:fillRect/>
              </a:stretch>
            </a:blipFill>
          </p:spPr>
        </p:sp>
      </p:grpSp>
      <p:sp>
        <p:nvSpPr>
          <p:cNvPr id="27" name="TextBox 27"/>
          <p:cNvSpPr txBox="1"/>
          <p:nvPr/>
        </p:nvSpPr>
        <p:spPr>
          <a:xfrm>
            <a:off x="2947982" y="928376"/>
            <a:ext cx="2472872" cy="339004"/>
          </a:xfrm>
          <a:prstGeom prst="rect">
            <a:avLst/>
          </a:prstGeom>
        </p:spPr>
        <p:txBody>
          <a:bodyPr lIns="0" tIns="0" rIns="0" bIns="0" rtlCol="0" anchor="t">
            <a:spAutoFit/>
          </a:bodyPr>
          <a:lstStyle/>
          <a:p>
            <a:pPr algn="ctr">
              <a:lnSpc>
                <a:spcPts val="2881"/>
              </a:lnSpc>
            </a:pPr>
            <a:r>
              <a:rPr lang="en-US" sz="2058" b="1" dirty="0">
                <a:solidFill>
                  <a:srgbClr val="000000"/>
                </a:solidFill>
                <a:latin typeface="Arimo Bold"/>
                <a:ea typeface="Arimo Bold"/>
                <a:cs typeface="Arimo Bold"/>
                <a:sym typeface="Arimo Bold"/>
              </a:rPr>
              <a:t>Yang Saya </a:t>
            </a:r>
            <a:r>
              <a:rPr lang="en-US" sz="2058" b="1" dirty="0" err="1">
                <a:solidFill>
                  <a:srgbClr val="000000"/>
                </a:solidFill>
                <a:latin typeface="Arimo Bold"/>
                <a:ea typeface="Arimo Bold"/>
                <a:cs typeface="Arimo Bold"/>
                <a:sym typeface="Arimo Bold"/>
              </a:rPr>
              <a:t>Hormati</a:t>
            </a:r>
            <a:endParaRPr lang="en-US" sz="2058" b="1" dirty="0">
              <a:solidFill>
                <a:srgbClr val="000000"/>
              </a:solidFill>
              <a:latin typeface="Arimo Bold"/>
              <a:ea typeface="Arimo Bold"/>
              <a:cs typeface="Arimo Bold"/>
              <a:sym typeface="Arimo Bold"/>
            </a:endParaRPr>
          </a:p>
        </p:txBody>
      </p:sp>
      <p:grpSp>
        <p:nvGrpSpPr>
          <p:cNvPr id="28" name="Group 5">
            <a:extLst>
              <a:ext uri="{FF2B5EF4-FFF2-40B4-BE49-F238E27FC236}">
                <a16:creationId xmlns:a16="http://schemas.microsoft.com/office/drawing/2014/main" id="{06111456-C0BC-4695-A3D6-39A91B160310}"/>
              </a:ext>
            </a:extLst>
          </p:cNvPr>
          <p:cNvGrpSpPr/>
          <p:nvPr/>
        </p:nvGrpSpPr>
        <p:grpSpPr>
          <a:xfrm>
            <a:off x="6945702" y="6569789"/>
            <a:ext cx="5250988" cy="278623"/>
            <a:chOff x="0" y="0"/>
            <a:chExt cx="6337300" cy="404501"/>
          </a:xfrm>
        </p:grpSpPr>
        <p:sp>
          <p:nvSpPr>
            <p:cNvPr id="29" name="Freeform 6">
              <a:extLst>
                <a:ext uri="{FF2B5EF4-FFF2-40B4-BE49-F238E27FC236}">
                  <a16:creationId xmlns:a16="http://schemas.microsoft.com/office/drawing/2014/main" id="{116AFF33-87A5-4A99-AF6B-8909E1047F1D}"/>
                </a:ext>
              </a:extLst>
            </p:cNvPr>
            <p:cNvSpPr/>
            <p:nvPr/>
          </p:nvSpPr>
          <p:spPr>
            <a:xfrm>
              <a:off x="0" y="0"/>
              <a:ext cx="6337300" cy="404495"/>
            </a:xfrm>
            <a:custGeom>
              <a:avLst/>
              <a:gdLst/>
              <a:ahLst/>
              <a:cxnLst/>
              <a:rect l="l" t="t" r="r" b="b"/>
              <a:pathLst>
                <a:path w="6337300" h="404495">
                  <a:moveTo>
                    <a:pt x="0" y="0"/>
                  </a:moveTo>
                  <a:lnTo>
                    <a:pt x="6337300" y="0"/>
                  </a:lnTo>
                  <a:lnTo>
                    <a:pt x="6337300" y="404495"/>
                  </a:lnTo>
                  <a:lnTo>
                    <a:pt x="0" y="404495"/>
                  </a:lnTo>
                  <a:close/>
                </a:path>
              </a:pathLst>
            </a:custGeom>
            <a:gradFill rotWithShape="1">
              <a:gsLst>
                <a:gs pos="0">
                  <a:srgbClr val="7A221C">
                    <a:alpha val="100000"/>
                  </a:srgbClr>
                </a:gs>
                <a:gs pos="31000">
                  <a:srgbClr val="B1352C">
                    <a:alpha val="100000"/>
                  </a:srgbClr>
                </a:gs>
                <a:gs pos="100000">
                  <a:srgbClr val="FFFFFF">
                    <a:alpha val="100000"/>
                  </a:srgbClr>
                </a:gs>
              </a:gsLst>
              <a:lin ang="10800000"/>
            </a:gradFill>
          </p:spPr>
          <p:txBody>
            <a:bodyPr/>
            <a:lstStyle/>
            <a:p>
              <a:pPr algn="r"/>
              <a:endParaRPr lang="en-ID" dirty="0"/>
            </a:p>
          </p:txBody>
        </p:sp>
        <p:sp>
          <p:nvSpPr>
            <p:cNvPr id="30" name="TextBox 7">
              <a:extLst>
                <a:ext uri="{FF2B5EF4-FFF2-40B4-BE49-F238E27FC236}">
                  <a16:creationId xmlns:a16="http://schemas.microsoft.com/office/drawing/2014/main" id="{C41495D1-64FE-4313-8D50-89DA005E8C5F}"/>
                </a:ext>
              </a:extLst>
            </p:cNvPr>
            <p:cNvSpPr txBox="1"/>
            <p:nvPr/>
          </p:nvSpPr>
          <p:spPr>
            <a:xfrm>
              <a:off x="0" y="0"/>
              <a:ext cx="6337300" cy="404501"/>
            </a:xfrm>
            <a:prstGeom prst="rect">
              <a:avLst/>
            </a:prstGeom>
          </p:spPr>
          <p:txBody>
            <a:bodyPr lIns="50800" tIns="50800" rIns="50800" bIns="50800" rtlCol="0" anchor="ctr"/>
            <a:lstStyle/>
            <a:p>
              <a:pPr algn="r">
                <a:lnSpc>
                  <a:spcPts val="1080"/>
                </a:lnSpc>
              </a:pPr>
              <a:r>
                <a:rPr lang="en-US" sz="900" dirty="0">
                  <a:solidFill>
                    <a:srgbClr val="FFFF00"/>
                  </a:solidFill>
                  <a:latin typeface="Open Sans 1"/>
                  <a:ea typeface="Open Sans 1"/>
                  <a:cs typeface="Open Sans 1"/>
                  <a:sym typeface="Open Sans 1"/>
                </a:rPr>
                <a:t>UNDIP </a:t>
              </a:r>
              <a:r>
                <a:rPr lang="en-US" sz="900" dirty="0" err="1">
                  <a:solidFill>
                    <a:srgbClr val="FFFF00"/>
                  </a:solidFill>
                  <a:latin typeface="Open Sans 1"/>
                  <a:ea typeface="Open Sans 1"/>
                  <a:cs typeface="Open Sans 1"/>
                  <a:sym typeface="Open Sans 1"/>
                </a:rPr>
                <a:t>Bermartabat</a:t>
              </a:r>
              <a:r>
                <a:rPr lang="en-US" sz="900" dirty="0">
                  <a:solidFill>
                    <a:srgbClr val="FFFF00"/>
                  </a:solidFill>
                  <a:latin typeface="Open Sans 1"/>
                  <a:ea typeface="Open Sans 1"/>
                  <a:cs typeface="Open Sans 1"/>
                  <a:sym typeface="Open Sans 1"/>
                </a:rPr>
                <a:t> UNDIP </a:t>
              </a:r>
              <a:r>
                <a:rPr lang="en-US" sz="900" dirty="0" err="1">
                  <a:solidFill>
                    <a:srgbClr val="FFFF00"/>
                  </a:solidFill>
                  <a:latin typeface="Open Sans 1"/>
                  <a:ea typeface="Open Sans 1"/>
                  <a:cs typeface="Open Sans 1"/>
                  <a:sym typeface="Open Sans 1"/>
                </a:rPr>
                <a:t>Bermanfaat</a:t>
              </a:r>
              <a:endParaRPr lang="en-US" sz="900" dirty="0">
                <a:solidFill>
                  <a:srgbClr val="FFFF00"/>
                </a:solidFill>
                <a:latin typeface="Open Sans 1"/>
                <a:ea typeface="Open Sans 1"/>
                <a:cs typeface="Open Sans 1"/>
                <a:sym typeface="Open Sans 1"/>
              </a:endParaRPr>
            </a:p>
          </p:txBody>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9906000" h="6858000">
                <a:moveTo>
                  <a:pt x="0" y="0"/>
                </a:moveTo>
                <a:lnTo>
                  <a:pt x="9906000" y="0"/>
                </a:lnTo>
                <a:lnTo>
                  <a:pt x="9906000" y="6858000"/>
                </a:lnTo>
                <a:lnTo>
                  <a:pt x="0" y="6858000"/>
                </a:lnTo>
                <a:lnTo>
                  <a:pt x="0" y="0"/>
                </a:lnTo>
                <a:close/>
              </a:path>
            </a:pathLst>
          </a:custGeom>
          <a:blipFill>
            <a:blip r:embed="rId2"/>
            <a:stretch>
              <a:fillRect/>
            </a:stretch>
          </a:blipFill>
        </p:spPr>
      </p:sp>
      <p:sp>
        <p:nvSpPr>
          <p:cNvPr id="8" name="Freeform 8" descr="Logo  Description automatically generated"/>
          <p:cNvSpPr/>
          <p:nvPr/>
        </p:nvSpPr>
        <p:spPr>
          <a:xfrm>
            <a:off x="9423372" y="118743"/>
            <a:ext cx="330228" cy="330228"/>
          </a:xfrm>
          <a:custGeom>
            <a:avLst/>
            <a:gdLst/>
            <a:ahLst/>
            <a:cxnLst/>
            <a:rect l="l" t="t" r="r" b="b"/>
            <a:pathLst>
              <a:path w="330228" h="330228">
                <a:moveTo>
                  <a:pt x="0" y="0"/>
                </a:moveTo>
                <a:lnTo>
                  <a:pt x="330228" y="0"/>
                </a:lnTo>
                <a:lnTo>
                  <a:pt x="330228" y="330228"/>
                </a:lnTo>
                <a:lnTo>
                  <a:pt x="0" y="330228"/>
                </a:lnTo>
                <a:lnTo>
                  <a:pt x="0" y="0"/>
                </a:lnTo>
                <a:close/>
              </a:path>
            </a:pathLst>
          </a:custGeom>
          <a:blipFill>
            <a:blip r:embed="rId3"/>
            <a:stretch>
              <a:fillRect/>
            </a:stretch>
          </a:blipFill>
        </p:spPr>
      </p:sp>
      <p:grpSp>
        <p:nvGrpSpPr>
          <p:cNvPr id="20" name="Group 10">
            <a:extLst>
              <a:ext uri="{FF2B5EF4-FFF2-40B4-BE49-F238E27FC236}">
                <a16:creationId xmlns:a16="http://schemas.microsoft.com/office/drawing/2014/main" id="{92486DEE-A885-46AD-B8F0-E0AC575CA760}"/>
              </a:ext>
            </a:extLst>
          </p:cNvPr>
          <p:cNvGrpSpPr/>
          <p:nvPr/>
        </p:nvGrpSpPr>
        <p:grpSpPr>
          <a:xfrm>
            <a:off x="2907506" y="933450"/>
            <a:ext cx="6376988" cy="876300"/>
            <a:chOff x="0" y="0"/>
            <a:chExt cx="8502651" cy="1168400"/>
          </a:xfrm>
        </p:grpSpPr>
        <p:sp>
          <p:nvSpPr>
            <p:cNvPr id="21" name="Freeform 11">
              <a:extLst>
                <a:ext uri="{FF2B5EF4-FFF2-40B4-BE49-F238E27FC236}">
                  <a16:creationId xmlns:a16="http://schemas.microsoft.com/office/drawing/2014/main" id="{42D6DE6F-7A1F-4F9E-9243-AA97B1A7B5E8}"/>
                </a:ext>
              </a:extLst>
            </p:cNvPr>
            <p:cNvSpPr/>
            <p:nvPr/>
          </p:nvSpPr>
          <p:spPr>
            <a:xfrm>
              <a:off x="12700" y="12700"/>
              <a:ext cx="8477250" cy="1143000"/>
            </a:xfrm>
            <a:custGeom>
              <a:avLst/>
              <a:gdLst/>
              <a:ahLst/>
              <a:cxnLst/>
              <a:rect l="l" t="t" r="r" b="b"/>
              <a:pathLst>
                <a:path w="8477250" h="1143000">
                  <a:moveTo>
                    <a:pt x="0" y="190500"/>
                  </a:moveTo>
                  <a:cubicBezTo>
                    <a:pt x="0" y="85344"/>
                    <a:pt x="86868" y="0"/>
                    <a:pt x="194183" y="0"/>
                  </a:cubicBezTo>
                  <a:lnTo>
                    <a:pt x="8283067" y="0"/>
                  </a:lnTo>
                  <a:cubicBezTo>
                    <a:pt x="8390255" y="0"/>
                    <a:pt x="8477250" y="85344"/>
                    <a:pt x="8477250" y="190500"/>
                  </a:cubicBezTo>
                  <a:lnTo>
                    <a:pt x="8477250" y="952500"/>
                  </a:lnTo>
                  <a:cubicBezTo>
                    <a:pt x="8477250" y="1057656"/>
                    <a:pt x="8390382" y="1143000"/>
                    <a:pt x="8283067" y="1143000"/>
                  </a:cubicBezTo>
                  <a:lnTo>
                    <a:pt x="194183" y="1143000"/>
                  </a:lnTo>
                  <a:cubicBezTo>
                    <a:pt x="86868" y="1143000"/>
                    <a:pt x="0" y="1057656"/>
                    <a:pt x="0" y="952500"/>
                  </a:cubicBezTo>
                  <a:close/>
                </a:path>
              </a:pathLst>
            </a:custGeom>
            <a:solidFill>
              <a:srgbClr val="002060"/>
            </a:solidFill>
          </p:spPr>
        </p:sp>
        <p:sp>
          <p:nvSpPr>
            <p:cNvPr id="22" name="Freeform 12">
              <a:extLst>
                <a:ext uri="{FF2B5EF4-FFF2-40B4-BE49-F238E27FC236}">
                  <a16:creationId xmlns:a16="http://schemas.microsoft.com/office/drawing/2014/main" id="{DEF84E92-86C0-4B00-A073-76976EF23657}"/>
                </a:ext>
              </a:extLst>
            </p:cNvPr>
            <p:cNvSpPr/>
            <p:nvPr/>
          </p:nvSpPr>
          <p:spPr>
            <a:xfrm>
              <a:off x="0" y="0"/>
              <a:ext cx="8502650" cy="1168400"/>
            </a:xfrm>
            <a:custGeom>
              <a:avLst/>
              <a:gdLst/>
              <a:ahLst/>
              <a:cxnLst/>
              <a:rect l="l" t="t" r="r" b="b"/>
              <a:pathLst>
                <a:path w="8502650" h="1168400">
                  <a:moveTo>
                    <a:pt x="0" y="203200"/>
                  </a:moveTo>
                  <a:cubicBezTo>
                    <a:pt x="0" y="90805"/>
                    <a:pt x="92837" y="0"/>
                    <a:pt x="206883" y="0"/>
                  </a:cubicBezTo>
                  <a:lnTo>
                    <a:pt x="8295767" y="0"/>
                  </a:lnTo>
                  <a:lnTo>
                    <a:pt x="8295767" y="12700"/>
                  </a:lnTo>
                  <a:lnTo>
                    <a:pt x="8295767" y="0"/>
                  </a:lnTo>
                  <a:cubicBezTo>
                    <a:pt x="8409813" y="0"/>
                    <a:pt x="8502650" y="90805"/>
                    <a:pt x="8502650" y="203200"/>
                  </a:cubicBezTo>
                  <a:lnTo>
                    <a:pt x="8489950" y="203200"/>
                  </a:lnTo>
                  <a:lnTo>
                    <a:pt x="8502650" y="203200"/>
                  </a:lnTo>
                  <a:lnTo>
                    <a:pt x="8502650" y="965200"/>
                  </a:lnTo>
                  <a:lnTo>
                    <a:pt x="8489950" y="965200"/>
                  </a:lnTo>
                  <a:lnTo>
                    <a:pt x="8502650" y="965200"/>
                  </a:lnTo>
                  <a:cubicBezTo>
                    <a:pt x="8502650" y="1077595"/>
                    <a:pt x="8409813" y="1168400"/>
                    <a:pt x="8295767" y="1168400"/>
                  </a:cubicBezTo>
                  <a:lnTo>
                    <a:pt x="8295767" y="1155700"/>
                  </a:lnTo>
                  <a:lnTo>
                    <a:pt x="8295767" y="1168400"/>
                  </a:lnTo>
                  <a:lnTo>
                    <a:pt x="206883" y="1168400"/>
                  </a:lnTo>
                  <a:lnTo>
                    <a:pt x="206883" y="1155700"/>
                  </a:lnTo>
                  <a:lnTo>
                    <a:pt x="206883" y="1168400"/>
                  </a:lnTo>
                  <a:cubicBezTo>
                    <a:pt x="92837" y="1168400"/>
                    <a:pt x="0" y="1077595"/>
                    <a:pt x="0" y="965200"/>
                  </a:cubicBezTo>
                  <a:lnTo>
                    <a:pt x="0" y="203200"/>
                  </a:lnTo>
                  <a:lnTo>
                    <a:pt x="12700" y="203200"/>
                  </a:lnTo>
                  <a:lnTo>
                    <a:pt x="0" y="203200"/>
                  </a:lnTo>
                  <a:moveTo>
                    <a:pt x="25400" y="203200"/>
                  </a:moveTo>
                  <a:lnTo>
                    <a:pt x="25400" y="965200"/>
                  </a:lnTo>
                  <a:lnTo>
                    <a:pt x="12700" y="965200"/>
                  </a:lnTo>
                  <a:lnTo>
                    <a:pt x="25400" y="965200"/>
                  </a:lnTo>
                  <a:cubicBezTo>
                    <a:pt x="25400" y="1063117"/>
                    <a:pt x="106426" y="1143000"/>
                    <a:pt x="206883" y="1143000"/>
                  </a:cubicBezTo>
                  <a:lnTo>
                    <a:pt x="8295767" y="1143000"/>
                  </a:lnTo>
                  <a:cubicBezTo>
                    <a:pt x="8396224" y="1143000"/>
                    <a:pt x="8477250" y="1063117"/>
                    <a:pt x="8477250" y="965200"/>
                  </a:cubicBezTo>
                  <a:lnTo>
                    <a:pt x="8477250" y="203200"/>
                  </a:lnTo>
                  <a:cubicBezTo>
                    <a:pt x="8477250" y="105283"/>
                    <a:pt x="8396224" y="25400"/>
                    <a:pt x="8295767" y="25400"/>
                  </a:cubicBezTo>
                  <a:lnTo>
                    <a:pt x="206883" y="25400"/>
                  </a:lnTo>
                  <a:lnTo>
                    <a:pt x="206883" y="12700"/>
                  </a:lnTo>
                  <a:lnTo>
                    <a:pt x="206883" y="25400"/>
                  </a:lnTo>
                  <a:cubicBezTo>
                    <a:pt x="106426" y="25400"/>
                    <a:pt x="25400" y="105283"/>
                    <a:pt x="25400" y="203200"/>
                  </a:cubicBezTo>
                  <a:close/>
                </a:path>
              </a:pathLst>
            </a:custGeom>
            <a:solidFill>
              <a:srgbClr val="000000"/>
            </a:solidFill>
          </p:spPr>
        </p:sp>
        <p:sp>
          <p:nvSpPr>
            <p:cNvPr id="23" name="TextBox 13">
              <a:extLst>
                <a:ext uri="{FF2B5EF4-FFF2-40B4-BE49-F238E27FC236}">
                  <a16:creationId xmlns:a16="http://schemas.microsoft.com/office/drawing/2014/main" id="{31903A97-3664-4AF5-B33B-36E49101F08F}"/>
                </a:ext>
              </a:extLst>
            </p:cNvPr>
            <p:cNvSpPr txBox="1"/>
            <p:nvPr/>
          </p:nvSpPr>
          <p:spPr>
            <a:xfrm>
              <a:off x="0" y="-9525"/>
              <a:ext cx="8502651" cy="1177925"/>
            </a:xfrm>
            <a:prstGeom prst="rect">
              <a:avLst/>
            </a:prstGeom>
          </p:spPr>
          <p:txBody>
            <a:bodyPr lIns="50800" tIns="50800" rIns="50800" bIns="50800" rtlCol="0" anchor="ctr"/>
            <a:lstStyle/>
            <a:p>
              <a:pPr algn="ctr">
                <a:lnSpc>
                  <a:spcPts val="2879"/>
                </a:lnSpc>
              </a:pPr>
              <a:r>
                <a:rPr lang="en-US" sz="2400" b="1" spc="-27" dirty="0">
                  <a:solidFill>
                    <a:srgbClr val="FFFFFF"/>
                  </a:solidFill>
                  <a:latin typeface="Arimo Bold"/>
                  <a:ea typeface="Arimo Bold"/>
                  <a:cs typeface="Arimo Bold"/>
                  <a:sym typeface="Arimo Bold"/>
                </a:rPr>
                <a:t>TATA USAHA FISIP UNDIP</a:t>
              </a:r>
            </a:p>
          </p:txBody>
        </p:sp>
      </p:grpSp>
      <p:sp>
        <p:nvSpPr>
          <p:cNvPr id="24" name="TextBox 14">
            <a:extLst>
              <a:ext uri="{FF2B5EF4-FFF2-40B4-BE49-F238E27FC236}">
                <a16:creationId xmlns:a16="http://schemas.microsoft.com/office/drawing/2014/main" id="{809D8C4F-FDD5-4B7E-968A-12674E2DDEB3}"/>
              </a:ext>
            </a:extLst>
          </p:cNvPr>
          <p:cNvSpPr txBox="1"/>
          <p:nvPr/>
        </p:nvSpPr>
        <p:spPr>
          <a:xfrm>
            <a:off x="2667000" y="4669529"/>
            <a:ext cx="2133600" cy="343940"/>
          </a:xfrm>
          <a:prstGeom prst="rect">
            <a:avLst/>
          </a:prstGeom>
        </p:spPr>
        <p:txBody>
          <a:bodyPr wrap="square" lIns="0" tIns="0" rIns="0" bIns="0" rtlCol="0" anchor="t">
            <a:spAutoFit/>
          </a:bodyPr>
          <a:lstStyle/>
          <a:p>
            <a:pPr algn="ctr">
              <a:lnSpc>
                <a:spcPts val="1439"/>
              </a:lnSpc>
            </a:pPr>
            <a:r>
              <a:rPr lang="en-US" sz="900" b="1" spc="11" dirty="0" err="1">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Manajer</a:t>
            </a:r>
            <a:r>
              <a:rPr lang="en-US" sz="900" b="1" spc="11" dirty="0">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 </a:t>
            </a:r>
            <a:r>
              <a:rPr lang="en-US" sz="900" b="1" spc="11" dirty="0" err="1">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Bagian</a:t>
            </a:r>
            <a:r>
              <a:rPr lang="en-US" sz="900" b="1" spc="11" dirty="0">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 Tata Usaha</a:t>
            </a:r>
          </a:p>
          <a:p>
            <a:pPr algn="ctr">
              <a:lnSpc>
                <a:spcPts val="1439"/>
              </a:lnSpc>
            </a:pPr>
            <a:r>
              <a:rPr lang="en-US" sz="900" b="1" spc="11" dirty="0">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Andi </a:t>
            </a:r>
            <a:r>
              <a:rPr lang="en-US" sz="900" b="1" spc="11" dirty="0" err="1">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Widiasmoro</a:t>
            </a:r>
            <a:r>
              <a:rPr lang="en-US" sz="900" b="1" spc="11" dirty="0">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 S.T., </a:t>
            </a:r>
            <a:r>
              <a:rPr lang="en-US" sz="900" b="1" spc="11" dirty="0" err="1">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M.Kom</a:t>
            </a:r>
            <a:r>
              <a:rPr lang="en-US" sz="900" b="1" spc="11" dirty="0">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a:t>
            </a:r>
          </a:p>
        </p:txBody>
      </p:sp>
      <p:sp>
        <p:nvSpPr>
          <p:cNvPr id="25" name="TextBox 14">
            <a:extLst>
              <a:ext uri="{FF2B5EF4-FFF2-40B4-BE49-F238E27FC236}">
                <a16:creationId xmlns:a16="http://schemas.microsoft.com/office/drawing/2014/main" id="{4AE8DBDE-1F5B-422B-A9C1-142E04614C74}"/>
              </a:ext>
            </a:extLst>
          </p:cNvPr>
          <p:cNvSpPr txBox="1"/>
          <p:nvPr/>
        </p:nvSpPr>
        <p:spPr>
          <a:xfrm>
            <a:off x="4932341" y="4669535"/>
            <a:ext cx="2327316" cy="523477"/>
          </a:xfrm>
          <a:prstGeom prst="rect">
            <a:avLst/>
          </a:prstGeom>
        </p:spPr>
        <p:txBody>
          <a:bodyPr wrap="square" lIns="0" tIns="0" rIns="0" bIns="0" rtlCol="0" anchor="t">
            <a:spAutoFit/>
          </a:bodyPr>
          <a:lstStyle/>
          <a:p>
            <a:pPr algn="ctr">
              <a:lnSpc>
                <a:spcPts val="1439"/>
              </a:lnSpc>
            </a:pPr>
            <a:r>
              <a:rPr lang="en-US" sz="900" b="1" spc="11" dirty="0">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Supervisor Sub. </a:t>
            </a:r>
            <a:r>
              <a:rPr lang="en-US" sz="900" b="1" spc="11" dirty="0" err="1">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Bagian</a:t>
            </a:r>
            <a:r>
              <a:rPr lang="en-US" sz="900" b="1" spc="11" dirty="0">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 </a:t>
            </a:r>
            <a:r>
              <a:rPr lang="en-US" sz="900" b="1" spc="11" dirty="0" err="1">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Akademik</a:t>
            </a:r>
            <a:r>
              <a:rPr lang="en-US" sz="900" b="1" spc="11" dirty="0">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 dan </a:t>
            </a:r>
            <a:r>
              <a:rPr lang="en-US" sz="900" b="1" spc="11" dirty="0" err="1">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Kemahasiswaan</a:t>
            </a:r>
            <a:endParaRPr lang="en-US" sz="900" b="1" spc="11" dirty="0">
              <a:solidFill>
                <a:srgbClr val="000000"/>
              </a:solidFill>
              <a:latin typeface="Open Sans 1 Bold" panose="020B0604020202020204" charset="0"/>
              <a:ea typeface="Open Sans 1 Bold" panose="020B0604020202020204" charset="0"/>
              <a:cs typeface="Open Sans 1 Bold" panose="020B0604020202020204" charset="0"/>
              <a:sym typeface="TT Rounds Condensed Bold"/>
            </a:endParaRPr>
          </a:p>
          <a:p>
            <a:pPr algn="ctr">
              <a:lnSpc>
                <a:spcPts val="1439"/>
              </a:lnSpc>
            </a:pPr>
            <a:r>
              <a:rPr lang="en-US" sz="900" b="1" spc="11" dirty="0">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Kris </a:t>
            </a:r>
            <a:r>
              <a:rPr lang="en-US" sz="900" b="1" spc="11" dirty="0" err="1">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Retno</a:t>
            </a:r>
            <a:r>
              <a:rPr lang="en-US" sz="900" b="1" spc="11" dirty="0">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 Gayatri, S.T.</a:t>
            </a:r>
          </a:p>
        </p:txBody>
      </p:sp>
      <p:sp>
        <p:nvSpPr>
          <p:cNvPr id="26" name="TextBox 14">
            <a:extLst>
              <a:ext uri="{FF2B5EF4-FFF2-40B4-BE49-F238E27FC236}">
                <a16:creationId xmlns:a16="http://schemas.microsoft.com/office/drawing/2014/main" id="{3989F0AF-96E9-4186-ABDF-846869FCF5B6}"/>
              </a:ext>
            </a:extLst>
          </p:cNvPr>
          <p:cNvSpPr txBox="1"/>
          <p:nvPr/>
        </p:nvSpPr>
        <p:spPr>
          <a:xfrm>
            <a:off x="6710351" y="4669529"/>
            <a:ext cx="3443595" cy="343940"/>
          </a:xfrm>
          <a:prstGeom prst="rect">
            <a:avLst/>
          </a:prstGeom>
        </p:spPr>
        <p:txBody>
          <a:bodyPr lIns="0" tIns="0" rIns="0" bIns="0" rtlCol="0" anchor="t">
            <a:spAutoFit/>
          </a:bodyPr>
          <a:lstStyle/>
          <a:p>
            <a:pPr algn="ctr">
              <a:lnSpc>
                <a:spcPts val="1439"/>
              </a:lnSpc>
            </a:pPr>
            <a:r>
              <a:rPr lang="en-US" sz="900" b="1" spc="11" dirty="0">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Supervisor Sub. </a:t>
            </a:r>
            <a:r>
              <a:rPr lang="en-US" sz="900" b="1" spc="11" dirty="0" err="1">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Bagian</a:t>
            </a:r>
            <a:r>
              <a:rPr lang="en-US" sz="900" b="1" spc="11" dirty="0">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 </a:t>
            </a:r>
            <a:r>
              <a:rPr lang="en-US" sz="900" b="1" spc="11" dirty="0" err="1">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Sumber</a:t>
            </a:r>
            <a:r>
              <a:rPr lang="en-US" sz="900" b="1" spc="11" dirty="0">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 </a:t>
            </a:r>
            <a:r>
              <a:rPr lang="en-US" sz="900" b="1" spc="11" dirty="0" err="1">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Daya</a:t>
            </a:r>
            <a:endParaRPr lang="en-US" sz="900" b="1" spc="11" dirty="0">
              <a:solidFill>
                <a:srgbClr val="000000"/>
              </a:solidFill>
              <a:latin typeface="Open Sans 1 Bold" panose="020B0604020202020204" charset="0"/>
              <a:ea typeface="Open Sans 1 Bold" panose="020B0604020202020204" charset="0"/>
              <a:cs typeface="Open Sans 1 Bold" panose="020B0604020202020204" charset="0"/>
              <a:sym typeface="TT Rounds Condensed Bold"/>
            </a:endParaRPr>
          </a:p>
          <a:p>
            <a:pPr algn="ctr">
              <a:lnSpc>
                <a:spcPts val="1439"/>
              </a:lnSpc>
            </a:pPr>
            <a:r>
              <a:rPr lang="en-US" sz="900" b="1" spc="11" dirty="0" err="1">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Eti</a:t>
            </a:r>
            <a:r>
              <a:rPr lang="en-US" sz="900" b="1" spc="11" dirty="0">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 </a:t>
            </a:r>
            <a:r>
              <a:rPr lang="en-US" sz="900" b="1" spc="11" dirty="0" err="1">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Herlina</a:t>
            </a:r>
            <a:r>
              <a:rPr lang="en-US" sz="900" b="1" spc="11" dirty="0">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 S.E., </a:t>
            </a:r>
            <a:r>
              <a:rPr lang="en-US" sz="900" b="1" spc="11" dirty="0" err="1">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Akt</a:t>
            </a:r>
            <a:r>
              <a:rPr lang="en-US" sz="900" b="1" spc="11" dirty="0">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a:t>
            </a:r>
          </a:p>
        </p:txBody>
      </p:sp>
      <p:pic>
        <p:nvPicPr>
          <p:cNvPr id="11" name="Picture 10">
            <a:extLst>
              <a:ext uri="{FF2B5EF4-FFF2-40B4-BE49-F238E27FC236}">
                <a16:creationId xmlns:a16="http://schemas.microsoft.com/office/drawing/2014/main" id="{D0B4F1E8-D2D9-4712-80AA-036E81FFF8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26552" y="2532504"/>
            <a:ext cx="6538896" cy="1899365"/>
          </a:xfrm>
          <a:prstGeom prst="rect">
            <a:avLst/>
          </a:prstGeom>
        </p:spPr>
      </p:pic>
      <p:grpSp>
        <p:nvGrpSpPr>
          <p:cNvPr id="16" name="Group 5">
            <a:extLst>
              <a:ext uri="{FF2B5EF4-FFF2-40B4-BE49-F238E27FC236}">
                <a16:creationId xmlns:a16="http://schemas.microsoft.com/office/drawing/2014/main" id="{AF9D6999-901E-4D58-95C2-7B28D29CCE42}"/>
              </a:ext>
            </a:extLst>
          </p:cNvPr>
          <p:cNvGrpSpPr/>
          <p:nvPr/>
        </p:nvGrpSpPr>
        <p:grpSpPr>
          <a:xfrm>
            <a:off x="7443714" y="6569789"/>
            <a:ext cx="4752975" cy="303376"/>
            <a:chOff x="0" y="0"/>
            <a:chExt cx="6337300" cy="404501"/>
          </a:xfrm>
        </p:grpSpPr>
        <p:sp>
          <p:nvSpPr>
            <p:cNvPr id="17" name="Freeform 6">
              <a:extLst>
                <a:ext uri="{FF2B5EF4-FFF2-40B4-BE49-F238E27FC236}">
                  <a16:creationId xmlns:a16="http://schemas.microsoft.com/office/drawing/2014/main" id="{A0E38BF7-78A5-41D7-9BB2-753F332F80F8}"/>
                </a:ext>
              </a:extLst>
            </p:cNvPr>
            <p:cNvSpPr/>
            <p:nvPr/>
          </p:nvSpPr>
          <p:spPr>
            <a:xfrm>
              <a:off x="0" y="0"/>
              <a:ext cx="6337300" cy="404495"/>
            </a:xfrm>
            <a:custGeom>
              <a:avLst/>
              <a:gdLst/>
              <a:ahLst/>
              <a:cxnLst/>
              <a:rect l="l" t="t" r="r" b="b"/>
              <a:pathLst>
                <a:path w="6337300" h="404495">
                  <a:moveTo>
                    <a:pt x="0" y="0"/>
                  </a:moveTo>
                  <a:lnTo>
                    <a:pt x="6337300" y="0"/>
                  </a:lnTo>
                  <a:lnTo>
                    <a:pt x="6337300" y="404495"/>
                  </a:lnTo>
                  <a:lnTo>
                    <a:pt x="0" y="404495"/>
                  </a:lnTo>
                  <a:close/>
                </a:path>
              </a:pathLst>
            </a:custGeom>
            <a:gradFill rotWithShape="1">
              <a:gsLst>
                <a:gs pos="0">
                  <a:srgbClr val="7A221C">
                    <a:alpha val="100000"/>
                  </a:srgbClr>
                </a:gs>
                <a:gs pos="31000">
                  <a:srgbClr val="B1352C">
                    <a:alpha val="100000"/>
                  </a:srgbClr>
                </a:gs>
                <a:gs pos="100000">
                  <a:srgbClr val="FFFFFF">
                    <a:alpha val="100000"/>
                  </a:srgbClr>
                </a:gs>
              </a:gsLst>
              <a:lin ang="10800000"/>
            </a:gradFill>
          </p:spPr>
          <p:txBody>
            <a:bodyPr/>
            <a:lstStyle/>
            <a:p>
              <a:pPr algn="r"/>
              <a:endParaRPr lang="en-ID" dirty="0"/>
            </a:p>
          </p:txBody>
        </p:sp>
        <p:sp>
          <p:nvSpPr>
            <p:cNvPr id="18" name="TextBox 7">
              <a:extLst>
                <a:ext uri="{FF2B5EF4-FFF2-40B4-BE49-F238E27FC236}">
                  <a16:creationId xmlns:a16="http://schemas.microsoft.com/office/drawing/2014/main" id="{58B1DE64-61DC-4AA4-8DE9-0462F4CDA662}"/>
                </a:ext>
              </a:extLst>
            </p:cNvPr>
            <p:cNvSpPr txBox="1"/>
            <p:nvPr/>
          </p:nvSpPr>
          <p:spPr>
            <a:xfrm>
              <a:off x="0" y="0"/>
              <a:ext cx="6337300" cy="404501"/>
            </a:xfrm>
            <a:prstGeom prst="rect">
              <a:avLst/>
            </a:prstGeom>
          </p:spPr>
          <p:txBody>
            <a:bodyPr lIns="50800" tIns="50800" rIns="50800" bIns="50800" rtlCol="0" anchor="ctr"/>
            <a:lstStyle/>
            <a:p>
              <a:pPr algn="r">
                <a:lnSpc>
                  <a:spcPts val="1080"/>
                </a:lnSpc>
              </a:pPr>
              <a:r>
                <a:rPr lang="en-US" sz="900" dirty="0">
                  <a:solidFill>
                    <a:srgbClr val="FFFF00"/>
                  </a:solidFill>
                  <a:latin typeface="Open Sans 1"/>
                  <a:ea typeface="Open Sans 1"/>
                  <a:cs typeface="Open Sans 1"/>
                  <a:sym typeface="Open Sans 1"/>
                </a:rPr>
                <a:t>UNDIP </a:t>
              </a:r>
              <a:r>
                <a:rPr lang="en-US" sz="900" dirty="0" err="1">
                  <a:solidFill>
                    <a:srgbClr val="FFFF00"/>
                  </a:solidFill>
                  <a:latin typeface="Open Sans 1"/>
                  <a:ea typeface="Open Sans 1"/>
                  <a:cs typeface="Open Sans 1"/>
                  <a:sym typeface="Open Sans 1"/>
                </a:rPr>
                <a:t>Bermartabat</a:t>
              </a:r>
              <a:r>
                <a:rPr lang="en-US" sz="900" dirty="0">
                  <a:solidFill>
                    <a:srgbClr val="FFFF00"/>
                  </a:solidFill>
                  <a:latin typeface="Open Sans 1"/>
                  <a:ea typeface="Open Sans 1"/>
                  <a:cs typeface="Open Sans 1"/>
                  <a:sym typeface="Open Sans 1"/>
                </a:rPr>
                <a:t> UNDIP </a:t>
              </a:r>
              <a:r>
                <a:rPr lang="en-US" sz="900" dirty="0" err="1">
                  <a:solidFill>
                    <a:srgbClr val="FFFF00"/>
                  </a:solidFill>
                  <a:latin typeface="Open Sans 1"/>
                  <a:ea typeface="Open Sans 1"/>
                  <a:cs typeface="Open Sans 1"/>
                  <a:sym typeface="Open Sans 1"/>
                </a:rPr>
                <a:t>Bermanfaat</a:t>
              </a:r>
              <a:endParaRPr lang="en-US" sz="900" dirty="0">
                <a:solidFill>
                  <a:srgbClr val="FFFF00"/>
                </a:solidFill>
                <a:latin typeface="Open Sans 1"/>
                <a:ea typeface="Open Sans 1"/>
                <a:cs typeface="Open Sans 1"/>
                <a:sym typeface="Open Sans 1"/>
              </a:endParaRPr>
            </a:p>
          </p:txBody>
        </p:sp>
      </p:grpSp>
      <p:grpSp>
        <p:nvGrpSpPr>
          <p:cNvPr id="19" name="Group 5">
            <a:extLst>
              <a:ext uri="{FF2B5EF4-FFF2-40B4-BE49-F238E27FC236}">
                <a16:creationId xmlns:a16="http://schemas.microsoft.com/office/drawing/2014/main" id="{1C57F786-BE59-4CD2-ADF2-1AB1BCA6499C}"/>
              </a:ext>
            </a:extLst>
          </p:cNvPr>
          <p:cNvGrpSpPr/>
          <p:nvPr/>
        </p:nvGrpSpPr>
        <p:grpSpPr>
          <a:xfrm>
            <a:off x="6945702" y="6569789"/>
            <a:ext cx="5250988" cy="278623"/>
            <a:chOff x="0" y="0"/>
            <a:chExt cx="6337300" cy="404501"/>
          </a:xfrm>
        </p:grpSpPr>
        <p:sp>
          <p:nvSpPr>
            <p:cNvPr id="27" name="Freeform 6">
              <a:extLst>
                <a:ext uri="{FF2B5EF4-FFF2-40B4-BE49-F238E27FC236}">
                  <a16:creationId xmlns:a16="http://schemas.microsoft.com/office/drawing/2014/main" id="{96AF5185-626B-46A5-ABB2-5398837E6BF7}"/>
                </a:ext>
              </a:extLst>
            </p:cNvPr>
            <p:cNvSpPr/>
            <p:nvPr/>
          </p:nvSpPr>
          <p:spPr>
            <a:xfrm>
              <a:off x="0" y="0"/>
              <a:ext cx="6337300" cy="404495"/>
            </a:xfrm>
            <a:custGeom>
              <a:avLst/>
              <a:gdLst/>
              <a:ahLst/>
              <a:cxnLst/>
              <a:rect l="l" t="t" r="r" b="b"/>
              <a:pathLst>
                <a:path w="6337300" h="404495">
                  <a:moveTo>
                    <a:pt x="0" y="0"/>
                  </a:moveTo>
                  <a:lnTo>
                    <a:pt x="6337300" y="0"/>
                  </a:lnTo>
                  <a:lnTo>
                    <a:pt x="6337300" y="404495"/>
                  </a:lnTo>
                  <a:lnTo>
                    <a:pt x="0" y="404495"/>
                  </a:lnTo>
                  <a:close/>
                </a:path>
              </a:pathLst>
            </a:custGeom>
            <a:gradFill rotWithShape="1">
              <a:gsLst>
                <a:gs pos="0">
                  <a:srgbClr val="7A221C">
                    <a:alpha val="100000"/>
                  </a:srgbClr>
                </a:gs>
                <a:gs pos="31000">
                  <a:srgbClr val="B1352C">
                    <a:alpha val="100000"/>
                  </a:srgbClr>
                </a:gs>
                <a:gs pos="100000">
                  <a:srgbClr val="FFFFFF">
                    <a:alpha val="100000"/>
                  </a:srgbClr>
                </a:gs>
              </a:gsLst>
              <a:lin ang="10800000"/>
            </a:gradFill>
          </p:spPr>
          <p:txBody>
            <a:bodyPr/>
            <a:lstStyle/>
            <a:p>
              <a:pPr algn="r"/>
              <a:endParaRPr lang="en-ID" dirty="0"/>
            </a:p>
          </p:txBody>
        </p:sp>
        <p:sp>
          <p:nvSpPr>
            <p:cNvPr id="28" name="TextBox 7">
              <a:extLst>
                <a:ext uri="{FF2B5EF4-FFF2-40B4-BE49-F238E27FC236}">
                  <a16:creationId xmlns:a16="http://schemas.microsoft.com/office/drawing/2014/main" id="{954159B7-634C-496A-9D87-747AFE74B25C}"/>
                </a:ext>
              </a:extLst>
            </p:cNvPr>
            <p:cNvSpPr txBox="1"/>
            <p:nvPr/>
          </p:nvSpPr>
          <p:spPr>
            <a:xfrm>
              <a:off x="0" y="0"/>
              <a:ext cx="6337300" cy="404501"/>
            </a:xfrm>
            <a:prstGeom prst="rect">
              <a:avLst/>
            </a:prstGeom>
          </p:spPr>
          <p:txBody>
            <a:bodyPr lIns="50800" tIns="50800" rIns="50800" bIns="50800" rtlCol="0" anchor="ctr"/>
            <a:lstStyle/>
            <a:p>
              <a:pPr algn="r">
                <a:lnSpc>
                  <a:spcPts val="1080"/>
                </a:lnSpc>
              </a:pPr>
              <a:r>
                <a:rPr lang="en-US" sz="900" dirty="0">
                  <a:solidFill>
                    <a:srgbClr val="FFFF00"/>
                  </a:solidFill>
                  <a:latin typeface="Open Sans 1"/>
                  <a:ea typeface="Open Sans 1"/>
                  <a:cs typeface="Open Sans 1"/>
                  <a:sym typeface="Open Sans 1"/>
                </a:rPr>
                <a:t>UNDIP </a:t>
              </a:r>
              <a:r>
                <a:rPr lang="en-US" sz="900" dirty="0" err="1">
                  <a:solidFill>
                    <a:srgbClr val="FFFF00"/>
                  </a:solidFill>
                  <a:latin typeface="Open Sans 1"/>
                  <a:ea typeface="Open Sans 1"/>
                  <a:cs typeface="Open Sans 1"/>
                  <a:sym typeface="Open Sans 1"/>
                </a:rPr>
                <a:t>Bermartabat</a:t>
              </a:r>
              <a:r>
                <a:rPr lang="en-US" sz="900" dirty="0">
                  <a:solidFill>
                    <a:srgbClr val="FFFF00"/>
                  </a:solidFill>
                  <a:latin typeface="Open Sans 1"/>
                  <a:ea typeface="Open Sans 1"/>
                  <a:cs typeface="Open Sans 1"/>
                  <a:sym typeface="Open Sans 1"/>
                </a:rPr>
                <a:t> UNDIP </a:t>
              </a:r>
              <a:r>
                <a:rPr lang="en-US" sz="900" dirty="0" err="1">
                  <a:solidFill>
                    <a:srgbClr val="FFFF00"/>
                  </a:solidFill>
                  <a:latin typeface="Open Sans 1"/>
                  <a:ea typeface="Open Sans 1"/>
                  <a:cs typeface="Open Sans 1"/>
                  <a:sym typeface="Open Sans 1"/>
                </a:rPr>
                <a:t>Bermanfaat</a:t>
              </a:r>
              <a:endParaRPr lang="en-US" sz="900" dirty="0">
                <a:solidFill>
                  <a:srgbClr val="FFFF00"/>
                </a:solidFill>
                <a:latin typeface="Open Sans 1"/>
                <a:ea typeface="Open Sans 1"/>
                <a:cs typeface="Open Sans 1"/>
                <a:sym typeface="Open Sans 1"/>
              </a:endParaRPr>
            </a:p>
          </p:txBody>
        </p:sp>
      </p:grpSp>
    </p:spTree>
    <p:extLst>
      <p:ext uri="{BB962C8B-B14F-4D97-AF65-F5344CB8AC3E}">
        <p14:creationId xmlns:p14="http://schemas.microsoft.com/office/powerpoint/2010/main" val="25804200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9906000" h="6858000">
                <a:moveTo>
                  <a:pt x="0" y="0"/>
                </a:moveTo>
                <a:lnTo>
                  <a:pt x="9906000" y="0"/>
                </a:lnTo>
                <a:lnTo>
                  <a:pt x="9906000" y="6858000"/>
                </a:lnTo>
                <a:lnTo>
                  <a:pt x="0" y="6858000"/>
                </a:lnTo>
                <a:lnTo>
                  <a:pt x="0" y="0"/>
                </a:lnTo>
                <a:close/>
              </a:path>
            </a:pathLst>
          </a:custGeom>
          <a:blipFill>
            <a:blip r:embed="rId2"/>
            <a:stretch>
              <a:fillRect/>
            </a:stretch>
          </a:blipFill>
        </p:spPr>
      </p:sp>
      <p:sp>
        <p:nvSpPr>
          <p:cNvPr id="8" name="Freeform 8" descr="Logo  Description automatically generated"/>
          <p:cNvSpPr/>
          <p:nvPr/>
        </p:nvSpPr>
        <p:spPr>
          <a:xfrm>
            <a:off x="9423372" y="118743"/>
            <a:ext cx="330228" cy="330228"/>
          </a:xfrm>
          <a:custGeom>
            <a:avLst/>
            <a:gdLst/>
            <a:ahLst/>
            <a:cxnLst/>
            <a:rect l="l" t="t" r="r" b="b"/>
            <a:pathLst>
              <a:path w="330228" h="330228">
                <a:moveTo>
                  <a:pt x="0" y="0"/>
                </a:moveTo>
                <a:lnTo>
                  <a:pt x="330228" y="0"/>
                </a:lnTo>
                <a:lnTo>
                  <a:pt x="330228" y="330228"/>
                </a:lnTo>
                <a:lnTo>
                  <a:pt x="0" y="330228"/>
                </a:lnTo>
                <a:lnTo>
                  <a:pt x="0" y="0"/>
                </a:lnTo>
                <a:close/>
              </a:path>
            </a:pathLst>
          </a:custGeom>
          <a:blipFill>
            <a:blip r:embed="rId3"/>
            <a:stretch>
              <a:fillRect/>
            </a:stretch>
          </a:blipFill>
        </p:spPr>
      </p:sp>
      <p:grpSp>
        <p:nvGrpSpPr>
          <p:cNvPr id="20" name="Group 10">
            <a:extLst>
              <a:ext uri="{FF2B5EF4-FFF2-40B4-BE49-F238E27FC236}">
                <a16:creationId xmlns:a16="http://schemas.microsoft.com/office/drawing/2014/main" id="{92486DEE-A885-46AD-B8F0-E0AC575CA760}"/>
              </a:ext>
            </a:extLst>
          </p:cNvPr>
          <p:cNvGrpSpPr/>
          <p:nvPr/>
        </p:nvGrpSpPr>
        <p:grpSpPr>
          <a:xfrm>
            <a:off x="1828800" y="1066800"/>
            <a:ext cx="8610600" cy="876300"/>
            <a:chOff x="0" y="0"/>
            <a:chExt cx="8502651" cy="1168400"/>
          </a:xfrm>
        </p:grpSpPr>
        <p:sp>
          <p:nvSpPr>
            <p:cNvPr id="21" name="Freeform 11">
              <a:extLst>
                <a:ext uri="{FF2B5EF4-FFF2-40B4-BE49-F238E27FC236}">
                  <a16:creationId xmlns:a16="http://schemas.microsoft.com/office/drawing/2014/main" id="{42D6DE6F-7A1F-4F9E-9243-AA97B1A7B5E8}"/>
                </a:ext>
              </a:extLst>
            </p:cNvPr>
            <p:cNvSpPr/>
            <p:nvPr/>
          </p:nvSpPr>
          <p:spPr>
            <a:xfrm>
              <a:off x="12700" y="12700"/>
              <a:ext cx="8477250" cy="1143000"/>
            </a:xfrm>
            <a:custGeom>
              <a:avLst/>
              <a:gdLst/>
              <a:ahLst/>
              <a:cxnLst/>
              <a:rect l="l" t="t" r="r" b="b"/>
              <a:pathLst>
                <a:path w="8477250" h="1143000">
                  <a:moveTo>
                    <a:pt x="0" y="190500"/>
                  </a:moveTo>
                  <a:cubicBezTo>
                    <a:pt x="0" y="85344"/>
                    <a:pt x="86868" y="0"/>
                    <a:pt x="194183" y="0"/>
                  </a:cubicBezTo>
                  <a:lnTo>
                    <a:pt x="8283067" y="0"/>
                  </a:lnTo>
                  <a:cubicBezTo>
                    <a:pt x="8390255" y="0"/>
                    <a:pt x="8477250" y="85344"/>
                    <a:pt x="8477250" y="190500"/>
                  </a:cubicBezTo>
                  <a:lnTo>
                    <a:pt x="8477250" y="952500"/>
                  </a:lnTo>
                  <a:cubicBezTo>
                    <a:pt x="8477250" y="1057656"/>
                    <a:pt x="8390382" y="1143000"/>
                    <a:pt x="8283067" y="1143000"/>
                  </a:cubicBezTo>
                  <a:lnTo>
                    <a:pt x="194183" y="1143000"/>
                  </a:lnTo>
                  <a:cubicBezTo>
                    <a:pt x="86868" y="1143000"/>
                    <a:pt x="0" y="1057656"/>
                    <a:pt x="0" y="952500"/>
                  </a:cubicBezTo>
                  <a:close/>
                </a:path>
              </a:pathLst>
            </a:custGeom>
            <a:solidFill>
              <a:srgbClr val="002060"/>
            </a:solidFill>
          </p:spPr>
        </p:sp>
        <p:sp>
          <p:nvSpPr>
            <p:cNvPr id="22" name="Freeform 12">
              <a:extLst>
                <a:ext uri="{FF2B5EF4-FFF2-40B4-BE49-F238E27FC236}">
                  <a16:creationId xmlns:a16="http://schemas.microsoft.com/office/drawing/2014/main" id="{DEF84E92-86C0-4B00-A073-76976EF23657}"/>
                </a:ext>
              </a:extLst>
            </p:cNvPr>
            <p:cNvSpPr/>
            <p:nvPr/>
          </p:nvSpPr>
          <p:spPr>
            <a:xfrm>
              <a:off x="0" y="0"/>
              <a:ext cx="8502650" cy="1168400"/>
            </a:xfrm>
            <a:custGeom>
              <a:avLst/>
              <a:gdLst/>
              <a:ahLst/>
              <a:cxnLst/>
              <a:rect l="l" t="t" r="r" b="b"/>
              <a:pathLst>
                <a:path w="8502650" h="1168400">
                  <a:moveTo>
                    <a:pt x="0" y="203200"/>
                  </a:moveTo>
                  <a:cubicBezTo>
                    <a:pt x="0" y="90805"/>
                    <a:pt x="92837" y="0"/>
                    <a:pt x="206883" y="0"/>
                  </a:cubicBezTo>
                  <a:lnTo>
                    <a:pt x="8295767" y="0"/>
                  </a:lnTo>
                  <a:lnTo>
                    <a:pt x="8295767" y="12700"/>
                  </a:lnTo>
                  <a:lnTo>
                    <a:pt x="8295767" y="0"/>
                  </a:lnTo>
                  <a:cubicBezTo>
                    <a:pt x="8409813" y="0"/>
                    <a:pt x="8502650" y="90805"/>
                    <a:pt x="8502650" y="203200"/>
                  </a:cubicBezTo>
                  <a:lnTo>
                    <a:pt x="8489950" y="203200"/>
                  </a:lnTo>
                  <a:lnTo>
                    <a:pt x="8502650" y="203200"/>
                  </a:lnTo>
                  <a:lnTo>
                    <a:pt x="8502650" y="965200"/>
                  </a:lnTo>
                  <a:lnTo>
                    <a:pt x="8489950" y="965200"/>
                  </a:lnTo>
                  <a:lnTo>
                    <a:pt x="8502650" y="965200"/>
                  </a:lnTo>
                  <a:cubicBezTo>
                    <a:pt x="8502650" y="1077595"/>
                    <a:pt x="8409813" y="1168400"/>
                    <a:pt x="8295767" y="1168400"/>
                  </a:cubicBezTo>
                  <a:lnTo>
                    <a:pt x="8295767" y="1155700"/>
                  </a:lnTo>
                  <a:lnTo>
                    <a:pt x="8295767" y="1168400"/>
                  </a:lnTo>
                  <a:lnTo>
                    <a:pt x="206883" y="1168400"/>
                  </a:lnTo>
                  <a:lnTo>
                    <a:pt x="206883" y="1155700"/>
                  </a:lnTo>
                  <a:lnTo>
                    <a:pt x="206883" y="1168400"/>
                  </a:lnTo>
                  <a:cubicBezTo>
                    <a:pt x="92837" y="1168400"/>
                    <a:pt x="0" y="1077595"/>
                    <a:pt x="0" y="965200"/>
                  </a:cubicBezTo>
                  <a:lnTo>
                    <a:pt x="0" y="203200"/>
                  </a:lnTo>
                  <a:lnTo>
                    <a:pt x="12700" y="203200"/>
                  </a:lnTo>
                  <a:lnTo>
                    <a:pt x="0" y="203200"/>
                  </a:lnTo>
                  <a:moveTo>
                    <a:pt x="25400" y="203200"/>
                  </a:moveTo>
                  <a:lnTo>
                    <a:pt x="25400" y="965200"/>
                  </a:lnTo>
                  <a:lnTo>
                    <a:pt x="12700" y="965200"/>
                  </a:lnTo>
                  <a:lnTo>
                    <a:pt x="25400" y="965200"/>
                  </a:lnTo>
                  <a:cubicBezTo>
                    <a:pt x="25400" y="1063117"/>
                    <a:pt x="106426" y="1143000"/>
                    <a:pt x="206883" y="1143000"/>
                  </a:cubicBezTo>
                  <a:lnTo>
                    <a:pt x="8295767" y="1143000"/>
                  </a:lnTo>
                  <a:cubicBezTo>
                    <a:pt x="8396224" y="1143000"/>
                    <a:pt x="8477250" y="1063117"/>
                    <a:pt x="8477250" y="965200"/>
                  </a:cubicBezTo>
                  <a:lnTo>
                    <a:pt x="8477250" y="203200"/>
                  </a:lnTo>
                  <a:cubicBezTo>
                    <a:pt x="8477250" y="105283"/>
                    <a:pt x="8396224" y="25400"/>
                    <a:pt x="8295767" y="25400"/>
                  </a:cubicBezTo>
                  <a:lnTo>
                    <a:pt x="206883" y="25400"/>
                  </a:lnTo>
                  <a:lnTo>
                    <a:pt x="206883" y="12700"/>
                  </a:lnTo>
                  <a:lnTo>
                    <a:pt x="206883" y="25400"/>
                  </a:lnTo>
                  <a:cubicBezTo>
                    <a:pt x="106426" y="25400"/>
                    <a:pt x="25400" y="105283"/>
                    <a:pt x="25400" y="203200"/>
                  </a:cubicBezTo>
                  <a:close/>
                </a:path>
              </a:pathLst>
            </a:custGeom>
            <a:solidFill>
              <a:srgbClr val="000000"/>
            </a:solidFill>
          </p:spPr>
        </p:sp>
        <p:sp>
          <p:nvSpPr>
            <p:cNvPr id="23" name="TextBox 13">
              <a:extLst>
                <a:ext uri="{FF2B5EF4-FFF2-40B4-BE49-F238E27FC236}">
                  <a16:creationId xmlns:a16="http://schemas.microsoft.com/office/drawing/2014/main" id="{31903A97-3664-4AF5-B33B-36E49101F08F}"/>
                </a:ext>
              </a:extLst>
            </p:cNvPr>
            <p:cNvSpPr txBox="1"/>
            <p:nvPr/>
          </p:nvSpPr>
          <p:spPr>
            <a:xfrm>
              <a:off x="0" y="-9525"/>
              <a:ext cx="8502651" cy="1177925"/>
            </a:xfrm>
            <a:prstGeom prst="rect">
              <a:avLst/>
            </a:prstGeom>
          </p:spPr>
          <p:txBody>
            <a:bodyPr lIns="50800" tIns="50800" rIns="50800" bIns="50800" rtlCol="0" anchor="ctr"/>
            <a:lstStyle/>
            <a:p>
              <a:pPr algn="ctr">
                <a:lnSpc>
                  <a:spcPts val="2879"/>
                </a:lnSpc>
              </a:pPr>
              <a:r>
                <a:rPr lang="en-US" sz="2400" b="1" spc="-27" dirty="0">
                  <a:solidFill>
                    <a:srgbClr val="FFFFFF"/>
                  </a:solidFill>
                  <a:latin typeface="Arimo Bold"/>
                  <a:ea typeface="Arimo Bold"/>
                  <a:cs typeface="Arimo Bold"/>
                  <a:sym typeface="Arimo Bold"/>
                </a:rPr>
                <a:t>PENGELOLA DEPARTEMEN DAN PRODI </a:t>
              </a:r>
            </a:p>
            <a:p>
              <a:pPr algn="ctr">
                <a:lnSpc>
                  <a:spcPts val="2879"/>
                </a:lnSpc>
              </a:pPr>
              <a:r>
                <a:rPr lang="en-US" sz="2400" b="1" spc="-27" dirty="0">
                  <a:solidFill>
                    <a:srgbClr val="FFFFFF"/>
                  </a:solidFill>
                  <a:latin typeface="Arimo Bold"/>
                  <a:ea typeface="Arimo Bold"/>
                  <a:cs typeface="Arimo Bold"/>
                  <a:sym typeface="Arimo Bold"/>
                </a:rPr>
                <a:t>ADMINISTRASI PUBLIK FISIP UNDIP</a:t>
              </a:r>
            </a:p>
          </p:txBody>
        </p:sp>
      </p:grpSp>
      <p:sp>
        <p:nvSpPr>
          <p:cNvPr id="24" name="TextBox 14">
            <a:extLst>
              <a:ext uri="{FF2B5EF4-FFF2-40B4-BE49-F238E27FC236}">
                <a16:creationId xmlns:a16="http://schemas.microsoft.com/office/drawing/2014/main" id="{809D8C4F-FDD5-4B7E-968A-12674E2DDEB3}"/>
              </a:ext>
            </a:extLst>
          </p:cNvPr>
          <p:cNvSpPr txBox="1"/>
          <p:nvPr/>
        </p:nvSpPr>
        <p:spPr>
          <a:xfrm>
            <a:off x="1389704" y="5752060"/>
            <a:ext cx="3443595" cy="343940"/>
          </a:xfrm>
          <a:prstGeom prst="rect">
            <a:avLst/>
          </a:prstGeom>
        </p:spPr>
        <p:txBody>
          <a:bodyPr lIns="0" tIns="0" rIns="0" bIns="0" rtlCol="0" anchor="t">
            <a:spAutoFit/>
          </a:bodyPr>
          <a:lstStyle/>
          <a:p>
            <a:pPr algn="ctr">
              <a:lnSpc>
                <a:spcPts val="1439"/>
              </a:lnSpc>
            </a:pPr>
            <a:r>
              <a:rPr lang="en-US" sz="900" b="1" spc="11" dirty="0" err="1">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Ketua</a:t>
            </a:r>
            <a:r>
              <a:rPr lang="en-US" sz="900" b="1" spc="11" dirty="0">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 Program </a:t>
            </a:r>
            <a:r>
              <a:rPr lang="en-US" sz="900" b="1" spc="11" dirty="0" err="1">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Studi</a:t>
            </a:r>
            <a:r>
              <a:rPr lang="en-US" sz="900" b="1" spc="11" dirty="0">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 </a:t>
            </a:r>
            <a:r>
              <a:rPr lang="en-US" sz="900" b="1" spc="11" dirty="0" err="1">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Administrasi</a:t>
            </a:r>
            <a:r>
              <a:rPr lang="en-US" sz="900" b="1" spc="11" dirty="0">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 </a:t>
            </a:r>
            <a:r>
              <a:rPr lang="en-US" sz="900" b="1" spc="11" dirty="0" err="1">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Publik</a:t>
            </a:r>
            <a:r>
              <a:rPr lang="en-US" sz="900" b="1" spc="11" dirty="0">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 </a:t>
            </a:r>
          </a:p>
          <a:p>
            <a:pPr algn="ctr">
              <a:lnSpc>
                <a:spcPts val="1439"/>
              </a:lnSpc>
            </a:pPr>
            <a:r>
              <a:rPr lang="en-US" sz="900" b="1" spc="11" dirty="0" err="1">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Retna</a:t>
            </a:r>
            <a:r>
              <a:rPr lang="en-US" sz="900" b="1" spc="11" dirty="0">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 </a:t>
            </a:r>
            <a:r>
              <a:rPr lang="en-US" sz="900" b="1" spc="11" dirty="0" err="1">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Hanani</a:t>
            </a:r>
            <a:r>
              <a:rPr lang="en-US" sz="900" b="1" spc="11" dirty="0">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 </a:t>
            </a:r>
            <a:r>
              <a:rPr lang="en-US" sz="900" b="1" spc="11" dirty="0" err="1">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S.Sos</a:t>
            </a:r>
            <a:r>
              <a:rPr lang="en-US" sz="900" b="1" spc="11" dirty="0">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 MPP.</a:t>
            </a:r>
          </a:p>
        </p:txBody>
      </p:sp>
      <p:sp>
        <p:nvSpPr>
          <p:cNvPr id="25" name="TextBox 14">
            <a:extLst>
              <a:ext uri="{FF2B5EF4-FFF2-40B4-BE49-F238E27FC236}">
                <a16:creationId xmlns:a16="http://schemas.microsoft.com/office/drawing/2014/main" id="{4AE8DBDE-1F5B-422B-A9C1-142E04614C74}"/>
              </a:ext>
            </a:extLst>
          </p:cNvPr>
          <p:cNvSpPr txBox="1"/>
          <p:nvPr/>
        </p:nvSpPr>
        <p:spPr>
          <a:xfrm>
            <a:off x="4759988" y="3770860"/>
            <a:ext cx="2327316" cy="343940"/>
          </a:xfrm>
          <a:prstGeom prst="rect">
            <a:avLst/>
          </a:prstGeom>
        </p:spPr>
        <p:txBody>
          <a:bodyPr wrap="square" lIns="0" tIns="0" rIns="0" bIns="0" rtlCol="0" anchor="t">
            <a:spAutoFit/>
          </a:bodyPr>
          <a:lstStyle/>
          <a:p>
            <a:pPr algn="ctr">
              <a:lnSpc>
                <a:spcPts val="1439"/>
              </a:lnSpc>
            </a:pPr>
            <a:r>
              <a:rPr lang="en-US" sz="900" b="1" spc="11" dirty="0" err="1">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Ketua</a:t>
            </a:r>
            <a:r>
              <a:rPr lang="en-US" sz="900" b="1" spc="11" dirty="0">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 </a:t>
            </a:r>
            <a:r>
              <a:rPr lang="en-US" sz="900" b="1" spc="11" dirty="0" err="1">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Departemen</a:t>
            </a:r>
            <a:r>
              <a:rPr lang="en-US" sz="900" b="1" spc="11" dirty="0">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 </a:t>
            </a:r>
            <a:r>
              <a:rPr lang="en-US" sz="900" b="1" spc="11" dirty="0" err="1">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Administrasi</a:t>
            </a:r>
            <a:r>
              <a:rPr lang="en-US" sz="900" b="1" spc="11" dirty="0">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 </a:t>
            </a:r>
            <a:r>
              <a:rPr lang="en-US" sz="900" b="1" spc="11" dirty="0" err="1">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Publik</a:t>
            </a:r>
            <a:endParaRPr lang="en-US" sz="900" b="1" spc="11" dirty="0">
              <a:solidFill>
                <a:srgbClr val="000000"/>
              </a:solidFill>
              <a:latin typeface="Open Sans 1 Bold" panose="020B0604020202020204" charset="0"/>
              <a:ea typeface="Open Sans 1 Bold" panose="020B0604020202020204" charset="0"/>
              <a:cs typeface="Open Sans 1 Bold" panose="020B0604020202020204" charset="0"/>
              <a:sym typeface="TT Rounds Condensed Bold"/>
            </a:endParaRPr>
          </a:p>
          <a:p>
            <a:pPr algn="ctr">
              <a:lnSpc>
                <a:spcPts val="1439"/>
              </a:lnSpc>
            </a:pPr>
            <a:r>
              <a:rPr lang="en-US" sz="900" b="1" spc="11" dirty="0">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Dr. </a:t>
            </a:r>
            <a:r>
              <a:rPr lang="en-US" sz="900" b="1" spc="11" dirty="0" err="1">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AP.Tri</a:t>
            </a:r>
            <a:r>
              <a:rPr lang="en-US" sz="900" b="1" spc="11" dirty="0">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 </a:t>
            </a:r>
            <a:r>
              <a:rPr lang="en-US" sz="900" b="1" spc="11" dirty="0" err="1">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Yuniningsih</a:t>
            </a:r>
            <a:r>
              <a:rPr lang="en-US" sz="900" b="1" spc="11" dirty="0">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 </a:t>
            </a:r>
            <a:r>
              <a:rPr lang="en-US" sz="900" b="1" spc="11" dirty="0" err="1">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M.Si</a:t>
            </a:r>
            <a:r>
              <a:rPr lang="en-US" sz="900" b="1" spc="11" dirty="0">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a:t>
            </a:r>
          </a:p>
        </p:txBody>
      </p:sp>
      <p:sp>
        <p:nvSpPr>
          <p:cNvPr id="26" name="TextBox 14">
            <a:extLst>
              <a:ext uri="{FF2B5EF4-FFF2-40B4-BE49-F238E27FC236}">
                <a16:creationId xmlns:a16="http://schemas.microsoft.com/office/drawing/2014/main" id="{3989F0AF-96E9-4186-ABDF-846869FCF5B6}"/>
              </a:ext>
            </a:extLst>
          </p:cNvPr>
          <p:cNvSpPr txBox="1"/>
          <p:nvPr/>
        </p:nvSpPr>
        <p:spPr>
          <a:xfrm>
            <a:off x="7358702" y="5752060"/>
            <a:ext cx="3443595" cy="343940"/>
          </a:xfrm>
          <a:prstGeom prst="rect">
            <a:avLst/>
          </a:prstGeom>
        </p:spPr>
        <p:txBody>
          <a:bodyPr lIns="0" tIns="0" rIns="0" bIns="0" rtlCol="0" anchor="t">
            <a:spAutoFit/>
          </a:bodyPr>
          <a:lstStyle/>
          <a:p>
            <a:pPr algn="ctr">
              <a:lnSpc>
                <a:spcPts val="1439"/>
              </a:lnSpc>
            </a:pPr>
            <a:r>
              <a:rPr lang="en-US" sz="900" b="1" spc="11" dirty="0" err="1">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Ketua</a:t>
            </a:r>
            <a:r>
              <a:rPr lang="en-US" sz="900" b="1" spc="11" dirty="0">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 Program </a:t>
            </a:r>
            <a:r>
              <a:rPr lang="en-US" sz="900" b="1" spc="11" dirty="0" err="1">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Doktor</a:t>
            </a:r>
            <a:r>
              <a:rPr lang="en-US" sz="900" b="1" spc="11" dirty="0">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 </a:t>
            </a:r>
            <a:r>
              <a:rPr lang="en-US" sz="900" b="1" spc="11" dirty="0" err="1">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Ilmu</a:t>
            </a:r>
            <a:r>
              <a:rPr lang="en-US" sz="900" b="1" spc="11" dirty="0">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 </a:t>
            </a:r>
            <a:r>
              <a:rPr lang="en-US" sz="900" b="1" spc="11" dirty="0" err="1">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Administrasi</a:t>
            </a:r>
            <a:r>
              <a:rPr lang="en-US" sz="900" b="1" spc="11" dirty="0">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 </a:t>
            </a:r>
            <a:r>
              <a:rPr lang="en-US" sz="900" b="1" spc="11" dirty="0" err="1">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Publik</a:t>
            </a:r>
            <a:endParaRPr lang="en-US" sz="900" b="1" spc="11" dirty="0">
              <a:solidFill>
                <a:srgbClr val="000000"/>
              </a:solidFill>
              <a:latin typeface="Open Sans 1 Bold" panose="020B0604020202020204" charset="0"/>
              <a:ea typeface="Open Sans 1 Bold" panose="020B0604020202020204" charset="0"/>
              <a:cs typeface="Open Sans 1 Bold" panose="020B0604020202020204" charset="0"/>
              <a:sym typeface="TT Rounds Condensed Bold"/>
            </a:endParaRPr>
          </a:p>
          <a:p>
            <a:pPr algn="ctr">
              <a:lnSpc>
                <a:spcPts val="1439"/>
              </a:lnSpc>
            </a:pPr>
            <a:r>
              <a:rPr lang="en-US" sz="900" b="1" spc="11" dirty="0">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Dr. </a:t>
            </a:r>
            <a:r>
              <a:rPr lang="en-US" sz="900" b="1" spc="11" dirty="0" err="1">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Retno</a:t>
            </a:r>
            <a:r>
              <a:rPr lang="en-US" sz="900" b="1" spc="11" dirty="0">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 </a:t>
            </a:r>
            <a:r>
              <a:rPr lang="en-US" sz="900" b="1" spc="11" dirty="0" err="1">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Sunu</a:t>
            </a:r>
            <a:r>
              <a:rPr lang="en-US" sz="900" b="1" spc="11" dirty="0">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 </a:t>
            </a:r>
            <a:r>
              <a:rPr lang="en-US" sz="900" b="1" spc="11" dirty="0" err="1">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Astuti</a:t>
            </a:r>
            <a:r>
              <a:rPr lang="en-US" sz="900" b="1" spc="11" dirty="0">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 </a:t>
            </a:r>
            <a:r>
              <a:rPr lang="en-US" sz="900" b="1" spc="11" dirty="0" err="1">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M.Si</a:t>
            </a:r>
            <a:r>
              <a:rPr lang="en-US" sz="900" b="1" spc="11" dirty="0">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a:t>
            </a:r>
          </a:p>
        </p:txBody>
      </p:sp>
      <p:pic>
        <p:nvPicPr>
          <p:cNvPr id="11" name="Picture 10">
            <a:extLst>
              <a:ext uri="{FF2B5EF4-FFF2-40B4-BE49-F238E27FC236}">
                <a16:creationId xmlns:a16="http://schemas.microsoft.com/office/drawing/2014/main" id="{F14E44C1-9870-45E4-800F-C350AFA22C0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226" r="13301" b="25836"/>
          <a:stretch/>
        </p:blipFill>
        <p:spPr>
          <a:xfrm>
            <a:off x="5149753" y="2185988"/>
            <a:ext cx="1547789" cy="1471612"/>
          </a:xfrm>
          <a:prstGeom prst="ellipse">
            <a:avLst/>
          </a:prstGeom>
          <a:ln w="6350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pic>
        <p:nvPicPr>
          <p:cNvPr id="13" name="Picture 12">
            <a:extLst>
              <a:ext uri="{FF2B5EF4-FFF2-40B4-BE49-F238E27FC236}">
                <a16:creationId xmlns:a16="http://schemas.microsoft.com/office/drawing/2014/main" id="{C3D2A168-13A2-4B2D-8549-8C8FE45A0F2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45051" y="4419600"/>
            <a:ext cx="1294595" cy="1258847"/>
          </a:xfrm>
          <a:prstGeom prst="ellipse">
            <a:avLst/>
          </a:prstGeom>
          <a:ln w="6350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pic>
        <p:nvPicPr>
          <p:cNvPr id="16" name="Picture 15">
            <a:extLst>
              <a:ext uri="{FF2B5EF4-FFF2-40B4-BE49-F238E27FC236}">
                <a16:creationId xmlns:a16="http://schemas.microsoft.com/office/drawing/2014/main" id="{EBE861CF-77C5-40BA-AB1A-0E4C5E399BA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0649" b="9353"/>
          <a:stretch/>
        </p:blipFill>
        <p:spPr>
          <a:xfrm>
            <a:off x="8444216" y="4419600"/>
            <a:ext cx="1254850" cy="1280694"/>
          </a:xfrm>
          <a:prstGeom prst="ellipse">
            <a:avLst/>
          </a:prstGeom>
          <a:ln w="6350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pic>
        <p:nvPicPr>
          <p:cNvPr id="18" name="Picture 17">
            <a:extLst>
              <a:ext uri="{FF2B5EF4-FFF2-40B4-BE49-F238E27FC236}">
                <a16:creationId xmlns:a16="http://schemas.microsoft.com/office/drawing/2014/main" id="{71339752-C815-40C2-9DAE-78021805967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7036" r="16738" b="29342"/>
          <a:stretch/>
        </p:blipFill>
        <p:spPr>
          <a:xfrm>
            <a:off x="2492934" y="4419600"/>
            <a:ext cx="1272568" cy="1258847"/>
          </a:xfrm>
          <a:prstGeom prst="ellipse">
            <a:avLst/>
          </a:prstGeom>
          <a:ln w="6350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sp>
        <p:nvSpPr>
          <p:cNvPr id="27" name="TextBox 14">
            <a:extLst>
              <a:ext uri="{FF2B5EF4-FFF2-40B4-BE49-F238E27FC236}">
                <a16:creationId xmlns:a16="http://schemas.microsoft.com/office/drawing/2014/main" id="{30397FDD-7FF2-4380-AFEF-2BB4342DF1F7}"/>
              </a:ext>
            </a:extLst>
          </p:cNvPr>
          <p:cNvSpPr txBox="1"/>
          <p:nvPr/>
        </p:nvSpPr>
        <p:spPr>
          <a:xfrm>
            <a:off x="4270550" y="5752060"/>
            <a:ext cx="3443595" cy="343940"/>
          </a:xfrm>
          <a:prstGeom prst="rect">
            <a:avLst/>
          </a:prstGeom>
        </p:spPr>
        <p:txBody>
          <a:bodyPr lIns="0" tIns="0" rIns="0" bIns="0" rtlCol="0" anchor="t">
            <a:spAutoFit/>
          </a:bodyPr>
          <a:lstStyle/>
          <a:p>
            <a:pPr algn="ctr">
              <a:lnSpc>
                <a:spcPts val="1439"/>
              </a:lnSpc>
            </a:pPr>
            <a:r>
              <a:rPr lang="en-US" sz="900" b="1" spc="11" dirty="0" err="1">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Ketua</a:t>
            </a:r>
            <a:r>
              <a:rPr lang="en-US" sz="900" b="1" spc="11" dirty="0">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 Program Magister </a:t>
            </a:r>
            <a:r>
              <a:rPr lang="en-US" sz="900" b="1" spc="11" dirty="0" err="1">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Administrasi</a:t>
            </a:r>
            <a:r>
              <a:rPr lang="en-US" sz="900" b="1" spc="11" dirty="0">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 </a:t>
            </a:r>
            <a:r>
              <a:rPr lang="en-US" sz="900" b="1" spc="11" dirty="0" err="1">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Publik</a:t>
            </a:r>
            <a:endParaRPr lang="en-US" sz="900" b="1" spc="11" dirty="0">
              <a:solidFill>
                <a:srgbClr val="000000"/>
              </a:solidFill>
              <a:latin typeface="Open Sans 1 Bold" panose="020B0604020202020204" charset="0"/>
              <a:ea typeface="Open Sans 1 Bold" panose="020B0604020202020204" charset="0"/>
              <a:cs typeface="Open Sans 1 Bold" panose="020B0604020202020204" charset="0"/>
              <a:sym typeface="TT Rounds Condensed Bold"/>
            </a:endParaRPr>
          </a:p>
          <a:p>
            <a:pPr algn="ctr">
              <a:lnSpc>
                <a:spcPts val="1439"/>
              </a:lnSpc>
            </a:pPr>
            <a:r>
              <a:rPr lang="en-US" sz="900" b="1" spc="11" dirty="0">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Dr. Dra. Augustin Rina </a:t>
            </a:r>
            <a:r>
              <a:rPr lang="en-US" sz="900" b="1" spc="11" dirty="0" err="1">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Herawati</a:t>
            </a:r>
            <a:r>
              <a:rPr lang="en-US" sz="900" b="1" spc="11" dirty="0">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 </a:t>
            </a:r>
            <a:r>
              <a:rPr lang="en-US" sz="900" b="1" spc="11" dirty="0" err="1">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M.Si</a:t>
            </a:r>
            <a:r>
              <a:rPr lang="en-US" sz="900" b="1" spc="11" dirty="0">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a:t>
            </a:r>
          </a:p>
        </p:txBody>
      </p:sp>
      <p:grpSp>
        <p:nvGrpSpPr>
          <p:cNvPr id="28" name="Group 5">
            <a:extLst>
              <a:ext uri="{FF2B5EF4-FFF2-40B4-BE49-F238E27FC236}">
                <a16:creationId xmlns:a16="http://schemas.microsoft.com/office/drawing/2014/main" id="{DFE0D75E-1645-44AC-9BFD-F9144C5AD360}"/>
              </a:ext>
            </a:extLst>
          </p:cNvPr>
          <p:cNvGrpSpPr/>
          <p:nvPr/>
        </p:nvGrpSpPr>
        <p:grpSpPr>
          <a:xfrm>
            <a:off x="7443714" y="6569789"/>
            <a:ext cx="4752975" cy="303376"/>
            <a:chOff x="0" y="0"/>
            <a:chExt cx="6337300" cy="404501"/>
          </a:xfrm>
        </p:grpSpPr>
        <p:sp>
          <p:nvSpPr>
            <p:cNvPr id="29" name="Freeform 6">
              <a:extLst>
                <a:ext uri="{FF2B5EF4-FFF2-40B4-BE49-F238E27FC236}">
                  <a16:creationId xmlns:a16="http://schemas.microsoft.com/office/drawing/2014/main" id="{7A8A5F88-6C39-4EB9-A59E-C47B8476E883}"/>
                </a:ext>
              </a:extLst>
            </p:cNvPr>
            <p:cNvSpPr/>
            <p:nvPr/>
          </p:nvSpPr>
          <p:spPr>
            <a:xfrm>
              <a:off x="0" y="0"/>
              <a:ext cx="6337300" cy="404495"/>
            </a:xfrm>
            <a:custGeom>
              <a:avLst/>
              <a:gdLst/>
              <a:ahLst/>
              <a:cxnLst/>
              <a:rect l="l" t="t" r="r" b="b"/>
              <a:pathLst>
                <a:path w="6337300" h="404495">
                  <a:moveTo>
                    <a:pt x="0" y="0"/>
                  </a:moveTo>
                  <a:lnTo>
                    <a:pt x="6337300" y="0"/>
                  </a:lnTo>
                  <a:lnTo>
                    <a:pt x="6337300" y="404495"/>
                  </a:lnTo>
                  <a:lnTo>
                    <a:pt x="0" y="404495"/>
                  </a:lnTo>
                  <a:close/>
                </a:path>
              </a:pathLst>
            </a:custGeom>
            <a:gradFill rotWithShape="1">
              <a:gsLst>
                <a:gs pos="0">
                  <a:srgbClr val="7A221C">
                    <a:alpha val="100000"/>
                  </a:srgbClr>
                </a:gs>
                <a:gs pos="31000">
                  <a:srgbClr val="B1352C">
                    <a:alpha val="100000"/>
                  </a:srgbClr>
                </a:gs>
                <a:gs pos="100000">
                  <a:srgbClr val="FFFFFF">
                    <a:alpha val="100000"/>
                  </a:srgbClr>
                </a:gs>
              </a:gsLst>
              <a:lin ang="10800000"/>
            </a:gradFill>
          </p:spPr>
          <p:txBody>
            <a:bodyPr/>
            <a:lstStyle/>
            <a:p>
              <a:pPr algn="r"/>
              <a:endParaRPr lang="en-ID" dirty="0"/>
            </a:p>
          </p:txBody>
        </p:sp>
        <p:sp>
          <p:nvSpPr>
            <p:cNvPr id="30" name="TextBox 7">
              <a:extLst>
                <a:ext uri="{FF2B5EF4-FFF2-40B4-BE49-F238E27FC236}">
                  <a16:creationId xmlns:a16="http://schemas.microsoft.com/office/drawing/2014/main" id="{E7F606FD-19AC-482E-8241-BDA99F03479D}"/>
                </a:ext>
              </a:extLst>
            </p:cNvPr>
            <p:cNvSpPr txBox="1"/>
            <p:nvPr/>
          </p:nvSpPr>
          <p:spPr>
            <a:xfrm>
              <a:off x="0" y="0"/>
              <a:ext cx="6337300" cy="404501"/>
            </a:xfrm>
            <a:prstGeom prst="rect">
              <a:avLst/>
            </a:prstGeom>
          </p:spPr>
          <p:txBody>
            <a:bodyPr lIns="50800" tIns="50800" rIns="50800" bIns="50800" rtlCol="0" anchor="ctr"/>
            <a:lstStyle/>
            <a:p>
              <a:pPr algn="r">
                <a:lnSpc>
                  <a:spcPts val="1080"/>
                </a:lnSpc>
              </a:pPr>
              <a:r>
                <a:rPr lang="en-US" sz="900" dirty="0">
                  <a:solidFill>
                    <a:srgbClr val="FFFF00"/>
                  </a:solidFill>
                  <a:latin typeface="Open Sans 1"/>
                  <a:ea typeface="Open Sans 1"/>
                  <a:cs typeface="Open Sans 1"/>
                  <a:sym typeface="Open Sans 1"/>
                </a:rPr>
                <a:t>UNDIP </a:t>
              </a:r>
              <a:r>
                <a:rPr lang="en-US" sz="900" dirty="0" err="1">
                  <a:solidFill>
                    <a:srgbClr val="FFFF00"/>
                  </a:solidFill>
                  <a:latin typeface="Open Sans 1"/>
                  <a:ea typeface="Open Sans 1"/>
                  <a:cs typeface="Open Sans 1"/>
                  <a:sym typeface="Open Sans 1"/>
                </a:rPr>
                <a:t>Bermartabat</a:t>
              </a:r>
              <a:r>
                <a:rPr lang="en-US" sz="900" dirty="0">
                  <a:solidFill>
                    <a:srgbClr val="FFFF00"/>
                  </a:solidFill>
                  <a:latin typeface="Open Sans 1"/>
                  <a:ea typeface="Open Sans 1"/>
                  <a:cs typeface="Open Sans 1"/>
                  <a:sym typeface="Open Sans 1"/>
                </a:rPr>
                <a:t> UNDIP </a:t>
              </a:r>
              <a:r>
                <a:rPr lang="en-US" sz="900" dirty="0" err="1">
                  <a:solidFill>
                    <a:srgbClr val="FFFF00"/>
                  </a:solidFill>
                  <a:latin typeface="Open Sans 1"/>
                  <a:ea typeface="Open Sans 1"/>
                  <a:cs typeface="Open Sans 1"/>
                  <a:sym typeface="Open Sans 1"/>
                </a:rPr>
                <a:t>Bermanfaat</a:t>
              </a:r>
              <a:endParaRPr lang="en-US" sz="900" dirty="0">
                <a:solidFill>
                  <a:srgbClr val="FFFF00"/>
                </a:solidFill>
                <a:latin typeface="Open Sans 1"/>
                <a:ea typeface="Open Sans 1"/>
                <a:cs typeface="Open Sans 1"/>
                <a:sym typeface="Open Sans 1"/>
              </a:endParaRPr>
            </a:p>
          </p:txBody>
        </p:sp>
      </p:grpSp>
      <p:grpSp>
        <p:nvGrpSpPr>
          <p:cNvPr id="31" name="Group 5">
            <a:extLst>
              <a:ext uri="{FF2B5EF4-FFF2-40B4-BE49-F238E27FC236}">
                <a16:creationId xmlns:a16="http://schemas.microsoft.com/office/drawing/2014/main" id="{794A269E-7B5F-4F9D-8C34-A9F0817A5A36}"/>
              </a:ext>
            </a:extLst>
          </p:cNvPr>
          <p:cNvGrpSpPr/>
          <p:nvPr/>
        </p:nvGrpSpPr>
        <p:grpSpPr>
          <a:xfrm>
            <a:off x="6945702" y="6569789"/>
            <a:ext cx="5250988" cy="278623"/>
            <a:chOff x="0" y="0"/>
            <a:chExt cx="6337300" cy="404501"/>
          </a:xfrm>
        </p:grpSpPr>
        <p:sp>
          <p:nvSpPr>
            <p:cNvPr id="32" name="Freeform 6">
              <a:extLst>
                <a:ext uri="{FF2B5EF4-FFF2-40B4-BE49-F238E27FC236}">
                  <a16:creationId xmlns:a16="http://schemas.microsoft.com/office/drawing/2014/main" id="{8FD7CF19-0502-49DC-AD79-634641E5271C}"/>
                </a:ext>
              </a:extLst>
            </p:cNvPr>
            <p:cNvSpPr/>
            <p:nvPr/>
          </p:nvSpPr>
          <p:spPr>
            <a:xfrm>
              <a:off x="0" y="0"/>
              <a:ext cx="6337300" cy="404495"/>
            </a:xfrm>
            <a:custGeom>
              <a:avLst/>
              <a:gdLst/>
              <a:ahLst/>
              <a:cxnLst/>
              <a:rect l="l" t="t" r="r" b="b"/>
              <a:pathLst>
                <a:path w="6337300" h="404495">
                  <a:moveTo>
                    <a:pt x="0" y="0"/>
                  </a:moveTo>
                  <a:lnTo>
                    <a:pt x="6337300" y="0"/>
                  </a:lnTo>
                  <a:lnTo>
                    <a:pt x="6337300" y="404495"/>
                  </a:lnTo>
                  <a:lnTo>
                    <a:pt x="0" y="404495"/>
                  </a:lnTo>
                  <a:close/>
                </a:path>
              </a:pathLst>
            </a:custGeom>
            <a:gradFill rotWithShape="1">
              <a:gsLst>
                <a:gs pos="0">
                  <a:srgbClr val="7A221C">
                    <a:alpha val="100000"/>
                  </a:srgbClr>
                </a:gs>
                <a:gs pos="31000">
                  <a:srgbClr val="B1352C">
                    <a:alpha val="100000"/>
                  </a:srgbClr>
                </a:gs>
                <a:gs pos="100000">
                  <a:srgbClr val="FFFFFF">
                    <a:alpha val="100000"/>
                  </a:srgbClr>
                </a:gs>
              </a:gsLst>
              <a:lin ang="10800000"/>
            </a:gradFill>
          </p:spPr>
          <p:txBody>
            <a:bodyPr/>
            <a:lstStyle/>
            <a:p>
              <a:pPr algn="r"/>
              <a:endParaRPr lang="en-ID" dirty="0"/>
            </a:p>
          </p:txBody>
        </p:sp>
        <p:sp>
          <p:nvSpPr>
            <p:cNvPr id="33" name="TextBox 7">
              <a:extLst>
                <a:ext uri="{FF2B5EF4-FFF2-40B4-BE49-F238E27FC236}">
                  <a16:creationId xmlns:a16="http://schemas.microsoft.com/office/drawing/2014/main" id="{E26A61E1-B914-44CE-AEC2-AD66E123EBE6}"/>
                </a:ext>
              </a:extLst>
            </p:cNvPr>
            <p:cNvSpPr txBox="1"/>
            <p:nvPr/>
          </p:nvSpPr>
          <p:spPr>
            <a:xfrm>
              <a:off x="0" y="0"/>
              <a:ext cx="6337300" cy="404501"/>
            </a:xfrm>
            <a:prstGeom prst="rect">
              <a:avLst/>
            </a:prstGeom>
          </p:spPr>
          <p:txBody>
            <a:bodyPr lIns="50800" tIns="50800" rIns="50800" bIns="50800" rtlCol="0" anchor="ctr"/>
            <a:lstStyle/>
            <a:p>
              <a:pPr algn="r">
                <a:lnSpc>
                  <a:spcPts val="1080"/>
                </a:lnSpc>
              </a:pPr>
              <a:r>
                <a:rPr lang="en-US" sz="900" dirty="0">
                  <a:solidFill>
                    <a:srgbClr val="FFFF00"/>
                  </a:solidFill>
                  <a:latin typeface="Open Sans 1"/>
                  <a:ea typeface="Open Sans 1"/>
                  <a:cs typeface="Open Sans 1"/>
                  <a:sym typeface="Open Sans 1"/>
                </a:rPr>
                <a:t>UNDIP </a:t>
              </a:r>
              <a:r>
                <a:rPr lang="en-US" sz="900" dirty="0" err="1">
                  <a:solidFill>
                    <a:srgbClr val="FFFF00"/>
                  </a:solidFill>
                  <a:latin typeface="Open Sans 1"/>
                  <a:ea typeface="Open Sans 1"/>
                  <a:cs typeface="Open Sans 1"/>
                  <a:sym typeface="Open Sans 1"/>
                </a:rPr>
                <a:t>Bermartabat</a:t>
              </a:r>
              <a:r>
                <a:rPr lang="en-US" sz="900" dirty="0">
                  <a:solidFill>
                    <a:srgbClr val="FFFF00"/>
                  </a:solidFill>
                  <a:latin typeface="Open Sans 1"/>
                  <a:ea typeface="Open Sans 1"/>
                  <a:cs typeface="Open Sans 1"/>
                  <a:sym typeface="Open Sans 1"/>
                </a:rPr>
                <a:t> UNDIP </a:t>
              </a:r>
              <a:r>
                <a:rPr lang="en-US" sz="900" dirty="0" err="1">
                  <a:solidFill>
                    <a:srgbClr val="FFFF00"/>
                  </a:solidFill>
                  <a:latin typeface="Open Sans 1"/>
                  <a:ea typeface="Open Sans 1"/>
                  <a:cs typeface="Open Sans 1"/>
                  <a:sym typeface="Open Sans 1"/>
                </a:rPr>
                <a:t>Bermanfaat</a:t>
              </a:r>
              <a:endParaRPr lang="en-US" sz="900" dirty="0">
                <a:solidFill>
                  <a:srgbClr val="FFFF00"/>
                </a:solidFill>
                <a:latin typeface="Open Sans 1"/>
                <a:ea typeface="Open Sans 1"/>
                <a:cs typeface="Open Sans 1"/>
                <a:sym typeface="Open Sans 1"/>
              </a:endParaRPr>
            </a:p>
          </p:txBody>
        </p:sp>
      </p:grpSp>
    </p:spTree>
    <p:extLst>
      <p:ext uri="{BB962C8B-B14F-4D97-AF65-F5344CB8AC3E}">
        <p14:creationId xmlns:p14="http://schemas.microsoft.com/office/powerpoint/2010/main" val="8300089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9906000" h="6858000">
                <a:moveTo>
                  <a:pt x="0" y="0"/>
                </a:moveTo>
                <a:lnTo>
                  <a:pt x="9906000" y="0"/>
                </a:lnTo>
                <a:lnTo>
                  <a:pt x="9906000" y="6858000"/>
                </a:lnTo>
                <a:lnTo>
                  <a:pt x="0" y="6858000"/>
                </a:lnTo>
                <a:lnTo>
                  <a:pt x="0" y="0"/>
                </a:lnTo>
                <a:close/>
              </a:path>
            </a:pathLst>
          </a:custGeom>
          <a:blipFill>
            <a:blip r:embed="rId2"/>
            <a:stretch>
              <a:fillRect/>
            </a:stretch>
          </a:blipFill>
        </p:spPr>
      </p:sp>
      <p:sp>
        <p:nvSpPr>
          <p:cNvPr id="8" name="Freeform 8" descr="Logo  Description automatically generated"/>
          <p:cNvSpPr/>
          <p:nvPr/>
        </p:nvSpPr>
        <p:spPr>
          <a:xfrm>
            <a:off x="9423372" y="118743"/>
            <a:ext cx="330228" cy="330228"/>
          </a:xfrm>
          <a:custGeom>
            <a:avLst/>
            <a:gdLst/>
            <a:ahLst/>
            <a:cxnLst/>
            <a:rect l="l" t="t" r="r" b="b"/>
            <a:pathLst>
              <a:path w="330228" h="330228">
                <a:moveTo>
                  <a:pt x="0" y="0"/>
                </a:moveTo>
                <a:lnTo>
                  <a:pt x="330228" y="0"/>
                </a:lnTo>
                <a:lnTo>
                  <a:pt x="330228" y="330228"/>
                </a:lnTo>
                <a:lnTo>
                  <a:pt x="0" y="330228"/>
                </a:lnTo>
                <a:lnTo>
                  <a:pt x="0" y="0"/>
                </a:lnTo>
                <a:close/>
              </a:path>
            </a:pathLst>
          </a:custGeom>
          <a:blipFill>
            <a:blip r:embed="rId3"/>
            <a:stretch>
              <a:fillRect/>
            </a:stretch>
          </a:blipFill>
        </p:spPr>
      </p:sp>
      <p:grpSp>
        <p:nvGrpSpPr>
          <p:cNvPr id="10" name="Group 10"/>
          <p:cNvGrpSpPr/>
          <p:nvPr/>
        </p:nvGrpSpPr>
        <p:grpSpPr>
          <a:xfrm>
            <a:off x="2907506" y="933450"/>
            <a:ext cx="6376988" cy="876300"/>
            <a:chOff x="0" y="0"/>
            <a:chExt cx="8502651" cy="1168400"/>
          </a:xfrm>
        </p:grpSpPr>
        <p:sp>
          <p:nvSpPr>
            <p:cNvPr id="11" name="Freeform 11"/>
            <p:cNvSpPr/>
            <p:nvPr/>
          </p:nvSpPr>
          <p:spPr>
            <a:xfrm>
              <a:off x="12700" y="12700"/>
              <a:ext cx="8477250" cy="1143000"/>
            </a:xfrm>
            <a:custGeom>
              <a:avLst/>
              <a:gdLst/>
              <a:ahLst/>
              <a:cxnLst/>
              <a:rect l="l" t="t" r="r" b="b"/>
              <a:pathLst>
                <a:path w="8477250" h="1143000">
                  <a:moveTo>
                    <a:pt x="0" y="190500"/>
                  </a:moveTo>
                  <a:cubicBezTo>
                    <a:pt x="0" y="85344"/>
                    <a:pt x="86868" y="0"/>
                    <a:pt x="194183" y="0"/>
                  </a:cubicBezTo>
                  <a:lnTo>
                    <a:pt x="8283067" y="0"/>
                  </a:lnTo>
                  <a:cubicBezTo>
                    <a:pt x="8390255" y="0"/>
                    <a:pt x="8477250" y="85344"/>
                    <a:pt x="8477250" y="190500"/>
                  </a:cubicBezTo>
                  <a:lnTo>
                    <a:pt x="8477250" y="952500"/>
                  </a:lnTo>
                  <a:cubicBezTo>
                    <a:pt x="8477250" y="1057656"/>
                    <a:pt x="8390382" y="1143000"/>
                    <a:pt x="8283067" y="1143000"/>
                  </a:cubicBezTo>
                  <a:lnTo>
                    <a:pt x="194183" y="1143000"/>
                  </a:lnTo>
                  <a:cubicBezTo>
                    <a:pt x="86868" y="1143000"/>
                    <a:pt x="0" y="1057656"/>
                    <a:pt x="0" y="952500"/>
                  </a:cubicBezTo>
                  <a:close/>
                </a:path>
              </a:pathLst>
            </a:custGeom>
            <a:solidFill>
              <a:srgbClr val="002060"/>
            </a:solidFill>
          </p:spPr>
        </p:sp>
        <p:sp>
          <p:nvSpPr>
            <p:cNvPr id="12" name="Freeform 12"/>
            <p:cNvSpPr/>
            <p:nvPr/>
          </p:nvSpPr>
          <p:spPr>
            <a:xfrm>
              <a:off x="0" y="0"/>
              <a:ext cx="8502650" cy="1168400"/>
            </a:xfrm>
            <a:custGeom>
              <a:avLst/>
              <a:gdLst/>
              <a:ahLst/>
              <a:cxnLst/>
              <a:rect l="l" t="t" r="r" b="b"/>
              <a:pathLst>
                <a:path w="8502650" h="1168400">
                  <a:moveTo>
                    <a:pt x="0" y="203200"/>
                  </a:moveTo>
                  <a:cubicBezTo>
                    <a:pt x="0" y="90805"/>
                    <a:pt x="92837" y="0"/>
                    <a:pt x="206883" y="0"/>
                  </a:cubicBezTo>
                  <a:lnTo>
                    <a:pt x="8295767" y="0"/>
                  </a:lnTo>
                  <a:lnTo>
                    <a:pt x="8295767" y="12700"/>
                  </a:lnTo>
                  <a:lnTo>
                    <a:pt x="8295767" y="0"/>
                  </a:lnTo>
                  <a:cubicBezTo>
                    <a:pt x="8409813" y="0"/>
                    <a:pt x="8502650" y="90805"/>
                    <a:pt x="8502650" y="203200"/>
                  </a:cubicBezTo>
                  <a:lnTo>
                    <a:pt x="8489950" y="203200"/>
                  </a:lnTo>
                  <a:lnTo>
                    <a:pt x="8502650" y="203200"/>
                  </a:lnTo>
                  <a:lnTo>
                    <a:pt x="8502650" y="965200"/>
                  </a:lnTo>
                  <a:lnTo>
                    <a:pt x="8489950" y="965200"/>
                  </a:lnTo>
                  <a:lnTo>
                    <a:pt x="8502650" y="965200"/>
                  </a:lnTo>
                  <a:cubicBezTo>
                    <a:pt x="8502650" y="1077595"/>
                    <a:pt x="8409813" y="1168400"/>
                    <a:pt x="8295767" y="1168400"/>
                  </a:cubicBezTo>
                  <a:lnTo>
                    <a:pt x="8295767" y="1155700"/>
                  </a:lnTo>
                  <a:lnTo>
                    <a:pt x="8295767" y="1168400"/>
                  </a:lnTo>
                  <a:lnTo>
                    <a:pt x="206883" y="1168400"/>
                  </a:lnTo>
                  <a:lnTo>
                    <a:pt x="206883" y="1155700"/>
                  </a:lnTo>
                  <a:lnTo>
                    <a:pt x="206883" y="1168400"/>
                  </a:lnTo>
                  <a:cubicBezTo>
                    <a:pt x="92837" y="1168400"/>
                    <a:pt x="0" y="1077595"/>
                    <a:pt x="0" y="965200"/>
                  </a:cubicBezTo>
                  <a:lnTo>
                    <a:pt x="0" y="203200"/>
                  </a:lnTo>
                  <a:lnTo>
                    <a:pt x="12700" y="203200"/>
                  </a:lnTo>
                  <a:lnTo>
                    <a:pt x="0" y="203200"/>
                  </a:lnTo>
                  <a:moveTo>
                    <a:pt x="25400" y="203200"/>
                  </a:moveTo>
                  <a:lnTo>
                    <a:pt x="25400" y="965200"/>
                  </a:lnTo>
                  <a:lnTo>
                    <a:pt x="12700" y="965200"/>
                  </a:lnTo>
                  <a:lnTo>
                    <a:pt x="25400" y="965200"/>
                  </a:lnTo>
                  <a:cubicBezTo>
                    <a:pt x="25400" y="1063117"/>
                    <a:pt x="106426" y="1143000"/>
                    <a:pt x="206883" y="1143000"/>
                  </a:cubicBezTo>
                  <a:lnTo>
                    <a:pt x="8295767" y="1143000"/>
                  </a:lnTo>
                  <a:cubicBezTo>
                    <a:pt x="8396224" y="1143000"/>
                    <a:pt x="8477250" y="1063117"/>
                    <a:pt x="8477250" y="965200"/>
                  </a:cubicBezTo>
                  <a:lnTo>
                    <a:pt x="8477250" y="203200"/>
                  </a:lnTo>
                  <a:cubicBezTo>
                    <a:pt x="8477250" y="105283"/>
                    <a:pt x="8396224" y="25400"/>
                    <a:pt x="8295767" y="25400"/>
                  </a:cubicBezTo>
                  <a:lnTo>
                    <a:pt x="206883" y="25400"/>
                  </a:lnTo>
                  <a:lnTo>
                    <a:pt x="206883" y="12700"/>
                  </a:lnTo>
                  <a:lnTo>
                    <a:pt x="206883" y="25400"/>
                  </a:lnTo>
                  <a:cubicBezTo>
                    <a:pt x="106426" y="25400"/>
                    <a:pt x="25400" y="105283"/>
                    <a:pt x="25400" y="203200"/>
                  </a:cubicBezTo>
                  <a:close/>
                </a:path>
              </a:pathLst>
            </a:custGeom>
            <a:solidFill>
              <a:srgbClr val="000000"/>
            </a:solidFill>
          </p:spPr>
        </p:sp>
        <p:sp>
          <p:nvSpPr>
            <p:cNvPr id="13" name="TextBox 13"/>
            <p:cNvSpPr txBox="1"/>
            <p:nvPr/>
          </p:nvSpPr>
          <p:spPr>
            <a:xfrm>
              <a:off x="0" y="-9525"/>
              <a:ext cx="8502651" cy="1177925"/>
            </a:xfrm>
            <a:prstGeom prst="rect">
              <a:avLst/>
            </a:prstGeom>
          </p:spPr>
          <p:txBody>
            <a:bodyPr lIns="50800" tIns="50800" rIns="50800" bIns="50800" rtlCol="0" anchor="ctr"/>
            <a:lstStyle/>
            <a:p>
              <a:pPr algn="ctr">
                <a:lnSpc>
                  <a:spcPts val="2879"/>
                </a:lnSpc>
              </a:pPr>
              <a:r>
                <a:rPr lang="en-US" sz="2400" b="1" i="1" spc="-27" dirty="0">
                  <a:solidFill>
                    <a:srgbClr val="FFFFFF"/>
                  </a:solidFill>
                  <a:latin typeface="Arimo Bold Italics"/>
                  <a:ea typeface="Arimo Bold Italics"/>
                  <a:cs typeface="Arimo Bold Italics"/>
                  <a:sym typeface="Arimo Bold Italics"/>
                </a:rPr>
                <a:t>PEER</a:t>
              </a:r>
              <a:r>
                <a:rPr lang="en-US" sz="2400" b="1" spc="-27" dirty="0">
                  <a:solidFill>
                    <a:srgbClr val="FFFFFF"/>
                  </a:solidFill>
                  <a:latin typeface="Arimo Bold"/>
                  <a:ea typeface="Arimo Bold"/>
                  <a:cs typeface="Arimo Bold"/>
                  <a:sym typeface="Arimo Bold"/>
                </a:rPr>
                <a:t> </a:t>
              </a:r>
              <a:r>
                <a:rPr lang="en-US" sz="2400" b="1" i="1" spc="-27" dirty="0">
                  <a:solidFill>
                    <a:srgbClr val="FFFFFF"/>
                  </a:solidFill>
                  <a:latin typeface="Arimo Bold"/>
                  <a:ea typeface="Arimo Bold"/>
                  <a:cs typeface="Arimo Bold"/>
                  <a:sym typeface="Arimo Bold"/>
                </a:rPr>
                <a:t>REVIEWER</a:t>
              </a:r>
              <a:r>
                <a:rPr lang="en-US" sz="2400" b="1" spc="-27" dirty="0">
                  <a:solidFill>
                    <a:srgbClr val="FFFFFF"/>
                  </a:solidFill>
                  <a:latin typeface="Arimo Bold"/>
                  <a:ea typeface="Arimo Bold"/>
                  <a:cs typeface="Arimo Bold"/>
                  <a:sym typeface="Arimo Bold"/>
                </a:rPr>
                <a:t> </a:t>
              </a:r>
              <a:r>
                <a:rPr lang="en-US" sz="2400" b="1" i="1" spc="-27" dirty="0">
                  <a:solidFill>
                    <a:srgbClr val="FFFFFF"/>
                  </a:solidFill>
                  <a:latin typeface="Arimo Bold"/>
                  <a:ea typeface="Arimo Bold"/>
                  <a:cs typeface="Arimo Bold"/>
                  <a:sym typeface="Arimo Bold"/>
                </a:rPr>
                <a:t>GROUP</a:t>
              </a:r>
            </a:p>
          </p:txBody>
        </p:sp>
      </p:grpSp>
      <p:pic>
        <p:nvPicPr>
          <p:cNvPr id="28" name="Picture 27">
            <a:extLst>
              <a:ext uri="{FF2B5EF4-FFF2-40B4-BE49-F238E27FC236}">
                <a16:creationId xmlns:a16="http://schemas.microsoft.com/office/drawing/2014/main" id="{3682697D-C2A1-4651-8ADE-2A168BE167D8}"/>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6499" b="63941" l="9434" r="89623">
                        <a14:foregroundMark x1="51258" y1="51572" x2="51258" y2="51572"/>
                        <a14:foregroundMark x1="56604" y1="46541" x2="56604" y2="46541"/>
                        <a14:foregroundMark x1="45912" y1="48008" x2="45912" y2="48008"/>
                        <a14:foregroundMark x1="43711" y1="53669" x2="43711" y2="53669"/>
                        <a14:foregroundMark x1="45912" y1="55136" x2="45912" y2="55136"/>
                        <a14:foregroundMark x1="49057" y1="55136" x2="49057" y2="55136"/>
                        <a14:foregroundMark x1="46541" y1="50734" x2="46541" y2="50734"/>
                        <a14:foregroundMark x1="54403" y1="49057" x2="54403" y2="49057"/>
                        <a14:foregroundMark x1="59748" y1="45073" x2="59748" y2="45073"/>
                        <a14:foregroundMark x1="50000" y1="48218" x2="50000" y2="48218"/>
                        <a14:foregroundMark x1="44025" y1="57023" x2="44025" y2="57023"/>
                        <a14:foregroundMark x1="44025" y1="62264" x2="44025" y2="62264"/>
                        <a14:foregroundMark x1="39937" y1="63941" x2="39937" y2="63941"/>
                        <a14:foregroundMark x1="44025" y1="63941" x2="44025" y2="63941"/>
                        <a14:foregroundMark x1="54403" y1="61845" x2="54403" y2="61845"/>
                        <a14:foregroundMark x1="57233" y1="63941" x2="57233" y2="63941"/>
                        <a14:foregroundMark x1="53145" y1="63941" x2="53145" y2="63941"/>
                        <a14:foregroundMark x1="47170" y1="63522" x2="47170" y2="63522"/>
                      </a14:backgroundRemoval>
                    </a14:imgEffect>
                  </a14:imgLayer>
                </a14:imgProps>
              </a:ext>
              <a:ext uri="{28A0092B-C50C-407E-A947-70E740481C1C}">
                <a14:useLocalDpi xmlns:a14="http://schemas.microsoft.com/office/drawing/2010/main" val="0"/>
              </a:ext>
            </a:extLst>
          </a:blip>
          <a:srcRect b="34811"/>
          <a:stretch/>
        </p:blipFill>
        <p:spPr>
          <a:xfrm>
            <a:off x="9813280" y="2184379"/>
            <a:ext cx="1349551" cy="1319630"/>
          </a:xfrm>
          <a:prstGeom prst="ellipse">
            <a:avLst/>
          </a:prstGeom>
          <a:ln w="6350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pic>
        <p:nvPicPr>
          <p:cNvPr id="29" name="Picture 28">
            <a:extLst>
              <a:ext uri="{FF2B5EF4-FFF2-40B4-BE49-F238E27FC236}">
                <a16:creationId xmlns:a16="http://schemas.microsoft.com/office/drawing/2014/main" id="{2E6902EF-957C-4EB0-8F72-C450C44AB3A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7668" r="11490" b="28430"/>
          <a:stretch/>
        </p:blipFill>
        <p:spPr>
          <a:xfrm>
            <a:off x="3203814" y="4327667"/>
            <a:ext cx="1402770" cy="1417165"/>
          </a:xfrm>
          <a:prstGeom prst="ellipse">
            <a:avLst/>
          </a:prstGeom>
          <a:ln w="6350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pic>
        <p:nvPicPr>
          <p:cNvPr id="30" name="Picture 29">
            <a:extLst>
              <a:ext uri="{FF2B5EF4-FFF2-40B4-BE49-F238E27FC236}">
                <a16:creationId xmlns:a16="http://schemas.microsoft.com/office/drawing/2014/main" id="{AEE028B5-CDCD-413A-A831-E059A4AA04CE}"/>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6809" b="71064" l="12500" r="87500">
                        <a14:foregroundMark x1="25284" y1="54468" x2="25284" y2="54468"/>
                        <a14:foregroundMark x1="24716" y1="54894" x2="52557" y2="53617"/>
                        <a14:foregroundMark x1="24148" y1="57660" x2="65057" y2="58936"/>
                        <a14:foregroundMark x1="59091" y1="53617" x2="85511" y2="56809"/>
                        <a14:foregroundMark x1="22443" y1="61277" x2="63920" y2="67447"/>
                        <a14:foregroundMark x1="14489" y1="57234" x2="28409" y2="64681"/>
                        <a14:foregroundMark x1="59091" y1="63830" x2="83523" y2="60638"/>
                        <a14:foregroundMark x1="30682" y1="65106" x2="48580" y2="71064"/>
                        <a14:foregroundMark x1="62784" y1="67872" x2="83523" y2="60638"/>
                        <a14:backgroundMark x1="31250" y1="32766" x2="38352" y2="46383"/>
                        <a14:backgroundMark x1="24716" y1="51489" x2="12216" y2="54468"/>
                      </a14:backgroundRemoval>
                    </a14:imgEffect>
                  </a14:imgLayer>
                </a14:imgProps>
              </a:ext>
              <a:ext uri="{28A0092B-C50C-407E-A947-70E740481C1C}">
                <a14:useLocalDpi xmlns:a14="http://schemas.microsoft.com/office/drawing/2010/main" val="0"/>
              </a:ext>
            </a:extLst>
          </a:blip>
          <a:srcRect l="3444" r="2676" b="29712"/>
          <a:stretch/>
        </p:blipFill>
        <p:spPr>
          <a:xfrm>
            <a:off x="7617579" y="2169495"/>
            <a:ext cx="1348244" cy="1348244"/>
          </a:xfrm>
          <a:prstGeom prst="ellipse">
            <a:avLst/>
          </a:prstGeom>
          <a:ln w="6350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pic>
        <p:nvPicPr>
          <p:cNvPr id="31" name="Picture 30">
            <a:extLst>
              <a:ext uri="{FF2B5EF4-FFF2-40B4-BE49-F238E27FC236}">
                <a16:creationId xmlns:a16="http://schemas.microsoft.com/office/drawing/2014/main" id="{313C283B-16BD-45A1-87ED-6A37B65A17F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241899" y="2170888"/>
            <a:ext cx="1348244" cy="1348244"/>
          </a:xfrm>
          <a:prstGeom prst="ellipse">
            <a:avLst/>
          </a:prstGeom>
          <a:ln w="6350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pic>
        <p:nvPicPr>
          <p:cNvPr id="32" name="Picture 31">
            <a:extLst>
              <a:ext uri="{FF2B5EF4-FFF2-40B4-BE49-F238E27FC236}">
                <a16:creationId xmlns:a16="http://schemas.microsoft.com/office/drawing/2014/main" id="{359FAA9C-E37F-4748-8909-5F7414AB190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893258" y="4319898"/>
            <a:ext cx="1394370" cy="1394370"/>
          </a:xfrm>
          <a:prstGeom prst="ellipse">
            <a:avLst/>
          </a:prstGeom>
          <a:ln w="6350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pic>
        <p:nvPicPr>
          <p:cNvPr id="33" name="Picture 32">
            <a:extLst>
              <a:ext uri="{FF2B5EF4-FFF2-40B4-BE49-F238E27FC236}">
                <a16:creationId xmlns:a16="http://schemas.microsoft.com/office/drawing/2014/main" id="{A7730014-E994-4D7F-99B4-E764D1DD1B2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64825" y="4353825"/>
            <a:ext cx="1402771" cy="1394371"/>
          </a:xfrm>
          <a:prstGeom prst="ellipse">
            <a:avLst/>
          </a:prstGeom>
          <a:ln w="6350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pic>
        <p:nvPicPr>
          <p:cNvPr id="34" name="Picture 33">
            <a:extLst>
              <a:ext uri="{FF2B5EF4-FFF2-40B4-BE49-F238E27FC236}">
                <a16:creationId xmlns:a16="http://schemas.microsoft.com/office/drawing/2014/main" id="{0C9EFB96-F90A-4226-BB54-50788FA71BC6}"/>
              </a:ext>
            </a:extLst>
          </p:cNvPr>
          <p:cNvPicPr>
            <a:picLocks noChangeAspect="1"/>
          </p:cNvPicPr>
          <p:nvPr/>
        </p:nvPicPr>
        <p:blipFill rotWithShape="1">
          <a:blip r:embed="rId12">
            <a:extLst>
              <a:ext uri="{28A0092B-C50C-407E-A947-70E740481C1C}">
                <a14:useLocalDpi xmlns:a14="http://schemas.microsoft.com/office/drawing/2010/main" val="0"/>
              </a:ext>
            </a:extLst>
          </a:blip>
          <a:srcRect l="4527" t="-533" r="9170" b="18052"/>
          <a:stretch/>
        </p:blipFill>
        <p:spPr>
          <a:xfrm>
            <a:off x="5358116" y="4350461"/>
            <a:ext cx="1464490" cy="1394371"/>
          </a:xfrm>
          <a:prstGeom prst="ellipse">
            <a:avLst/>
          </a:prstGeom>
          <a:ln w="6350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pic>
        <p:nvPicPr>
          <p:cNvPr id="35" name="Picture 34">
            <a:extLst>
              <a:ext uri="{FF2B5EF4-FFF2-40B4-BE49-F238E27FC236}">
                <a16:creationId xmlns:a16="http://schemas.microsoft.com/office/drawing/2014/main" id="{9B028E1E-3FA2-4BCC-9612-15EE321950CD}"/>
              </a:ext>
            </a:extLst>
          </p:cNvPr>
          <p:cNvPicPr>
            <a:picLocks noChangeAspect="1"/>
          </p:cNvPicPr>
          <p:nvPr/>
        </p:nvPicPr>
        <p:blipFill rotWithShape="1">
          <a:blip r:embed="rId13">
            <a:extLst>
              <a:ext uri="{28A0092B-C50C-407E-A947-70E740481C1C}">
                <a14:useLocalDpi xmlns:a14="http://schemas.microsoft.com/office/drawing/2010/main" val="0"/>
              </a:ext>
            </a:extLst>
          </a:blip>
          <a:srcRect l="22234" t="8187" r="16919" b="51990"/>
          <a:stretch/>
        </p:blipFill>
        <p:spPr>
          <a:xfrm>
            <a:off x="1208343" y="2180430"/>
            <a:ext cx="1348244" cy="1323579"/>
          </a:xfrm>
          <a:prstGeom prst="ellipse">
            <a:avLst/>
          </a:prstGeom>
          <a:ln w="6350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pic>
        <p:nvPicPr>
          <p:cNvPr id="36" name="Picture 35">
            <a:extLst>
              <a:ext uri="{FF2B5EF4-FFF2-40B4-BE49-F238E27FC236}">
                <a16:creationId xmlns:a16="http://schemas.microsoft.com/office/drawing/2014/main" id="{7CD4F660-ECF3-4B6F-9976-393EA2D32358}"/>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594516" y="4319897"/>
            <a:ext cx="1394370" cy="1394370"/>
          </a:xfrm>
          <a:prstGeom prst="ellipse">
            <a:avLst/>
          </a:prstGeom>
          <a:ln w="6350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pic>
        <p:nvPicPr>
          <p:cNvPr id="37" name="Picture 36">
            <a:extLst>
              <a:ext uri="{FF2B5EF4-FFF2-40B4-BE49-F238E27FC236}">
                <a16:creationId xmlns:a16="http://schemas.microsoft.com/office/drawing/2014/main" id="{766B2350-A814-4ACD-BC90-FE5CD5289B19}"/>
              </a:ext>
            </a:extLst>
          </p:cNvPr>
          <p:cNvPicPr>
            <a:picLocks noChangeAspect="1"/>
          </p:cNvPicPr>
          <p:nvPr/>
        </p:nvPicPr>
        <p:blipFill rotWithShape="1">
          <a:blip r:embed="rId15">
            <a:extLst>
              <a:ext uri="{28A0092B-C50C-407E-A947-70E740481C1C}">
                <a14:useLocalDpi xmlns:a14="http://schemas.microsoft.com/office/drawing/2010/main" val="0"/>
              </a:ext>
            </a:extLst>
          </a:blip>
          <a:srcRect l="19285" t="-1099" r="11186" b="53648"/>
          <a:stretch/>
        </p:blipFill>
        <p:spPr>
          <a:xfrm>
            <a:off x="5421878" y="2138941"/>
            <a:ext cx="1348244" cy="1380191"/>
          </a:xfrm>
          <a:prstGeom prst="ellipse">
            <a:avLst/>
          </a:prstGeom>
          <a:ln w="6350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grpSp>
        <p:nvGrpSpPr>
          <p:cNvPr id="22" name="Group 5">
            <a:extLst>
              <a:ext uri="{FF2B5EF4-FFF2-40B4-BE49-F238E27FC236}">
                <a16:creationId xmlns:a16="http://schemas.microsoft.com/office/drawing/2014/main" id="{536EC65B-3EE1-44B4-AA72-97AF8521B762}"/>
              </a:ext>
            </a:extLst>
          </p:cNvPr>
          <p:cNvGrpSpPr/>
          <p:nvPr/>
        </p:nvGrpSpPr>
        <p:grpSpPr>
          <a:xfrm>
            <a:off x="7443714" y="6569789"/>
            <a:ext cx="4752975" cy="303376"/>
            <a:chOff x="0" y="0"/>
            <a:chExt cx="6337300" cy="404501"/>
          </a:xfrm>
        </p:grpSpPr>
        <p:sp>
          <p:nvSpPr>
            <p:cNvPr id="23" name="Freeform 6">
              <a:extLst>
                <a:ext uri="{FF2B5EF4-FFF2-40B4-BE49-F238E27FC236}">
                  <a16:creationId xmlns:a16="http://schemas.microsoft.com/office/drawing/2014/main" id="{D956B492-ED7D-4257-982C-6F9746AE35E5}"/>
                </a:ext>
              </a:extLst>
            </p:cNvPr>
            <p:cNvSpPr/>
            <p:nvPr/>
          </p:nvSpPr>
          <p:spPr>
            <a:xfrm>
              <a:off x="0" y="0"/>
              <a:ext cx="6337300" cy="404495"/>
            </a:xfrm>
            <a:custGeom>
              <a:avLst/>
              <a:gdLst/>
              <a:ahLst/>
              <a:cxnLst/>
              <a:rect l="l" t="t" r="r" b="b"/>
              <a:pathLst>
                <a:path w="6337300" h="404495">
                  <a:moveTo>
                    <a:pt x="0" y="0"/>
                  </a:moveTo>
                  <a:lnTo>
                    <a:pt x="6337300" y="0"/>
                  </a:lnTo>
                  <a:lnTo>
                    <a:pt x="6337300" y="404495"/>
                  </a:lnTo>
                  <a:lnTo>
                    <a:pt x="0" y="404495"/>
                  </a:lnTo>
                  <a:close/>
                </a:path>
              </a:pathLst>
            </a:custGeom>
            <a:gradFill rotWithShape="1">
              <a:gsLst>
                <a:gs pos="0">
                  <a:srgbClr val="7A221C">
                    <a:alpha val="100000"/>
                  </a:srgbClr>
                </a:gs>
                <a:gs pos="31000">
                  <a:srgbClr val="B1352C">
                    <a:alpha val="100000"/>
                  </a:srgbClr>
                </a:gs>
                <a:gs pos="100000">
                  <a:srgbClr val="FFFFFF">
                    <a:alpha val="100000"/>
                  </a:srgbClr>
                </a:gs>
              </a:gsLst>
              <a:lin ang="10800000"/>
            </a:gradFill>
          </p:spPr>
          <p:txBody>
            <a:bodyPr/>
            <a:lstStyle/>
            <a:p>
              <a:pPr algn="r"/>
              <a:endParaRPr lang="en-ID" dirty="0"/>
            </a:p>
          </p:txBody>
        </p:sp>
        <p:sp>
          <p:nvSpPr>
            <p:cNvPr id="24" name="TextBox 7">
              <a:extLst>
                <a:ext uri="{FF2B5EF4-FFF2-40B4-BE49-F238E27FC236}">
                  <a16:creationId xmlns:a16="http://schemas.microsoft.com/office/drawing/2014/main" id="{C8112013-1447-485F-A05A-F2EB0C20A8CF}"/>
                </a:ext>
              </a:extLst>
            </p:cNvPr>
            <p:cNvSpPr txBox="1"/>
            <p:nvPr/>
          </p:nvSpPr>
          <p:spPr>
            <a:xfrm>
              <a:off x="0" y="0"/>
              <a:ext cx="6337300" cy="404501"/>
            </a:xfrm>
            <a:prstGeom prst="rect">
              <a:avLst/>
            </a:prstGeom>
          </p:spPr>
          <p:txBody>
            <a:bodyPr lIns="50800" tIns="50800" rIns="50800" bIns="50800" rtlCol="0" anchor="ctr"/>
            <a:lstStyle/>
            <a:p>
              <a:pPr algn="r">
                <a:lnSpc>
                  <a:spcPts val="1080"/>
                </a:lnSpc>
              </a:pPr>
              <a:r>
                <a:rPr lang="en-US" sz="900" dirty="0">
                  <a:solidFill>
                    <a:srgbClr val="FFFF00"/>
                  </a:solidFill>
                  <a:latin typeface="Open Sans 1"/>
                  <a:ea typeface="Open Sans 1"/>
                  <a:cs typeface="Open Sans 1"/>
                  <a:sym typeface="Open Sans 1"/>
                </a:rPr>
                <a:t>UNDIP </a:t>
              </a:r>
              <a:r>
                <a:rPr lang="en-US" sz="900" dirty="0" err="1">
                  <a:solidFill>
                    <a:srgbClr val="FFFF00"/>
                  </a:solidFill>
                  <a:latin typeface="Open Sans 1"/>
                  <a:ea typeface="Open Sans 1"/>
                  <a:cs typeface="Open Sans 1"/>
                  <a:sym typeface="Open Sans 1"/>
                </a:rPr>
                <a:t>Bermartabat</a:t>
              </a:r>
              <a:r>
                <a:rPr lang="en-US" sz="900" dirty="0">
                  <a:solidFill>
                    <a:srgbClr val="FFFF00"/>
                  </a:solidFill>
                  <a:latin typeface="Open Sans 1"/>
                  <a:ea typeface="Open Sans 1"/>
                  <a:cs typeface="Open Sans 1"/>
                  <a:sym typeface="Open Sans 1"/>
                </a:rPr>
                <a:t> UNDIP </a:t>
              </a:r>
              <a:r>
                <a:rPr lang="en-US" sz="900" dirty="0" err="1">
                  <a:solidFill>
                    <a:srgbClr val="FFFF00"/>
                  </a:solidFill>
                  <a:latin typeface="Open Sans 1"/>
                  <a:ea typeface="Open Sans 1"/>
                  <a:cs typeface="Open Sans 1"/>
                  <a:sym typeface="Open Sans 1"/>
                </a:rPr>
                <a:t>Bermanfaat</a:t>
              </a:r>
              <a:endParaRPr lang="en-US" sz="900" dirty="0">
                <a:solidFill>
                  <a:srgbClr val="FFFF00"/>
                </a:solidFill>
                <a:latin typeface="Open Sans 1"/>
                <a:ea typeface="Open Sans 1"/>
                <a:cs typeface="Open Sans 1"/>
                <a:sym typeface="Open Sans 1"/>
              </a:endParaRPr>
            </a:p>
          </p:txBody>
        </p:sp>
      </p:grpSp>
      <p:grpSp>
        <p:nvGrpSpPr>
          <p:cNvPr id="25" name="Group 5">
            <a:extLst>
              <a:ext uri="{FF2B5EF4-FFF2-40B4-BE49-F238E27FC236}">
                <a16:creationId xmlns:a16="http://schemas.microsoft.com/office/drawing/2014/main" id="{75F58BBF-EFF2-4692-9479-EF3A87348010}"/>
              </a:ext>
            </a:extLst>
          </p:cNvPr>
          <p:cNvGrpSpPr/>
          <p:nvPr/>
        </p:nvGrpSpPr>
        <p:grpSpPr>
          <a:xfrm>
            <a:off x="6945702" y="6569789"/>
            <a:ext cx="5250988" cy="278623"/>
            <a:chOff x="0" y="0"/>
            <a:chExt cx="6337300" cy="404501"/>
          </a:xfrm>
        </p:grpSpPr>
        <p:sp>
          <p:nvSpPr>
            <p:cNvPr id="26" name="Freeform 6">
              <a:extLst>
                <a:ext uri="{FF2B5EF4-FFF2-40B4-BE49-F238E27FC236}">
                  <a16:creationId xmlns:a16="http://schemas.microsoft.com/office/drawing/2014/main" id="{6FD143D0-88E3-40E9-9E3F-58244B44A4B2}"/>
                </a:ext>
              </a:extLst>
            </p:cNvPr>
            <p:cNvSpPr/>
            <p:nvPr/>
          </p:nvSpPr>
          <p:spPr>
            <a:xfrm>
              <a:off x="0" y="0"/>
              <a:ext cx="6337300" cy="404495"/>
            </a:xfrm>
            <a:custGeom>
              <a:avLst/>
              <a:gdLst/>
              <a:ahLst/>
              <a:cxnLst/>
              <a:rect l="l" t="t" r="r" b="b"/>
              <a:pathLst>
                <a:path w="6337300" h="404495">
                  <a:moveTo>
                    <a:pt x="0" y="0"/>
                  </a:moveTo>
                  <a:lnTo>
                    <a:pt x="6337300" y="0"/>
                  </a:lnTo>
                  <a:lnTo>
                    <a:pt x="6337300" y="404495"/>
                  </a:lnTo>
                  <a:lnTo>
                    <a:pt x="0" y="404495"/>
                  </a:lnTo>
                  <a:close/>
                </a:path>
              </a:pathLst>
            </a:custGeom>
            <a:gradFill rotWithShape="1">
              <a:gsLst>
                <a:gs pos="0">
                  <a:srgbClr val="7A221C">
                    <a:alpha val="100000"/>
                  </a:srgbClr>
                </a:gs>
                <a:gs pos="31000">
                  <a:srgbClr val="B1352C">
                    <a:alpha val="100000"/>
                  </a:srgbClr>
                </a:gs>
                <a:gs pos="100000">
                  <a:srgbClr val="FFFFFF">
                    <a:alpha val="100000"/>
                  </a:srgbClr>
                </a:gs>
              </a:gsLst>
              <a:lin ang="10800000"/>
            </a:gradFill>
          </p:spPr>
          <p:txBody>
            <a:bodyPr/>
            <a:lstStyle/>
            <a:p>
              <a:pPr algn="r"/>
              <a:endParaRPr lang="en-ID" dirty="0"/>
            </a:p>
          </p:txBody>
        </p:sp>
        <p:sp>
          <p:nvSpPr>
            <p:cNvPr id="27" name="TextBox 7">
              <a:extLst>
                <a:ext uri="{FF2B5EF4-FFF2-40B4-BE49-F238E27FC236}">
                  <a16:creationId xmlns:a16="http://schemas.microsoft.com/office/drawing/2014/main" id="{B13339BD-7128-43C4-A136-F5D6ED8FAC55}"/>
                </a:ext>
              </a:extLst>
            </p:cNvPr>
            <p:cNvSpPr txBox="1"/>
            <p:nvPr/>
          </p:nvSpPr>
          <p:spPr>
            <a:xfrm>
              <a:off x="0" y="0"/>
              <a:ext cx="6337300" cy="404501"/>
            </a:xfrm>
            <a:prstGeom prst="rect">
              <a:avLst/>
            </a:prstGeom>
          </p:spPr>
          <p:txBody>
            <a:bodyPr lIns="50800" tIns="50800" rIns="50800" bIns="50800" rtlCol="0" anchor="ctr"/>
            <a:lstStyle/>
            <a:p>
              <a:pPr algn="r">
                <a:lnSpc>
                  <a:spcPts val="1080"/>
                </a:lnSpc>
              </a:pPr>
              <a:r>
                <a:rPr lang="en-US" sz="900" dirty="0">
                  <a:solidFill>
                    <a:srgbClr val="FFFF00"/>
                  </a:solidFill>
                  <a:latin typeface="Open Sans 1"/>
                  <a:ea typeface="Open Sans 1"/>
                  <a:cs typeface="Open Sans 1"/>
                  <a:sym typeface="Open Sans 1"/>
                </a:rPr>
                <a:t>UNDIP </a:t>
              </a:r>
              <a:r>
                <a:rPr lang="en-US" sz="900" dirty="0" err="1">
                  <a:solidFill>
                    <a:srgbClr val="FFFF00"/>
                  </a:solidFill>
                  <a:latin typeface="Open Sans 1"/>
                  <a:ea typeface="Open Sans 1"/>
                  <a:cs typeface="Open Sans 1"/>
                  <a:sym typeface="Open Sans 1"/>
                </a:rPr>
                <a:t>Bermartabat</a:t>
              </a:r>
              <a:r>
                <a:rPr lang="en-US" sz="900" dirty="0">
                  <a:solidFill>
                    <a:srgbClr val="FFFF00"/>
                  </a:solidFill>
                  <a:latin typeface="Open Sans 1"/>
                  <a:ea typeface="Open Sans 1"/>
                  <a:cs typeface="Open Sans 1"/>
                  <a:sym typeface="Open Sans 1"/>
                </a:rPr>
                <a:t> UNDIP </a:t>
              </a:r>
              <a:r>
                <a:rPr lang="en-US" sz="900" dirty="0" err="1">
                  <a:solidFill>
                    <a:srgbClr val="FFFF00"/>
                  </a:solidFill>
                  <a:latin typeface="Open Sans 1"/>
                  <a:ea typeface="Open Sans 1"/>
                  <a:cs typeface="Open Sans 1"/>
                  <a:sym typeface="Open Sans 1"/>
                </a:rPr>
                <a:t>Bermanfaat</a:t>
              </a:r>
              <a:endParaRPr lang="en-US" sz="900" dirty="0">
                <a:solidFill>
                  <a:srgbClr val="FFFF00"/>
                </a:solidFill>
                <a:latin typeface="Open Sans 1"/>
                <a:ea typeface="Open Sans 1"/>
                <a:cs typeface="Open Sans 1"/>
                <a:sym typeface="Open Sans 1"/>
              </a:endParaRPr>
            </a:p>
          </p:txBody>
        </p:sp>
      </p:grpSp>
      <p:sp>
        <p:nvSpPr>
          <p:cNvPr id="38" name="TextBox 14">
            <a:extLst>
              <a:ext uri="{FF2B5EF4-FFF2-40B4-BE49-F238E27FC236}">
                <a16:creationId xmlns:a16="http://schemas.microsoft.com/office/drawing/2014/main" id="{8612E9A0-55DC-484A-8B68-76D1866DA595}"/>
              </a:ext>
            </a:extLst>
          </p:cNvPr>
          <p:cNvSpPr txBox="1"/>
          <p:nvPr/>
        </p:nvSpPr>
        <p:spPr>
          <a:xfrm>
            <a:off x="2907506" y="3657150"/>
            <a:ext cx="2149810" cy="164404"/>
          </a:xfrm>
          <a:prstGeom prst="rect">
            <a:avLst/>
          </a:prstGeom>
        </p:spPr>
        <p:txBody>
          <a:bodyPr wrap="square" lIns="0" tIns="0" rIns="0" bIns="0" rtlCol="0" anchor="t">
            <a:spAutoFit/>
          </a:bodyPr>
          <a:lstStyle/>
          <a:p>
            <a:pPr algn="ctr">
              <a:lnSpc>
                <a:spcPts val="1439"/>
              </a:lnSpc>
            </a:pPr>
            <a:r>
              <a:rPr lang="en-US" sz="900" b="1" spc="11" dirty="0">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Prof. Dr. </a:t>
            </a:r>
            <a:r>
              <a:rPr lang="en-US" sz="900" b="1" spc="11" dirty="0" err="1">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Endang</a:t>
            </a:r>
            <a:r>
              <a:rPr lang="en-US" sz="900" b="1" spc="11" dirty="0">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 </a:t>
            </a:r>
            <a:r>
              <a:rPr lang="en-US" sz="900" b="1" spc="11" dirty="0" err="1">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Larasati</a:t>
            </a:r>
            <a:r>
              <a:rPr lang="en-US" sz="900" b="1" spc="11" dirty="0">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 M.S.</a:t>
            </a:r>
          </a:p>
        </p:txBody>
      </p:sp>
      <p:sp>
        <p:nvSpPr>
          <p:cNvPr id="39" name="TextBox 14">
            <a:extLst>
              <a:ext uri="{FF2B5EF4-FFF2-40B4-BE49-F238E27FC236}">
                <a16:creationId xmlns:a16="http://schemas.microsoft.com/office/drawing/2014/main" id="{DBD8F7EA-7473-4AC9-9A30-8BD3655CA529}"/>
              </a:ext>
            </a:extLst>
          </p:cNvPr>
          <p:cNvSpPr txBox="1"/>
          <p:nvPr/>
        </p:nvSpPr>
        <p:spPr>
          <a:xfrm>
            <a:off x="7287792" y="3645028"/>
            <a:ext cx="2149810" cy="343940"/>
          </a:xfrm>
          <a:prstGeom prst="rect">
            <a:avLst/>
          </a:prstGeom>
        </p:spPr>
        <p:txBody>
          <a:bodyPr wrap="square" lIns="0" tIns="0" rIns="0" bIns="0" rtlCol="0" anchor="t">
            <a:spAutoFit/>
          </a:bodyPr>
          <a:lstStyle/>
          <a:p>
            <a:pPr algn="ctr">
              <a:lnSpc>
                <a:spcPts val="1439"/>
              </a:lnSpc>
            </a:pPr>
            <a:r>
              <a:rPr lang="en-US" sz="900" b="1" spc="11" dirty="0">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Prof. Dr. Denny Nugroho </a:t>
            </a:r>
            <a:r>
              <a:rPr lang="en-US" sz="900" b="1" spc="11" dirty="0" err="1">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Sugianto</a:t>
            </a:r>
            <a:r>
              <a:rPr lang="en-US" sz="900" b="1" spc="11" dirty="0">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 S.T, </a:t>
            </a:r>
            <a:r>
              <a:rPr lang="en-US" sz="900" b="1" spc="11" dirty="0" err="1">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M.Si</a:t>
            </a:r>
            <a:r>
              <a:rPr lang="en-US" sz="900" b="1" spc="11" dirty="0">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a:t>
            </a:r>
          </a:p>
        </p:txBody>
      </p:sp>
      <p:sp>
        <p:nvSpPr>
          <p:cNvPr id="40" name="TextBox 14">
            <a:extLst>
              <a:ext uri="{FF2B5EF4-FFF2-40B4-BE49-F238E27FC236}">
                <a16:creationId xmlns:a16="http://schemas.microsoft.com/office/drawing/2014/main" id="{8F70891E-9B32-4679-A03B-E5E0287F72AE}"/>
              </a:ext>
            </a:extLst>
          </p:cNvPr>
          <p:cNvSpPr txBox="1"/>
          <p:nvPr/>
        </p:nvSpPr>
        <p:spPr>
          <a:xfrm>
            <a:off x="2765179" y="5892278"/>
            <a:ext cx="2149810" cy="164404"/>
          </a:xfrm>
          <a:prstGeom prst="rect">
            <a:avLst/>
          </a:prstGeom>
        </p:spPr>
        <p:txBody>
          <a:bodyPr wrap="square" lIns="0" tIns="0" rIns="0" bIns="0" rtlCol="0" anchor="t">
            <a:spAutoFit/>
          </a:bodyPr>
          <a:lstStyle/>
          <a:p>
            <a:pPr algn="ctr">
              <a:lnSpc>
                <a:spcPts val="1439"/>
              </a:lnSpc>
            </a:pPr>
            <a:r>
              <a:rPr lang="it-IT" sz="900" b="1" spc="11" dirty="0">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Prof. Dr. Naili Farida, M.Si.</a:t>
            </a:r>
            <a:endParaRPr lang="en-US" sz="900" b="1" spc="11" dirty="0">
              <a:solidFill>
                <a:srgbClr val="000000"/>
              </a:solidFill>
              <a:latin typeface="Open Sans 1 Bold" panose="020B0604020202020204" charset="0"/>
              <a:ea typeface="Open Sans 1 Bold" panose="020B0604020202020204" charset="0"/>
              <a:cs typeface="Open Sans 1 Bold" panose="020B0604020202020204" charset="0"/>
              <a:sym typeface="TT Rounds Condensed Bold"/>
            </a:endParaRPr>
          </a:p>
        </p:txBody>
      </p:sp>
      <p:sp>
        <p:nvSpPr>
          <p:cNvPr id="41" name="TextBox 14">
            <a:extLst>
              <a:ext uri="{FF2B5EF4-FFF2-40B4-BE49-F238E27FC236}">
                <a16:creationId xmlns:a16="http://schemas.microsoft.com/office/drawing/2014/main" id="{2C63B146-4111-42B9-8819-2C0CBD771D7F}"/>
              </a:ext>
            </a:extLst>
          </p:cNvPr>
          <p:cNvSpPr txBox="1"/>
          <p:nvPr/>
        </p:nvSpPr>
        <p:spPr>
          <a:xfrm>
            <a:off x="9518268" y="3656015"/>
            <a:ext cx="2149810" cy="164404"/>
          </a:xfrm>
          <a:prstGeom prst="rect">
            <a:avLst/>
          </a:prstGeom>
        </p:spPr>
        <p:txBody>
          <a:bodyPr wrap="square" lIns="0" tIns="0" rIns="0" bIns="0" rtlCol="0" anchor="t">
            <a:spAutoFit/>
          </a:bodyPr>
          <a:lstStyle/>
          <a:p>
            <a:pPr algn="ctr">
              <a:lnSpc>
                <a:spcPts val="1439"/>
              </a:lnSpc>
            </a:pPr>
            <a:r>
              <a:rPr lang="en-US" sz="900" b="1" spc="11" dirty="0">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Prof. Dr. </a:t>
            </a:r>
            <a:r>
              <a:rPr lang="en-US" sz="900" b="1" spc="11" dirty="0" err="1">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Kusworo</a:t>
            </a:r>
            <a:r>
              <a:rPr lang="en-US" sz="900" b="1" spc="11" dirty="0">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 Adi, </a:t>
            </a:r>
            <a:r>
              <a:rPr lang="en-US" sz="900" b="1" spc="11" dirty="0" err="1">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S.Si</a:t>
            </a:r>
            <a:r>
              <a:rPr lang="en-US" sz="900" b="1" spc="11" dirty="0">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 MT.</a:t>
            </a:r>
          </a:p>
        </p:txBody>
      </p:sp>
      <p:sp>
        <p:nvSpPr>
          <p:cNvPr id="42" name="TextBox 14">
            <a:extLst>
              <a:ext uri="{FF2B5EF4-FFF2-40B4-BE49-F238E27FC236}">
                <a16:creationId xmlns:a16="http://schemas.microsoft.com/office/drawing/2014/main" id="{DCBFE08C-ADFD-4124-BE00-78C2294D635E}"/>
              </a:ext>
            </a:extLst>
          </p:cNvPr>
          <p:cNvSpPr txBox="1"/>
          <p:nvPr/>
        </p:nvSpPr>
        <p:spPr>
          <a:xfrm>
            <a:off x="9596260" y="5892278"/>
            <a:ext cx="2149810" cy="164404"/>
          </a:xfrm>
          <a:prstGeom prst="rect">
            <a:avLst/>
          </a:prstGeom>
        </p:spPr>
        <p:txBody>
          <a:bodyPr wrap="square" lIns="0" tIns="0" rIns="0" bIns="0" rtlCol="0" anchor="t">
            <a:spAutoFit/>
          </a:bodyPr>
          <a:lstStyle/>
          <a:p>
            <a:pPr algn="ctr">
              <a:lnSpc>
                <a:spcPts val="1439"/>
              </a:lnSpc>
            </a:pPr>
            <a:r>
              <a:rPr lang="en-US" sz="900" b="1" spc="11" dirty="0">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Prof. Dr. Ari </a:t>
            </a:r>
            <a:r>
              <a:rPr lang="en-US" sz="900" b="1" spc="11" dirty="0" err="1">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Pradhanawati</a:t>
            </a:r>
            <a:r>
              <a:rPr lang="en-US" sz="900" b="1" spc="11" dirty="0">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 M.S. </a:t>
            </a:r>
          </a:p>
        </p:txBody>
      </p:sp>
      <p:sp>
        <p:nvSpPr>
          <p:cNvPr id="43" name="TextBox 14">
            <a:extLst>
              <a:ext uri="{FF2B5EF4-FFF2-40B4-BE49-F238E27FC236}">
                <a16:creationId xmlns:a16="http://schemas.microsoft.com/office/drawing/2014/main" id="{7A508D66-6A12-4553-BEEA-EA7A6BBFA65B}"/>
              </a:ext>
            </a:extLst>
          </p:cNvPr>
          <p:cNvSpPr txBox="1"/>
          <p:nvPr/>
        </p:nvSpPr>
        <p:spPr>
          <a:xfrm>
            <a:off x="5097649" y="3642027"/>
            <a:ext cx="2149810" cy="164404"/>
          </a:xfrm>
          <a:prstGeom prst="rect">
            <a:avLst/>
          </a:prstGeom>
        </p:spPr>
        <p:txBody>
          <a:bodyPr wrap="square" lIns="0" tIns="0" rIns="0" bIns="0" rtlCol="0" anchor="t">
            <a:spAutoFit/>
          </a:bodyPr>
          <a:lstStyle/>
          <a:p>
            <a:pPr algn="ctr">
              <a:lnSpc>
                <a:spcPts val="1439"/>
              </a:lnSpc>
            </a:pPr>
            <a:r>
              <a:rPr lang="en-US" sz="900" b="1" spc="11" dirty="0">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Prof. Dr. </a:t>
            </a:r>
            <a:r>
              <a:rPr lang="en-US" sz="900" b="1" spc="11" dirty="0" err="1">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Ir</a:t>
            </a:r>
            <a:r>
              <a:rPr lang="en-US" sz="900" b="1" spc="11" dirty="0">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 </a:t>
            </a:r>
            <a:r>
              <a:rPr lang="en-US" sz="900" b="1" spc="11" dirty="0" err="1">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Purwanto</a:t>
            </a:r>
            <a:r>
              <a:rPr lang="en-US" sz="900" b="1" spc="11" dirty="0">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 DEA.</a:t>
            </a:r>
          </a:p>
        </p:txBody>
      </p:sp>
      <p:sp>
        <p:nvSpPr>
          <p:cNvPr id="44" name="TextBox 14">
            <a:extLst>
              <a:ext uri="{FF2B5EF4-FFF2-40B4-BE49-F238E27FC236}">
                <a16:creationId xmlns:a16="http://schemas.microsoft.com/office/drawing/2014/main" id="{1C34557B-5A67-43D2-B3A3-00BBDF6EC32D}"/>
              </a:ext>
            </a:extLst>
          </p:cNvPr>
          <p:cNvSpPr txBox="1"/>
          <p:nvPr/>
        </p:nvSpPr>
        <p:spPr>
          <a:xfrm>
            <a:off x="7305858" y="5892278"/>
            <a:ext cx="2149810" cy="164404"/>
          </a:xfrm>
          <a:prstGeom prst="rect">
            <a:avLst/>
          </a:prstGeom>
        </p:spPr>
        <p:txBody>
          <a:bodyPr wrap="square" lIns="0" tIns="0" rIns="0" bIns="0" rtlCol="0" anchor="t">
            <a:spAutoFit/>
          </a:bodyPr>
          <a:lstStyle/>
          <a:p>
            <a:pPr algn="ctr">
              <a:lnSpc>
                <a:spcPts val="1439"/>
              </a:lnSpc>
            </a:pPr>
            <a:r>
              <a:rPr lang="en-US" sz="900" b="1" spc="11" dirty="0">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Prof. Dr. </a:t>
            </a:r>
            <a:r>
              <a:rPr lang="en-US" sz="900" b="1" spc="11" dirty="0" err="1">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Dwi</a:t>
            </a:r>
            <a:r>
              <a:rPr lang="en-US" sz="900" b="1" spc="11" dirty="0">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 </a:t>
            </a:r>
            <a:r>
              <a:rPr lang="en-US" sz="900" b="1" spc="11" dirty="0" err="1">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Hudiyanti</a:t>
            </a:r>
            <a:r>
              <a:rPr lang="en-US" sz="900" b="1" spc="11" dirty="0">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 M.Sc.</a:t>
            </a:r>
          </a:p>
        </p:txBody>
      </p:sp>
      <p:sp>
        <p:nvSpPr>
          <p:cNvPr id="45" name="TextBox 14">
            <a:extLst>
              <a:ext uri="{FF2B5EF4-FFF2-40B4-BE49-F238E27FC236}">
                <a16:creationId xmlns:a16="http://schemas.microsoft.com/office/drawing/2014/main" id="{4F188168-C786-4D4B-A60A-5EECFF44576A}"/>
              </a:ext>
            </a:extLst>
          </p:cNvPr>
          <p:cNvSpPr txBox="1"/>
          <p:nvPr/>
        </p:nvSpPr>
        <p:spPr>
          <a:xfrm>
            <a:off x="807560" y="3642027"/>
            <a:ext cx="2149810" cy="164404"/>
          </a:xfrm>
          <a:prstGeom prst="rect">
            <a:avLst/>
          </a:prstGeom>
        </p:spPr>
        <p:txBody>
          <a:bodyPr wrap="square" lIns="0" tIns="0" rIns="0" bIns="0" rtlCol="0" anchor="t">
            <a:spAutoFit/>
          </a:bodyPr>
          <a:lstStyle/>
          <a:p>
            <a:pPr algn="ctr">
              <a:lnSpc>
                <a:spcPts val="1439"/>
              </a:lnSpc>
            </a:pPr>
            <a:r>
              <a:rPr lang="en-US" sz="900" b="1" spc="11" dirty="0">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Prof. Dr. Edy </a:t>
            </a:r>
            <a:r>
              <a:rPr lang="en-US" sz="900" b="1" spc="11" dirty="0" err="1">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Rianto</a:t>
            </a:r>
            <a:r>
              <a:rPr lang="en-US" sz="900" b="1" spc="11" dirty="0">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 M.Sc. </a:t>
            </a:r>
            <a:r>
              <a:rPr lang="en-US" sz="900" b="1" spc="11" dirty="0" err="1">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PhD.IPU</a:t>
            </a:r>
            <a:endParaRPr lang="en-US" sz="900" b="1" spc="11" dirty="0">
              <a:solidFill>
                <a:srgbClr val="000000"/>
              </a:solidFill>
              <a:latin typeface="Open Sans 1 Bold" panose="020B0604020202020204" charset="0"/>
              <a:ea typeface="Open Sans 1 Bold" panose="020B0604020202020204" charset="0"/>
              <a:cs typeface="Open Sans 1 Bold" panose="020B0604020202020204" charset="0"/>
              <a:sym typeface="TT Rounds Condensed Bold"/>
            </a:endParaRPr>
          </a:p>
        </p:txBody>
      </p:sp>
      <p:sp>
        <p:nvSpPr>
          <p:cNvPr id="46" name="TextBox 14">
            <a:extLst>
              <a:ext uri="{FF2B5EF4-FFF2-40B4-BE49-F238E27FC236}">
                <a16:creationId xmlns:a16="http://schemas.microsoft.com/office/drawing/2014/main" id="{79F7096B-8F27-4D41-85FB-29F2A519C933}"/>
              </a:ext>
            </a:extLst>
          </p:cNvPr>
          <p:cNvSpPr txBox="1"/>
          <p:nvPr/>
        </p:nvSpPr>
        <p:spPr>
          <a:xfrm>
            <a:off x="5015456" y="5892278"/>
            <a:ext cx="2149810" cy="164404"/>
          </a:xfrm>
          <a:prstGeom prst="rect">
            <a:avLst/>
          </a:prstGeom>
        </p:spPr>
        <p:txBody>
          <a:bodyPr wrap="square" lIns="0" tIns="0" rIns="0" bIns="0" rtlCol="0" anchor="t">
            <a:spAutoFit/>
          </a:bodyPr>
          <a:lstStyle/>
          <a:p>
            <a:pPr algn="ctr">
              <a:lnSpc>
                <a:spcPts val="1439"/>
              </a:lnSpc>
            </a:pPr>
            <a:r>
              <a:rPr lang="en-US" sz="900" b="1" spc="11" dirty="0">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Prof. Dr. Sri </a:t>
            </a:r>
            <a:r>
              <a:rPr lang="en-US" sz="900" b="1" spc="11" dirty="0" err="1">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Suwitri</a:t>
            </a:r>
            <a:r>
              <a:rPr lang="en-US" sz="900" b="1" spc="11" dirty="0">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 </a:t>
            </a:r>
            <a:r>
              <a:rPr lang="en-US" sz="900" b="1" spc="11" dirty="0" err="1">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M.Si</a:t>
            </a:r>
            <a:r>
              <a:rPr lang="en-US" sz="900" b="1" spc="11" dirty="0">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a:t>
            </a:r>
          </a:p>
        </p:txBody>
      </p:sp>
      <p:sp>
        <p:nvSpPr>
          <p:cNvPr id="47" name="TextBox 14">
            <a:extLst>
              <a:ext uri="{FF2B5EF4-FFF2-40B4-BE49-F238E27FC236}">
                <a16:creationId xmlns:a16="http://schemas.microsoft.com/office/drawing/2014/main" id="{55DBEC19-49CF-4F4B-8493-810F657B2245}"/>
              </a:ext>
            </a:extLst>
          </p:cNvPr>
          <p:cNvSpPr txBox="1"/>
          <p:nvPr/>
        </p:nvSpPr>
        <p:spPr>
          <a:xfrm>
            <a:off x="691306" y="5895422"/>
            <a:ext cx="2149810" cy="164404"/>
          </a:xfrm>
          <a:prstGeom prst="rect">
            <a:avLst/>
          </a:prstGeom>
        </p:spPr>
        <p:txBody>
          <a:bodyPr wrap="square" lIns="0" tIns="0" rIns="0" bIns="0" rtlCol="0" anchor="t">
            <a:spAutoFit/>
          </a:bodyPr>
          <a:lstStyle/>
          <a:p>
            <a:pPr algn="ctr">
              <a:lnSpc>
                <a:spcPts val="1439"/>
              </a:lnSpc>
            </a:pPr>
            <a:r>
              <a:rPr lang="it-IT" sz="900" b="1" spc="11" dirty="0">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Prof. Dr. Hardi Warsono, M.T.</a:t>
            </a:r>
            <a:endParaRPr lang="en-US" sz="900" b="1" spc="11" dirty="0">
              <a:solidFill>
                <a:srgbClr val="000000"/>
              </a:solidFill>
              <a:latin typeface="Open Sans 1 Bold" panose="020B0604020202020204" charset="0"/>
              <a:ea typeface="Open Sans 1 Bold" panose="020B0604020202020204" charset="0"/>
              <a:cs typeface="Open Sans 1 Bold" panose="020B0604020202020204" charset="0"/>
              <a:sym typeface="TT Rounds Condensed Bold"/>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5"/>
            <a:ext cx="12192000" cy="6858000"/>
          </a:xfrm>
          <a:custGeom>
            <a:avLst/>
            <a:gdLst/>
            <a:ahLst/>
            <a:cxnLst/>
            <a:rect l="l" t="t" r="r" b="b"/>
            <a:pathLst>
              <a:path w="9906000" h="6858000">
                <a:moveTo>
                  <a:pt x="0" y="0"/>
                </a:moveTo>
                <a:lnTo>
                  <a:pt x="9906000" y="0"/>
                </a:lnTo>
                <a:lnTo>
                  <a:pt x="9906000" y="6858000"/>
                </a:lnTo>
                <a:lnTo>
                  <a:pt x="0" y="6858000"/>
                </a:lnTo>
                <a:lnTo>
                  <a:pt x="0" y="0"/>
                </a:lnTo>
                <a:close/>
              </a:path>
            </a:pathLst>
          </a:custGeom>
          <a:blipFill>
            <a:blip r:embed="rId2"/>
            <a:stretch>
              <a:fillRect/>
            </a:stretch>
          </a:blipFill>
        </p:spPr>
        <p:txBody>
          <a:bodyPr/>
          <a:lstStyle/>
          <a:p>
            <a:endParaRPr lang="en-ID" dirty="0"/>
          </a:p>
        </p:txBody>
      </p:sp>
      <p:sp>
        <p:nvSpPr>
          <p:cNvPr id="8" name="Freeform 8" descr="Logo  Description automatically generated"/>
          <p:cNvSpPr/>
          <p:nvPr/>
        </p:nvSpPr>
        <p:spPr>
          <a:xfrm>
            <a:off x="9423372" y="118743"/>
            <a:ext cx="330228" cy="330228"/>
          </a:xfrm>
          <a:custGeom>
            <a:avLst/>
            <a:gdLst/>
            <a:ahLst/>
            <a:cxnLst/>
            <a:rect l="l" t="t" r="r" b="b"/>
            <a:pathLst>
              <a:path w="330228" h="330228">
                <a:moveTo>
                  <a:pt x="0" y="0"/>
                </a:moveTo>
                <a:lnTo>
                  <a:pt x="330228" y="0"/>
                </a:lnTo>
                <a:lnTo>
                  <a:pt x="330228" y="330228"/>
                </a:lnTo>
                <a:lnTo>
                  <a:pt x="0" y="330228"/>
                </a:lnTo>
                <a:lnTo>
                  <a:pt x="0" y="0"/>
                </a:lnTo>
                <a:close/>
              </a:path>
            </a:pathLst>
          </a:custGeom>
          <a:blipFill>
            <a:blip r:embed="rId3"/>
            <a:stretch>
              <a:fillRect/>
            </a:stretch>
          </a:blipFill>
        </p:spPr>
      </p:sp>
      <p:grpSp>
        <p:nvGrpSpPr>
          <p:cNvPr id="20" name="Group 10">
            <a:extLst>
              <a:ext uri="{FF2B5EF4-FFF2-40B4-BE49-F238E27FC236}">
                <a16:creationId xmlns:a16="http://schemas.microsoft.com/office/drawing/2014/main" id="{92486DEE-A885-46AD-B8F0-E0AC575CA760}"/>
              </a:ext>
            </a:extLst>
          </p:cNvPr>
          <p:cNvGrpSpPr/>
          <p:nvPr/>
        </p:nvGrpSpPr>
        <p:grpSpPr>
          <a:xfrm>
            <a:off x="767222" y="1211862"/>
            <a:ext cx="11057970" cy="883444"/>
            <a:chOff x="0" y="-9525"/>
            <a:chExt cx="8502651" cy="1177925"/>
          </a:xfrm>
        </p:grpSpPr>
        <p:sp>
          <p:nvSpPr>
            <p:cNvPr id="21" name="Freeform 11">
              <a:extLst>
                <a:ext uri="{FF2B5EF4-FFF2-40B4-BE49-F238E27FC236}">
                  <a16:creationId xmlns:a16="http://schemas.microsoft.com/office/drawing/2014/main" id="{42D6DE6F-7A1F-4F9E-9243-AA97B1A7B5E8}"/>
                </a:ext>
              </a:extLst>
            </p:cNvPr>
            <p:cNvSpPr/>
            <p:nvPr/>
          </p:nvSpPr>
          <p:spPr>
            <a:xfrm>
              <a:off x="12700" y="12700"/>
              <a:ext cx="8477250" cy="1143000"/>
            </a:xfrm>
            <a:custGeom>
              <a:avLst/>
              <a:gdLst/>
              <a:ahLst/>
              <a:cxnLst/>
              <a:rect l="l" t="t" r="r" b="b"/>
              <a:pathLst>
                <a:path w="8477250" h="1143000">
                  <a:moveTo>
                    <a:pt x="0" y="190500"/>
                  </a:moveTo>
                  <a:cubicBezTo>
                    <a:pt x="0" y="85344"/>
                    <a:pt x="86868" y="0"/>
                    <a:pt x="194183" y="0"/>
                  </a:cubicBezTo>
                  <a:lnTo>
                    <a:pt x="8283067" y="0"/>
                  </a:lnTo>
                  <a:cubicBezTo>
                    <a:pt x="8390255" y="0"/>
                    <a:pt x="8477250" y="85344"/>
                    <a:pt x="8477250" y="190500"/>
                  </a:cubicBezTo>
                  <a:lnTo>
                    <a:pt x="8477250" y="952500"/>
                  </a:lnTo>
                  <a:cubicBezTo>
                    <a:pt x="8477250" y="1057656"/>
                    <a:pt x="8390382" y="1143000"/>
                    <a:pt x="8283067" y="1143000"/>
                  </a:cubicBezTo>
                  <a:lnTo>
                    <a:pt x="194183" y="1143000"/>
                  </a:lnTo>
                  <a:cubicBezTo>
                    <a:pt x="86868" y="1143000"/>
                    <a:pt x="0" y="1057656"/>
                    <a:pt x="0" y="952500"/>
                  </a:cubicBezTo>
                  <a:close/>
                </a:path>
              </a:pathLst>
            </a:custGeom>
            <a:solidFill>
              <a:srgbClr val="002060"/>
            </a:solidFill>
          </p:spPr>
        </p:sp>
        <p:sp>
          <p:nvSpPr>
            <p:cNvPr id="22" name="Freeform 12">
              <a:extLst>
                <a:ext uri="{FF2B5EF4-FFF2-40B4-BE49-F238E27FC236}">
                  <a16:creationId xmlns:a16="http://schemas.microsoft.com/office/drawing/2014/main" id="{DEF84E92-86C0-4B00-A073-76976EF23657}"/>
                </a:ext>
              </a:extLst>
            </p:cNvPr>
            <p:cNvSpPr/>
            <p:nvPr/>
          </p:nvSpPr>
          <p:spPr>
            <a:xfrm>
              <a:off x="0" y="0"/>
              <a:ext cx="8502650" cy="1168400"/>
            </a:xfrm>
            <a:custGeom>
              <a:avLst/>
              <a:gdLst/>
              <a:ahLst/>
              <a:cxnLst/>
              <a:rect l="l" t="t" r="r" b="b"/>
              <a:pathLst>
                <a:path w="8502650" h="1168400">
                  <a:moveTo>
                    <a:pt x="0" y="203200"/>
                  </a:moveTo>
                  <a:cubicBezTo>
                    <a:pt x="0" y="90805"/>
                    <a:pt x="92837" y="0"/>
                    <a:pt x="206883" y="0"/>
                  </a:cubicBezTo>
                  <a:lnTo>
                    <a:pt x="8295767" y="0"/>
                  </a:lnTo>
                  <a:lnTo>
                    <a:pt x="8295767" y="12700"/>
                  </a:lnTo>
                  <a:lnTo>
                    <a:pt x="8295767" y="0"/>
                  </a:lnTo>
                  <a:cubicBezTo>
                    <a:pt x="8409813" y="0"/>
                    <a:pt x="8502650" y="90805"/>
                    <a:pt x="8502650" y="203200"/>
                  </a:cubicBezTo>
                  <a:lnTo>
                    <a:pt x="8489950" y="203200"/>
                  </a:lnTo>
                  <a:lnTo>
                    <a:pt x="8502650" y="203200"/>
                  </a:lnTo>
                  <a:lnTo>
                    <a:pt x="8502650" y="965200"/>
                  </a:lnTo>
                  <a:lnTo>
                    <a:pt x="8489950" y="965200"/>
                  </a:lnTo>
                  <a:lnTo>
                    <a:pt x="8502650" y="965200"/>
                  </a:lnTo>
                  <a:cubicBezTo>
                    <a:pt x="8502650" y="1077595"/>
                    <a:pt x="8409813" y="1168400"/>
                    <a:pt x="8295767" y="1168400"/>
                  </a:cubicBezTo>
                  <a:lnTo>
                    <a:pt x="8295767" y="1155700"/>
                  </a:lnTo>
                  <a:lnTo>
                    <a:pt x="8295767" y="1168400"/>
                  </a:lnTo>
                  <a:lnTo>
                    <a:pt x="206883" y="1168400"/>
                  </a:lnTo>
                  <a:lnTo>
                    <a:pt x="206883" y="1155700"/>
                  </a:lnTo>
                  <a:lnTo>
                    <a:pt x="206883" y="1168400"/>
                  </a:lnTo>
                  <a:cubicBezTo>
                    <a:pt x="92837" y="1168400"/>
                    <a:pt x="0" y="1077595"/>
                    <a:pt x="0" y="965200"/>
                  </a:cubicBezTo>
                  <a:lnTo>
                    <a:pt x="0" y="203200"/>
                  </a:lnTo>
                  <a:lnTo>
                    <a:pt x="12700" y="203200"/>
                  </a:lnTo>
                  <a:lnTo>
                    <a:pt x="0" y="203200"/>
                  </a:lnTo>
                  <a:moveTo>
                    <a:pt x="25400" y="203200"/>
                  </a:moveTo>
                  <a:lnTo>
                    <a:pt x="25400" y="965200"/>
                  </a:lnTo>
                  <a:lnTo>
                    <a:pt x="12700" y="965200"/>
                  </a:lnTo>
                  <a:lnTo>
                    <a:pt x="25400" y="965200"/>
                  </a:lnTo>
                  <a:cubicBezTo>
                    <a:pt x="25400" y="1063117"/>
                    <a:pt x="106426" y="1143000"/>
                    <a:pt x="206883" y="1143000"/>
                  </a:cubicBezTo>
                  <a:lnTo>
                    <a:pt x="8295767" y="1143000"/>
                  </a:lnTo>
                  <a:cubicBezTo>
                    <a:pt x="8396224" y="1143000"/>
                    <a:pt x="8477250" y="1063117"/>
                    <a:pt x="8477250" y="965200"/>
                  </a:cubicBezTo>
                  <a:lnTo>
                    <a:pt x="8477250" y="203200"/>
                  </a:lnTo>
                  <a:cubicBezTo>
                    <a:pt x="8477250" y="105283"/>
                    <a:pt x="8396224" y="25400"/>
                    <a:pt x="8295767" y="25400"/>
                  </a:cubicBezTo>
                  <a:lnTo>
                    <a:pt x="206883" y="25400"/>
                  </a:lnTo>
                  <a:lnTo>
                    <a:pt x="206883" y="12700"/>
                  </a:lnTo>
                  <a:lnTo>
                    <a:pt x="206883" y="25400"/>
                  </a:lnTo>
                  <a:cubicBezTo>
                    <a:pt x="106426" y="25400"/>
                    <a:pt x="25400" y="105283"/>
                    <a:pt x="25400" y="203200"/>
                  </a:cubicBezTo>
                  <a:close/>
                </a:path>
              </a:pathLst>
            </a:custGeom>
            <a:solidFill>
              <a:srgbClr val="000000"/>
            </a:solidFill>
          </p:spPr>
        </p:sp>
        <p:sp>
          <p:nvSpPr>
            <p:cNvPr id="23" name="TextBox 13">
              <a:extLst>
                <a:ext uri="{FF2B5EF4-FFF2-40B4-BE49-F238E27FC236}">
                  <a16:creationId xmlns:a16="http://schemas.microsoft.com/office/drawing/2014/main" id="{31903A97-3664-4AF5-B33B-36E49101F08F}"/>
                </a:ext>
              </a:extLst>
            </p:cNvPr>
            <p:cNvSpPr txBox="1"/>
            <p:nvPr/>
          </p:nvSpPr>
          <p:spPr>
            <a:xfrm>
              <a:off x="0" y="-9525"/>
              <a:ext cx="8502651" cy="1177925"/>
            </a:xfrm>
            <a:prstGeom prst="rect">
              <a:avLst/>
            </a:prstGeom>
          </p:spPr>
          <p:txBody>
            <a:bodyPr lIns="50800" tIns="50800" rIns="50800" bIns="50800" rtlCol="0" anchor="ctr"/>
            <a:lstStyle/>
            <a:p>
              <a:pPr algn="ctr">
                <a:lnSpc>
                  <a:spcPts val="2879"/>
                </a:lnSpc>
              </a:pPr>
              <a:r>
                <a:rPr lang="en-US" sz="2400" b="1" spc="-27" dirty="0">
                  <a:solidFill>
                    <a:srgbClr val="FFFFFF"/>
                  </a:solidFill>
                  <a:latin typeface="Arimo Bold"/>
                  <a:ea typeface="Arimo Bold"/>
                  <a:cs typeface="Arimo Bold"/>
                  <a:sym typeface="Arimo Bold"/>
                </a:rPr>
                <a:t>SELURUH GURU DAN DOSEN</a:t>
              </a:r>
            </a:p>
          </p:txBody>
        </p:sp>
      </p:grpSp>
      <p:pic>
        <p:nvPicPr>
          <p:cNvPr id="11" name="Picture 10">
            <a:extLst>
              <a:ext uri="{FF2B5EF4-FFF2-40B4-BE49-F238E27FC236}">
                <a16:creationId xmlns:a16="http://schemas.microsoft.com/office/drawing/2014/main" id="{E8882E3C-F5CF-4BC4-87AB-DA0A2862204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7222" y="2315107"/>
            <a:ext cx="2072138" cy="260032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3" name="Picture 12">
            <a:extLst>
              <a:ext uri="{FF2B5EF4-FFF2-40B4-BE49-F238E27FC236}">
                <a16:creationId xmlns:a16="http://schemas.microsoft.com/office/drawing/2014/main" id="{7B8A7417-0810-4EBA-A1EE-FB07C34EF018}"/>
              </a:ext>
            </a:extLst>
          </p:cNvPr>
          <p:cNvPicPr>
            <a:picLocks noChangeAspect="1"/>
          </p:cNvPicPr>
          <p:nvPr/>
        </p:nvPicPr>
        <p:blipFill rotWithShape="1">
          <a:blip r:embed="rId5">
            <a:extLst>
              <a:ext uri="{28A0092B-C50C-407E-A947-70E740481C1C}">
                <a14:useLocalDpi xmlns:a14="http://schemas.microsoft.com/office/drawing/2010/main" val="0"/>
              </a:ext>
            </a:extLst>
          </a:blip>
          <a:srcRect l="-1" t="1" r="-2301" b="27380"/>
          <a:stretch/>
        </p:blipFill>
        <p:spPr>
          <a:xfrm>
            <a:off x="8123589" y="2321082"/>
            <a:ext cx="1325211" cy="259048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5" name="Picture 14">
            <a:extLst>
              <a:ext uri="{FF2B5EF4-FFF2-40B4-BE49-F238E27FC236}">
                <a16:creationId xmlns:a16="http://schemas.microsoft.com/office/drawing/2014/main" id="{4567727F-37FC-4E7C-BB61-84FF12C5D531}"/>
              </a:ext>
            </a:extLst>
          </p:cNvPr>
          <p:cNvPicPr>
            <a:picLocks noChangeAspect="1"/>
          </p:cNvPicPr>
          <p:nvPr/>
        </p:nvPicPr>
        <p:blipFill rotWithShape="1">
          <a:blip r:embed="rId6">
            <a:extLst>
              <a:ext uri="{28A0092B-C50C-407E-A947-70E740481C1C}">
                <a14:useLocalDpi xmlns:a14="http://schemas.microsoft.com/office/drawing/2010/main" val="0"/>
              </a:ext>
            </a:extLst>
          </a:blip>
          <a:srcRect l="53061"/>
          <a:stretch/>
        </p:blipFill>
        <p:spPr>
          <a:xfrm>
            <a:off x="9648726" y="2321323"/>
            <a:ext cx="2177603" cy="259024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7" name="Picture 16">
            <a:extLst>
              <a:ext uri="{FF2B5EF4-FFF2-40B4-BE49-F238E27FC236}">
                <a16:creationId xmlns:a16="http://schemas.microsoft.com/office/drawing/2014/main" id="{73433C3D-ADB7-42EF-8797-5C85A8F0A92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3042138" y="2318978"/>
            <a:ext cx="2596662" cy="259258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Picture 11">
            <a:extLst>
              <a:ext uri="{FF2B5EF4-FFF2-40B4-BE49-F238E27FC236}">
                <a16:creationId xmlns:a16="http://schemas.microsoft.com/office/drawing/2014/main" id="{24AB5F1A-6B3C-4A27-B8C8-4F0BC59D3BB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830572" y="2318978"/>
            <a:ext cx="2094228" cy="257851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nvGrpSpPr>
          <p:cNvPr id="24" name="Group 5">
            <a:extLst>
              <a:ext uri="{FF2B5EF4-FFF2-40B4-BE49-F238E27FC236}">
                <a16:creationId xmlns:a16="http://schemas.microsoft.com/office/drawing/2014/main" id="{5A3CE859-3158-4BB9-BA17-958155380C06}"/>
              </a:ext>
            </a:extLst>
          </p:cNvPr>
          <p:cNvGrpSpPr/>
          <p:nvPr/>
        </p:nvGrpSpPr>
        <p:grpSpPr>
          <a:xfrm>
            <a:off x="7443714" y="6569789"/>
            <a:ext cx="4752975" cy="303376"/>
            <a:chOff x="0" y="0"/>
            <a:chExt cx="6337300" cy="404501"/>
          </a:xfrm>
        </p:grpSpPr>
        <p:sp>
          <p:nvSpPr>
            <p:cNvPr id="25" name="Freeform 6">
              <a:extLst>
                <a:ext uri="{FF2B5EF4-FFF2-40B4-BE49-F238E27FC236}">
                  <a16:creationId xmlns:a16="http://schemas.microsoft.com/office/drawing/2014/main" id="{0837628A-D774-4B4B-AAFA-DF3405C66FFA}"/>
                </a:ext>
              </a:extLst>
            </p:cNvPr>
            <p:cNvSpPr/>
            <p:nvPr/>
          </p:nvSpPr>
          <p:spPr>
            <a:xfrm>
              <a:off x="0" y="0"/>
              <a:ext cx="6337300" cy="404495"/>
            </a:xfrm>
            <a:custGeom>
              <a:avLst/>
              <a:gdLst/>
              <a:ahLst/>
              <a:cxnLst/>
              <a:rect l="l" t="t" r="r" b="b"/>
              <a:pathLst>
                <a:path w="6337300" h="404495">
                  <a:moveTo>
                    <a:pt x="0" y="0"/>
                  </a:moveTo>
                  <a:lnTo>
                    <a:pt x="6337300" y="0"/>
                  </a:lnTo>
                  <a:lnTo>
                    <a:pt x="6337300" y="404495"/>
                  </a:lnTo>
                  <a:lnTo>
                    <a:pt x="0" y="404495"/>
                  </a:lnTo>
                  <a:close/>
                </a:path>
              </a:pathLst>
            </a:custGeom>
            <a:gradFill rotWithShape="1">
              <a:gsLst>
                <a:gs pos="0">
                  <a:srgbClr val="7A221C">
                    <a:alpha val="100000"/>
                  </a:srgbClr>
                </a:gs>
                <a:gs pos="31000">
                  <a:srgbClr val="B1352C">
                    <a:alpha val="100000"/>
                  </a:srgbClr>
                </a:gs>
                <a:gs pos="100000">
                  <a:srgbClr val="FFFFFF">
                    <a:alpha val="100000"/>
                  </a:srgbClr>
                </a:gs>
              </a:gsLst>
              <a:lin ang="10800000"/>
            </a:gradFill>
          </p:spPr>
          <p:txBody>
            <a:bodyPr/>
            <a:lstStyle/>
            <a:p>
              <a:pPr algn="r"/>
              <a:endParaRPr lang="en-ID" dirty="0"/>
            </a:p>
          </p:txBody>
        </p:sp>
        <p:sp>
          <p:nvSpPr>
            <p:cNvPr id="26" name="TextBox 7">
              <a:extLst>
                <a:ext uri="{FF2B5EF4-FFF2-40B4-BE49-F238E27FC236}">
                  <a16:creationId xmlns:a16="http://schemas.microsoft.com/office/drawing/2014/main" id="{A619971B-E7CB-49DC-BE74-980D1A5F52E1}"/>
                </a:ext>
              </a:extLst>
            </p:cNvPr>
            <p:cNvSpPr txBox="1"/>
            <p:nvPr/>
          </p:nvSpPr>
          <p:spPr>
            <a:xfrm>
              <a:off x="0" y="0"/>
              <a:ext cx="6337300" cy="404501"/>
            </a:xfrm>
            <a:prstGeom prst="rect">
              <a:avLst/>
            </a:prstGeom>
          </p:spPr>
          <p:txBody>
            <a:bodyPr lIns="50800" tIns="50800" rIns="50800" bIns="50800" rtlCol="0" anchor="ctr"/>
            <a:lstStyle/>
            <a:p>
              <a:pPr algn="r">
                <a:lnSpc>
                  <a:spcPts val="1080"/>
                </a:lnSpc>
              </a:pPr>
              <a:r>
                <a:rPr lang="en-US" sz="900" dirty="0">
                  <a:solidFill>
                    <a:srgbClr val="FFFF00"/>
                  </a:solidFill>
                  <a:latin typeface="Open Sans 1"/>
                  <a:ea typeface="Open Sans 1"/>
                  <a:cs typeface="Open Sans 1"/>
                  <a:sym typeface="Open Sans 1"/>
                </a:rPr>
                <a:t>UNDIP </a:t>
              </a:r>
              <a:r>
                <a:rPr lang="en-US" sz="900" dirty="0" err="1">
                  <a:solidFill>
                    <a:srgbClr val="FFFF00"/>
                  </a:solidFill>
                  <a:latin typeface="Open Sans 1"/>
                  <a:ea typeface="Open Sans 1"/>
                  <a:cs typeface="Open Sans 1"/>
                  <a:sym typeface="Open Sans 1"/>
                </a:rPr>
                <a:t>Bermartabat</a:t>
              </a:r>
              <a:r>
                <a:rPr lang="en-US" sz="900" dirty="0">
                  <a:solidFill>
                    <a:srgbClr val="FFFF00"/>
                  </a:solidFill>
                  <a:latin typeface="Open Sans 1"/>
                  <a:ea typeface="Open Sans 1"/>
                  <a:cs typeface="Open Sans 1"/>
                  <a:sym typeface="Open Sans 1"/>
                </a:rPr>
                <a:t> UNDIP </a:t>
              </a:r>
              <a:r>
                <a:rPr lang="en-US" sz="900" dirty="0" err="1">
                  <a:solidFill>
                    <a:srgbClr val="FFFF00"/>
                  </a:solidFill>
                  <a:latin typeface="Open Sans 1"/>
                  <a:ea typeface="Open Sans 1"/>
                  <a:cs typeface="Open Sans 1"/>
                  <a:sym typeface="Open Sans 1"/>
                </a:rPr>
                <a:t>Bermanfaat</a:t>
              </a:r>
              <a:endParaRPr lang="en-US" sz="900" dirty="0">
                <a:solidFill>
                  <a:srgbClr val="FFFF00"/>
                </a:solidFill>
                <a:latin typeface="Open Sans 1"/>
                <a:ea typeface="Open Sans 1"/>
                <a:cs typeface="Open Sans 1"/>
                <a:sym typeface="Open Sans 1"/>
              </a:endParaRPr>
            </a:p>
          </p:txBody>
        </p:sp>
      </p:grpSp>
      <p:grpSp>
        <p:nvGrpSpPr>
          <p:cNvPr id="27" name="Group 5">
            <a:extLst>
              <a:ext uri="{FF2B5EF4-FFF2-40B4-BE49-F238E27FC236}">
                <a16:creationId xmlns:a16="http://schemas.microsoft.com/office/drawing/2014/main" id="{201275B7-334A-49EB-B73A-104FEB4A10B2}"/>
              </a:ext>
            </a:extLst>
          </p:cNvPr>
          <p:cNvGrpSpPr/>
          <p:nvPr/>
        </p:nvGrpSpPr>
        <p:grpSpPr>
          <a:xfrm>
            <a:off x="6945702" y="6569789"/>
            <a:ext cx="5250988" cy="278623"/>
            <a:chOff x="0" y="0"/>
            <a:chExt cx="6337300" cy="404501"/>
          </a:xfrm>
        </p:grpSpPr>
        <p:sp>
          <p:nvSpPr>
            <p:cNvPr id="28" name="Freeform 6">
              <a:extLst>
                <a:ext uri="{FF2B5EF4-FFF2-40B4-BE49-F238E27FC236}">
                  <a16:creationId xmlns:a16="http://schemas.microsoft.com/office/drawing/2014/main" id="{6F8A44BF-40F4-42EA-A238-261884A5527F}"/>
                </a:ext>
              </a:extLst>
            </p:cNvPr>
            <p:cNvSpPr/>
            <p:nvPr/>
          </p:nvSpPr>
          <p:spPr>
            <a:xfrm>
              <a:off x="0" y="0"/>
              <a:ext cx="6337300" cy="404495"/>
            </a:xfrm>
            <a:custGeom>
              <a:avLst/>
              <a:gdLst/>
              <a:ahLst/>
              <a:cxnLst/>
              <a:rect l="l" t="t" r="r" b="b"/>
              <a:pathLst>
                <a:path w="6337300" h="404495">
                  <a:moveTo>
                    <a:pt x="0" y="0"/>
                  </a:moveTo>
                  <a:lnTo>
                    <a:pt x="6337300" y="0"/>
                  </a:lnTo>
                  <a:lnTo>
                    <a:pt x="6337300" y="404495"/>
                  </a:lnTo>
                  <a:lnTo>
                    <a:pt x="0" y="404495"/>
                  </a:lnTo>
                  <a:close/>
                </a:path>
              </a:pathLst>
            </a:custGeom>
            <a:gradFill rotWithShape="1">
              <a:gsLst>
                <a:gs pos="0">
                  <a:srgbClr val="7A221C">
                    <a:alpha val="100000"/>
                  </a:srgbClr>
                </a:gs>
                <a:gs pos="31000">
                  <a:srgbClr val="B1352C">
                    <a:alpha val="100000"/>
                  </a:srgbClr>
                </a:gs>
                <a:gs pos="100000">
                  <a:srgbClr val="FFFFFF">
                    <a:alpha val="100000"/>
                  </a:srgbClr>
                </a:gs>
              </a:gsLst>
              <a:lin ang="10800000"/>
            </a:gradFill>
          </p:spPr>
          <p:txBody>
            <a:bodyPr/>
            <a:lstStyle/>
            <a:p>
              <a:pPr algn="r"/>
              <a:endParaRPr lang="en-ID" dirty="0"/>
            </a:p>
          </p:txBody>
        </p:sp>
        <p:sp>
          <p:nvSpPr>
            <p:cNvPr id="29" name="TextBox 7">
              <a:extLst>
                <a:ext uri="{FF2B5EF4-FFF2-40B4-BE49-F238E27FC236}">
                  <a16:creationId xmlns:a16="http://schemas.microsoft.com/office/drawing/2014/main" id="{84C6DF61-C76D-4777-98F6-BF6FC890DDF5}"/>
                </a:ext>
              </a:extLst>
            </p:cNvPr>
            <p:cNvSpPr txBox="1"/>
            <p:nvPr/>
          </p:nvSpPr>
          <p:spPr>
            <a:xfrm>
              <a:off x="0" y="0"/>
              <a:ext cx="6337300" cy="404501"/>
            </a:xfrm>
            <a:prstGeom prst="rect">
              <a:avLst/>
            </a:prstGeom>
          </p:spPr>
          <p:txBody>
            <a:bodyPr lIns="50800" tIns="50800" rIns="50800" bIns="50800" rtlCol="0" anchor="ctr"/>
            <a:lstStyle/>
            <a:p>
              <a:pPr algn="r">
                <a:lnSpc>
                  <a:spcPts val="1080"/>
                </a:lnSpc>
              </a:pPr>
              <a:r>
                <a:rPr lang="en-US" sz="900" dirty="0">
                  <a:solidFill>
                    <a:srgbClr val="FFFF00"/>
                  </a:solidFill>
                  <a:latin typeface="Open Sans 1"/>
                  <a:ea typeface="Open Sans 1"/>
                  <a:cs typeface="Open Sans 1"/>
                  <a:sym typeface="Open Sans 1"/>
                </a:rPr>
                <a:t>UNDIP </a:t>
              </a:r>
              <a:r>
                <a:rPr lang="en-US" sz="900" dirty="0" err="1">
                  <a:solidFill>
                    <a:srgbClr val="FFFF00"/>
                  </a:solidFill>
                  <a:latin typeface="Open Sans 1"/>
                  <a:ea typeface="Open Sans 1"/>
                  <a:cs typeface="Open Sans 1"/>
                  <a:sym typeface="Open Sans 1"/>
                </a:rPr>
                <a:t>Bermartabat</a:t>
              </a:r>
              <a:r>
                <a:rPr lang="en-US" sz="900" dirty="0">
                  <a:solidFill>
                    <a:srgbClr val="FFFF00"/>
                  </a:solidFill>
                  <a:latin typeface="Open Sans 1"/>
                  <a:ea typeface="Open Sans 1"/>
                  <a:cs typeface="Open Sans 1"/>
                  <a:sym typeface="Open Sans 1"/>
                </a:rPr>
                <a:t> UNDIP </a:t>
              </a:r>
              <a:r>
                <a:rPr lang="en-US" sz="900" dirty="0" err="1">
                  <a:solidFill>
                    <a:srgbClr val="FFFF00"/>
                  </a:solidFill>
                  <a:latin typeface="Open Sans 1"/>
                  <a:ea typeface="Open Sans 1"/>
                  <a:cs typeface="Open Sans 1"/>
                  <a:sym typeface="Open Sans 1"/>
                </a:rPr>
                <a:t>Bermanfaat</a:t>
              </a:r>
              <a:endParaRPr lang="en-US" sz="900" dirty="0">
                <a:solidFill>
                  <a:srgbClr val="FFFF00"/>
                </a:solidFill>
                <a:latin typeface="Open Sans 1"/>
                <a:ea typeface="Open Sans 1"/>
                <a:cs typeface="Open Sans 1"/>
                <a:sym typeface="Open Sans 1"/>
              </a:endParaRPr>
            </a:p>
          </p:txBody>
        </p:sp>
      </p:grpSp>
      <p:sp>
        <p:nvSpPr>
          <p:cNvPr id="19" name="TextBox 14">
            <a:extLst>
              <a:ext uri="{FF2B5EF4-FFF2-40B4-BE49-F238E27FC236}">
                <a16:creationId xmlns:a16="http://schemas.microsoft.com/office/drawing/2014/main" id="{619B66C8-B21B-4075-881E-6879FA7E5877}"/>
              </a:ext>
            </a:extLst>
          </p:cNvPr>
          <p:cNvSpPr txBox="1"/>
          <p:nvPr/>
        </p:nvSpPr>
        <p:spPr>
          <a:xfrm>
            <a:off x="3304399" y="5076604"/>
            <a:ext cx="2072139" cy="164404"/>
          </a:xfrm>
          <a:prstGeom prst="rect">
            <a:avLst/>
          </a:prstGeom>
        </p:spPr>
        <p:txBody>
          <a:bodyPr wrap="square" lIns="0" tIns="0" rIns="0" bIns="0" rtlCol="0" anchor="t">
            <a:spAutoFit/>
          </a:bodyPr>
          <a:lstStyle/>
          <a:p>
            <a:pPr algn="ctr">
              <a:lnSpc>
                <a:spcPts val="1439"/>
              </a:lnSpc>
            </a:pPr>
            <a:r>
              <a:rPr lang="en-US" sz="900" b="1" spc="11" dirty="0">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Prof. Drs. Y. </a:t>
            </a:r>
            <a:r>
              <a:rPr lang="en-US" sz="900" b="1" spc="11" dirty="0" err="1">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Warella</a:t>
            </a:r>
            <a:r>
              <a:rPr lang="en-US" sz="900" b="1" spc="11" dirty="0">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 MPA., Ph.D.   </a:t>
            </a:r>
          </a:p>
        </p:txBody>
      </p:sp>
      <p:sp>
        <p:nvSpPr>
          <p:cNvPr id="30" name="TextBox 14">
            <a:extLst>
              <a:ext uri="{FF2B5EF4-FFF2-40B4-BE49-F238E27FC236}">
                <a16:creationId xmlns:a16="http://schemas.microsoft.com/office/drawing/2014/main" id="{EE2F5296-8D20-4ADE-A173-2D211C3700BE}"/>
              </a:ext>
            </a:extLst>
          </p:cNvPr>
          <p:cNvSpPr txBox="1"/>
          <p:nvPr/>
        </p:nvSpPr>
        <p:spPr>
          <a:xfrm>
            <a:off x="731780" y="5076604"/>
            <a:ext cx="2149810" cy="164404"/>
          </a:xfrm>
          <a:prstGeom prst="rect">
            <a:avLst/>
          </a:prstGeom>
        </p:spPr>
        <p:txBody>
          <a:bodyPr wrap="square" lIns="0" tIns="0" rIns="0" bIns="0" rtlCol="0" anchor="t">
            <a:spAutoFit/>
          </a:bodyPr>
          <a:lstStyle/>
          <a:p>
            <a:pPr algn="ctr">
              <a:lnSpc>
                <a:spcPts val="1439"/>
              </a:lnSpc>
            </a:pPr>
            <a:r>
              <a:rPr lang="en-US" sz="900" b="1" spc="11" dirty="0">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Prof. </a:t>
            </a:r>
            <a:r>
              <a:rPr lang="en-US" sz="900" b="1" spc="11" dirty="0" err="1">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Sudharto</a:t>
            </a:r>
            <a:r>
              <a:rPr lang="en-US" sz="900" b="1" spc="11" dirty="0">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 P. </a:t>
            </a:r>
            <a:r>
              <a:rPr lang="en-US" sz="900" b="1" spc="11" dirty="0" err="1">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Hadi</a:t>
            </a:r>
            <a:r>
              <a:rPr lang="en-US" sz="900" b="1" spc="11" dirty="0">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 MES, Ph.D.</a:t>
            </a:r>
          </a:p>
        </p:txBody>
      </p:sp>
      <p:sp>
        <p:nvSpPr>
          <p:cNvPr id="31" name="TextBox 14">
            <a:extLst>
              <a:ext uri="{FF2B5EF4-FFF2-40B4-BE49-F238E27FC236}">
                <a16:creationId xmlns:a16="http://schemas.microsoft.com/office/drawing/2014/main" id="{1ED3E7F2-9770-4489-9AD8-3A55AD74AEBF}"/>
              </a:ext>
            </a:extLst>
          </p:cNvPr>
          <p:cNvSpPr txBox="1"/>
          <p:nvPr/>
        </p:nvSpPr>
        <p:spPr>
          <a:xfrm>
            <a:off x="5817068" y="5076604"/>
            <a:ext cx="2072139" cy="164404"/>
          </a:xfrm>
          <a:prstGeom prst="rect">
            <a:avLst/>
          </a:prstGeom>
        </p:spPr>
        <p:txBody>
          <a:bodyPr wrap="square" lIns="0" tIns="0" rIns="0" bIns="0" rtlCol="0" anchor="t">
            <a:spAutoFit/>
          </a:bodyPr>
          <a:lstStyle/>
          <a:p>
            <a:pPr algn="ctr">
              <a:lnSpc>
                <a:spcPts val="1439"/>
              </a:lnSpc>
            </a:pPr>
            <a:r>
              <a:rPr lang="en-US" sz="900" b="1" spc="11" dirty="0">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Prof. Dr. Irfan </a:t>
            </a:r>
            <a:r>
              <a:rPr lang="en-US" sz="900" b="1" spc="11" dirty="0" err="1">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Islami</a:t>
            </a:r>
            <a:r>
              <a:rPr lang="en-US" sz="900" b="1" spc="11" dirty="0">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 M.S. </a:t>
            </a:r>
          </a:p>
        </p:txBody>
      </p:sp>
      <p:sp>
        <p:nvSpPr>
          <p:cNvPr id="32" name="TextBox 14">
            <a:extLst>
              <a:ext uri="{FF2B5EF4-FFF2-40B4-BE49-F238E27FC236}">
                <a16:creationId xmlns:a16="http://schemas.microsoft.com/office/drawing/2014/main" id="{50D189E9-D741-4BF0-A175-3B231D401883}"/>
              </a:ext>
            </a:extLst>
          </p:cNvPr>
          <p:cNvSpPr txBox="1"/>
          <p:nvPr/>
        </p:nvSpPr>
        <p:spPr>
          <a:xfrm>
            <a:off x="7814401" y="5078956"/>
            <a:ext cx="2072139" cy="343940"/>
          </a:xfrm>
          <a:prstGeom prst="rect">
            <a:avLst/>
          </a:prstGeom>
        </p:spPr>
        <p:txBody>
          <a:bodyPr wrap="square" lIns="0" tIns="0" rIns="0" bIns="0" rtlCol="0" anchor="t">
            <a:spAutoFit/>
          </a:bodyPr>
          <a:lstStyle/>
          <a:p>
            <a:pPr algn="ctr">
              <a:lnSpc>
                <a:spcPts val="1439"/>
              </a:lnSpc>
            </a:pPr>
            <a:r>
              <a:rPr lang="en-US" sz="900" b="1" spc="11" dirty="0">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Prof. </a:t>
            </a:r>
            <a:r>
              <a:rPr lang="en-US" sz="900" b="1" spc="11" dirty="0" err="1">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Retno</a:t>
            </a:r>
            <a:r>
              <a:rPr lang="en-US" sz="900" b="1" spc="11" dirty="0">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 </a:t>
            </a:r>
            <a:r>
              <a:rPr lang="en-US" sz="900" b="1" spc="11" dirty="0" err="1">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Soetarjono</a:t>
            </a:r>
            <a:r>
              <a:rPr lang="en-US" sz="900" b="1" spc="11" dirty="0">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 </a:t>
            </a:r>
          </a:p>
          <a:p>
            <a:pPr algn="ctr">
              <a:lnSpc>
                <a:spcPts val="1439"/>
              </a:lnSpc>
            </a:pPr>
            <a:r>
              <a:rPr lang="en-US" sz="900" b="1" spc="11" dirty="0">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S.H., </a:t>
            </a:r>
            <a:r>
              <a:rPr lang="en-US" sz="900" b="1" spc="11" dirty="0" err="1">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M.Si</a:t>
            </a:r>
            <a:r>
              <a:rPr lang="en-US" sz="900" b="1" spc="11" dirty="0">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 . </a:t>
            </a:r>
          </a:p>
        </p:txBody>
      </p:sp>
      <p:sp>
        <p:nvSpPr>
          <p:cNvPr id="33" name="TextBox 14">
            <a:extLst>
              <a:ext uri="{FF2B5EF4-FFF2-40B4-BE49-F238E27FC236}">
                <a16:creationId xmlns:a16="http://schemas.microsoft.com/office/drawing/2014/main" id="{14F0339B-CFB3-456F-B884-C48A0CFA75E5}"/>
              </a:ext>
            </a:extLst>
          </p:cNvPr>
          <p:cNvSpPr txBox="1"/>
          <p:nvPr/>
        </p:nvSpPr>
        <p:spPr>
          <a:xfrm>
            <a:off x="9753600" y="5079148"/>
            <a:ext cx="2072139" cy="164404"/>
          </a:xfrm>
          <a:prstGeom prst="rect">
            <a:avLst/>
          </a:prstGeom>
        </p:spPr>
        <p:txBody>
          <a:bodyPr wrap="square" lIns="0" tIns="0" rIns="0" bIns="0" rtlCol="0" anchor="t">
            <a:spAutoFit/>
          </a:bodyPr>
          <a:lstStyle/>
          <a:p>
            <a:pPr algn="ctr">
              <a:lnSpc>
                <a:spcPts val="1439"/>
              </a:lnSpc>
            </a:pPr>
            <a:r>
              <a:rPr lang="en-US" sz="900" b="1" spc="11" dirty="0">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Dr. Ir. </a:t>
            </a:r>
            <a:r>
              <a:rPr lang="en-US" sz="900" b="1" spc="11" dirty="0" err="1">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Bianpoen</a:t>
            </a:r>
            <a:endParaRPr lang="en-US" sz="900" b="1" spc="11" dirty="0">
              <a:solidFill>
                <a:srgbClr val="000000"/>
              </a:solidFill>
              <a:latin typeface="Open Sans 1 Bold" panose="020B0604020202020204" charset="0"/>
              <a:ea typeface="Open Sans 1 Bold" panose="020B0604020202020204" charset="0"/>
              <a:cs typeface="Open Sans 1 Bold" panose="020B0604020202020204" charset="0"/>
              <a:sym typeface="TT Rounds Condensed Bold"/>
            </a:endParaRPr>
          </a:p>
        </p:txBody>
      </p:sp>
    </p:spTree>
    <p:extLst>
      <p:ext uri="{BB962C8B-B14F-4D97-AF65-F5344CB8AC3E}">
        <p14:creationId xmlns:p14="http://schemas.microsoft.com/office/powerpoint/2010/main" val="4172983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5"/>
            <a:ext cx="12192000" cy="6858000"/>
          </a:xfrm>
          <a:custGeom>
            <a:avLst/>
            <a:gdLst/>
            <a:ahLst/>
            <a:cxnLst/>
            <a:rect l="l" t="t" r="r" b="b"/>
            <a:pathLst>
              <a:path w="9906000" h="6858000">
                <a:moveTo>
                  <a:pt x="0" y="0"/>
                </a:moveTo>
                <a:lnTo>
                  <a:pt x="9906000" y="0"/>
                </a:lnTo>
                <a:lnTo>
                  <a:pt x="9906000" y="6858000"/>
                </a:lnTo>
                <a:lnTo>
                  <a:pt x="0" y="6858000"/>
                </a:lnTo>
                <a:lnTo>
                  <a:pt x="0" y="0"/>
                </a:lnTo>
                <a:close/>
              </a:path>
            </a:pathLst>
          </a:custGeom>
          <a:blipFill>
            <a:blip r:embed="rId2"/>
            <a:stretch>
              <a:fillRect/>
            </a:stretch>
          </a:blipFill>
        </p:spPr>
      </p:sp>
      <p:grpSp>
        <p:nvGrpSpPr>
          <p:cNvPr id="5" name="Group 5"/>
          <p:cNvGrpSpPr/>
          <p:nvPr/>
        </p:nvGrpSpPr>
        <p:grpSpPr>
          <a:xfrm>
            <a:off x="7443714" y="6569789"/>
            <a:ext cx="4752975" cy="303376"/>
            <a:chOff x="0" y="0"/>
            <a:chExt cx="6337300" cy="404501"/>
          </a:xfrm>
        </p:grpSpPr>
        <p:sp>
          <p:nvSpPr>
            <p:cNvPr id="6" name="Freeform 6"/>
            <p:cNvSpPr/>
            <p:nvPr/>
          </p:nvSpPr>
          <p:spPr>
            <a:xfrm>
              <a:off x="0" y="0"/>
              <a:ext cx="6337300" cy="404495"/>
            </a:xfrm>
            <a:custGeom>
              <a:avLst/>
              <a:gdLst/>
              <a:ahLst/>
              <a:cxnLst/>
              <a:rect l="l" t="t" r="r" b="b"/>
              <a:pathLst>
                <a:path w="6337300" h="404495">
                  <a:moveTo>
                    <a:pt x="0" y="0"/>
                  </a:moveTo>
                  <a:lnTo>
                    <a:pt x="6337300" y="0"/>
                  </a:lnTo>
                  <a:lnTo>
                    <a:pt x="6337300" y="404495"/>
                  </a:lnTo>
                  <a:lnTo>
                    <a:pt x="0" y="404495"/>
                  </a:lnTo>
                  <a:close/>
                </a:path>
              </a:pathLst>
            </a:custGeom>
            <a:gradFill rotWithShape="1">
              <a:gsLst>
                <a:gs pos="0">
                  <a:srgbClr val="7A221C">
                    <a:alpha val="100000"/>
                  </a:srgbClr>
                </a:gs>
                <a:gs pos="31000">
                  <a:srgbClr val="B1352C">
                    <a:alpha val="100000"/>
                  </a:srgbClr>
                </a:gs>
                <a:gs pos="100000">
                  <a:srgbClr val="FFFFFF">
                    <a:alpha val="100000"/>
                  </a:srgbClr>
                </a:gs>
              </a:gsLst>
              <a:lin ang="10800000"/>
            </a:gradFill>
          </p:spPr>
          <p:txBody>
            <a:bodyPr/>
            <a:lstStyle/>
            <a:p>
              <a:pPr algn="r"/>
              <a:endParaRPr lang="en-ID" dirty="0"/>
            </a:p>
          </p:txBody>
        </p:sp>
        <p:sp>
          <p:nvSpPr>
            <p:cNvPr id="7" name="TextBox 7"/>
            <p:cNvSpPr txBox="1"/>
            <p:nvPr/>
          </p:nvSpPr>
          <p:spPr>
            <a:xfrm>
              <a:off x="0" y="0"/>
              <a:ext cx="6337300" cy="404501"/>
            </a:xfrm>
            <a:prstGeom prst="rect">
              <a:avLst/>
            </a:prstGeom>
          </p:spPr>
          <p:txBody>
            <a:bodyPr lIns="50800" tIns="50800" rIns="50800" bIns="50800" rtlCol="0" anchor="ctr"/>
            <a:lstStyle/>
            <a:p>
              <a:pPr algn="r">
                <a:lnSpc>
                  <a:spcPts val="1080"/>
                </a:lnSpc>
              </a:pPr>
              <a:r>
                <a:rPr lang="en-US" sz="900" dirty="0">
                  <a:solidFill>
                    <a:srgbClr val="FFFF00"/>
                  </a:solidFill>
                  <a:latin typeface="Open Sans 1"/>
                  <a:ea typeface="Open Sans 1"/>
                  <a:cs typeface="Open Sans 1"/>
                  <a:sym typeface="Open Sans 1"/>
                </a:rPr>
                <a:t>UNDIP </a:t>
              </a:r>
              <a:r>
                <a:rPr lang="en-US" sz="900" dirty="0" err="1">
                  <a:solidFill>
                    <a:srgbClr val="FFFF00"/>
                  </a:solidFill>
                  <a:latin typeface="Open Sans 1"/>
                  <a:ea typeface="Open Sans 1"/>
                  <a:cs typeface="Open Sans 1"/>
                  <a:sym typeface="Open Sans 1"/>
                </a:rPr>
                <a:t>Bermartabat</a:t>
              </a:r>
              <a:r>
                <a:rPr lang="en-US" sz="900" dirty="0">
                  <a:solidFill>
                    <a:srgbClr val="FFFF00"/>
                  </a:solidFill>
                  <a:latin typeface="Open Sans 1"/>
                  <a:ea typeface="Open Sans 1"/>
                  <a:cs typeface="Open Sans 1"/>
                  <a:sym typeface="Open Sans 1"/>
                </a:rPr>
                <a:t> UNDIP </a:t>
              </a:r>
              <a:r>
                <a:rPr lang="en-US" sz="900" dirty="0" err="1">
                  <a:solidFill>
                    <a:srgbClr val="FFFF00"/>
                  </a:solidFill>
                  <a:latin typeface="Open Sans 1"/>
                  <a:ea typeface="Open Sans 1"/>
                  <a:cs typeface="Open Sans 1"/>
                  <a:sym typeface="Open Sans 1"/>
                </a:rPr>
                <a:t>Bermanfaat</a:t>
              </a:r>
              <a:endParaRPr lang="en-US" sz="900" dirty="0">
                <a:solidFill>
                  <a:srgbClr val="FFFF00"/>
                </a:solidFill>
                <a:latin typeface="Open Sans 1"/>
                <a:ea typeface="Open Sans 1"/>
                <a:cs typeface="Open Sans 1"/>
                <a:sym typeface="Open Sans 1"/>
              </a:endParaRPr>
            </a:p>
          </p:txBody>
        </p:sp>
      </p:grpSp>
      <p:sp>
        <p:nvSpPr>
          <p:cNvPr id="8" name="Freeform 8" descr="Logo  Description automatically generated"/>
          <p:cNvSpPr/>
          <p:nvPr/>
        </p:nvSpPr>
        <p:spPr>
          <a:xfrm>
            <a:off x="9423372" y="118743"/>
            <a:ext cx="330228" cy="330228"/>
          </a:xfrm>
          <a:custGeom>
            <a:avLst/>
            <a:gdLst/>
            <a:ahLst/>
            <a:cxnLst/>
            <a:rect l="l" t="t" r="r" b="b"/>
            <a:pathLst>
              <a:path w="330228" h="330228">
                <a:moveTo>
                  <a:pt x="0" y="0"/>
                </a:moveTo>
                <a:lnTo>
                  <a:pt x="330228" y="0"/>
                </a:lnTo>
                <a:lnTo>
                  <a:pt x="330228" y="330228"/>
                </a:lnTo>
                <a:lnTo>
                  <a:pt x="0" y="330228"/>
                </a:lnTo>
                <a:lnTo>
                  <a:pt x="0" y="0"/>
                </a:lnTo>
                <a:close/>
              </a:path>
            </a:pathLst>
          </a:custGeom>
          <a:blipFill>
            <a:blip r:embed="rId3"/>
            <a:stretch>
              <a:fillRect/>
            </a:stretch>
          </a:blipFill>
        </p:spPr>
      </p:sp>
      <p:grpSp>
        <p:nvGrpSpPr>
          <p:cNvPr id="10" name="Group 10">
            <a:extLst>
              <a:ext uri="{FF2B5EF4-FFF2-40B4-BE49-F238E27FC236}">
                <a16:creationId xmlns:a16="http://schemas.microsoft.com/office/drawing/2014/main" id="{6736DDCB-9266-4BE1-8046-B073EEF23D5C}"/>
              </a:ext>
            </a:extLst>
          </p:cNvPr>
          <p:cNvGrpSpPr/>
          <p:nvPr/>
        </p:nvGrpSpPr>
        <p:grpSpPr>
          <a:xfrm>
            <a:off x="2362200" y="838200"/>
            <a:ext cx="7391400" cy="876300"/>
            <a:chOff x="0" y="0"/>
            <a:chExt cx="8502651" cy="1168400"/>
          </a:xfrm>
        </p:grpSpPr>
        <p:sp>
          <p:nvSpPr>
            <p:cNvPr id="11" name="Freeform 11">
              <a:extLst>
                <a:ext uri="{FF2B5EF4-FFF2-40B4-BE49-F238E27FC236}">
                  <a16:creationId xmlns:a16="http://schemas.microsoft.com/office/drawing/2014/main" id="{032FE8B9-21E5-4384-829B-6D6EA6276CD1}"/>
                </a:ext>
              </a:extLst>
            </p:cNvPr>
            <p:cNvSpPr/>
            <p:nvPr/>
          </p:nvSpPr>
          <p:spPr>
            <a:xfrm>
              <a:off x="12700" y="12700"/>
              <a:ext cx="8477250" cy="1143000"/>
            </a:xfrm>
            <a:custGeom>
              <a:avLst/>
              <a:gdLst/>
              <a:ahLst/>
              <a:cxnLst/>
              <a:rect l="l" t="t" r="r" b="b"/>
              <a:pathLst>
                <a:path w="8477250" h="1143000">
                  <a:moveTo>
                    <a:pt x="0" y="190500"/>
                  </a:moveTo>
                  <a:cubicBezTo>
                    <a:pt x="0" y="85344"/>
                    <a:pt x="86868" y="0"/>
                    <a:pt x="194183" y="0"/>
                  </a:cubicBezTo>
                  <a:lnTo>
                    <a:pt x="8283067" y="0"/>
                  </a:lnTo>
                  <a:cubicBezTo>
                    <a:pt x="8390255" y="0"/>
                    <a:pt x="8477250" y="85344"/>
                    <a:pt x="8477250" y="190500"/>
                  </a:cubicBezTo>
                  <a:lnTo>
                    <a:pt x="8477250" y="952500"/>
                  </a:lnTo>
                  <a:cubicBezTo>
                    <a:pt x="8477250" y="1057656"/>
                    <a:pt x="8390382" y="1143000"/>
                    <a:pt x="8283067" y="1143000"/>
                  </a:cubicBezTo>
                  <a:lnTo>
                    <a:pt x="194183" y="1143000"/>
                  </a:lnTo>
                  <a:cubicBezTo>
                    <a:pt x="86868" y="1143000"/>
                    <a:pt x="0" y="1057656"/>
                    <a:pt x="0" y="952500"/>
                  </a:cubicBezTo>
                  <a:close/>
                </a:path>
              </a:pathLst>
            </a:custGeom>
            <a:solidFill>
              <a:srgbClr val="002060"/>
            </a:solidFill>
          </p:spPr>
        </p:sp>
        <p:sp>
          <p:nvSpPr>
            <p:cNvPr id="12" name="Freeform 12">
              <a:extLst>
                <a:ext uri="{FF2B5EF4-FFF2-40B4-BE49-F238E27FC236}">
                  <a16:creationId xmlns:a16="http://schemas.microsoft.com/office/drawing/2014/main" id="{009EDCF2-EF05-4819-A611-A046DA1EBEC0}"/>
                </a:ext>
              </a:extLst>
            </p:cNvPr>
            <p:cNvSpPr/>
            <p:nvPr/>
          </p:nvSpPr>
          <p:spPr>
            <a:xfrm>
              <a:off x="0" y="0"/>
              <a:ext cx="8502650" cy="1168400"/>
            </a:xfrm>
            <a:custGeom>
              <a:avLst/>
              <a:gdLst/>
              <a:ahLst/>
              <a:cxnLst/>
              <a:rect l="l" t="t" r="r" b="b"/>
              <a:pathLst>
                <a:path w="8502650" h="1168400">
                  <a:moveTo>
                    <a:pt x="0" y="203200"/>
                  </a:moveTo>
                  <a:cubicBezTo>
                    <a:pt x="0" y="90805"/>
                    <a:pt x="92837" y="0"/>
                    <a:pt x="206883" y="0"/>
                  </a:cubicBezTo>
                  <a:lnTo>
                    <a:pt x="8295767" y="0"/>
                  </a:lnTo>
                  <a:lnTo>
                    <a:pt x="8295767" y="12700"/>
                  </a:lnTo>
                  <a:lnTo>
                    <a:pt x="8295767" y="0"/>
                  </a:lnTo>
                  <a:cubicBezTo>
                    <a:pt x="8409813" y="0"/>
                    <a:pt x="8502650" y="90805"/>
                    <a:pt x="8502650" y="203200"/>
                  </a:cubicBezTo>
                  <a:lnTo>
                    <a:pt x="8489950" y="203200"/>
                  </a:lnTo>
                  <a:lnTo>
                    <a:pt x="8502650" y="203200"/>
                  </a:lnTo>
                  <a:lnTo>
                    <a:pt x="8502650" y="965200"/>
                  </a:lnTo>
                  <a:lnTo>
                    <a:pt x="8489950" y="965200"/>
                  </a:lnTo>
                  <a:lnTo>
                    <a:pt x="8502650" y="965200"/>
                  </a:lnTo>
                  <a:cubicBezTo>
                    <a:pt x="8502650" y="1077595"/>
                    <a:pt x="8409813" y="1168400"/>
                    <a:pt x="8295767" y="1168400"/>
                  </a:cubicBezTo>
                  <a:lnTo>
                    <a:pt x="8295767" y="1155700"/>
                  </a:lnTo>
                  <a:lnTo>
                    <a:pt x="8295767" y="1168400"/>
                  </a:lnTo>
                  <a:lnTo>
                    <a:pt x="206883" y="1168400"/>
                  </a:lnTo>
                  <a:lnTo>
                    <a:pt x="206883" y="1155700"/>
                  </a:lnTo>
                  <a:lnTo>
                    <a:pt x="206883" y="1168400"/>
                  </a:lnTo>
                  <a:cubicBezTo>
                    <a:pt x="92837" y="1168400"/>
                    <a:pt x="0" y="1077595"/>
                    <a:pt x="0" y="965200"/>
                  </a:cubicBezTo>
                  <a:lnTo>
                    <a:pt x="0" y="203200"/>
                  </a:lnTo>
                  <a:lnTo>
                    <a:pt x="12700" y="203200"/>
                  </a:lnTo>
                  <a:lnTo>
                    <a:pt x="0" y="203200"/>
                  </a:lnTo>
                  <a:moveTo>
                    <a:pt x="25400" y="203200"/>
                  </a:moveTo>
                  <a:lnTo>
                    <a:pt x="25400" y="965200"/>
                  </a:lnTo>
                  <a:lnTo>
                    <a:pt x="12700" y="965200"/>
                  </a:lnTo>
                  <a:lnTo>
                    <a:pt x="25400" y="965200"/>
                  </a:lnTo>
                  <a:cubicBezTo>
                    <a:pt x="25400" y="1063117"/>
                    <a:pt x="106426" y="1143000"/>
                    <a:pt x="206883" y="1143000"/>
                  </a:cubicBezTo>
                  <a:lnTo>
                    <a:pt x="8295767" y="1143000"/>
                  </a:lnTo>
                  <a:cubicBezTo>
                    <a:pt x="8396224" y="1143000"/>
                    <a:pt x="8477250" y="1063117"/>
                    <a:pt x="8477250" y="965200"/>
                  </a:cubicBezTo>
                  <a:lnTo>
                    <a:pt x="8477250" y="203200"/>
                  </a:lnTo>
                  <a:cubicBezTo>
                    <a:pt x="8477250" y="105283"/>
                    <a:pt x="8396224" y="25400"/>
                    <a:pt x="8295767" y="25400"/>
                  </a:cubicBezTo>
                  <a:lnTo>
                    <a:pt x="206883" y="25400"/>
                  </a:lnTo>
                  <a:lnTo>
                    <a:pt x="206883" y="12700"/>
                  </a:lnTo>
                  <a:lnTo>
                    <a:pt x="206883" y="25400"/>
                  </a:lnTo>
                  <a:cubicBezTo>
                    <a:pt x="106426" y="25400"/>
                    <a:pt x="25400" y="105283"/>
                    <a:pt x="25400" y="203200"/>
                  </a:cubicBezTo>
                  <a:close/>
                </a:path>
              </a:pathLst>
            </a:custGeom>
            <a:solidFill>
              <a:srgbClr val="000000"/>
            </a:solidFill>
          </p:spPr>
        </p:sp>
        <p:sp>
          <p:nvSpPr>
            <p:cNvPr id="13" name="TextBox 13">
              <a:extLst>
                <a:ext uri="{FF2B5EF4-FFF2-40B4-BE49-F238E27FC236}">
                  <a16:creationId xmlns:a16="http://schemas.microsoft.com/office/drawing/2014/main" id="{B530C9E8-AA4C-4A3A-ABA3-EC9307BE40C9}"/>
                </a:ext>
              </a:extLst>
            </p:cNvPr>
            <p:cNvSpPr txBox="1"/>
            <p:nvPr/>
          </p:nvSpPr>
          <p:spPr>
            <a:xfrm>
              <a:off x="0" y="-9525"/>
              <a:ext cx="8502651" cy="1177925"/>
            </a:xfrm>
            <a:prstGeom prst="rect">
              <a:avLst/>
            </a:prstGeom>
          </p:spPr>
          <p:txBody>
            <a:bodyPr lIns="50800" tIns="50800" rIns="50800" bIns="50800" rtlCol="0" anchor="ctr"/>
            <a:lstStyle/>
            <a:p>
              <a:pPr algn="ctr">
                <a:lnSpc>
                  <a:spcPts val="2879"/>
                </a:lnSpc>
              </a:pPr>
              <a:r>
                <a:rPr lang="en-US" sz="2400" b="1" spc="-27" dirty="0">
                  <a:solidFill>
                    <a:srgbClr val="FFFFFF"/>
                  </a:solidFill>
                  <a:latin typeface="Arimo Bold"/>
                  <a:ea typeface="Arimo Bold"/>
                  <a:cs typeface="Arimo Bold"/>
                  <a:sym typeface="Arimo Bold"/>
                </a:rPr>
                <a:t>DOSEN DEPARTEMEN </a:t>
              </a:r>
            </a:p>
            <a:p>
              <a:pPr algn="ctr">
                <a:lnSpc>
                  <a:spcPts val="2879"/>
                </a:lnSpc>
              </a:pPr>
              <a:r>
                <a:rPr lang="en-US" sz="2400" b="1" spc="-27" dirty="0">
                  <a:solidFill>
                    <a:srgbClr val="FFFFFF"/>
                  </a:solidFill>
                  <a:latin typeface="Arimo Bold"/>
                  <a:ea typeface="Arimo Bold"/>
                  <a:cs typeface="Arimo Bold"/>
                  <a:sym typeface="Arimo Bold"/>
                </a:rPr>
                <a:t>ADMINISTRASI PUBLIK FISIP UNDIP</a:t>
              </a:r>
            </a:p>
          </p:txBody>
        </p:sp>
      </p:grpSp>
      <p:pic>
        <p:nvPicPr>
          <p:cNvPr id="15" name="Picture 14">
            <a:extLst>
              <a:ext uri="{FF2B5EF4-FFF2-40B4-BE49-F238E27FC236}">
                <a16:creationId xmlns:a16="http://schemas.microsoft.com/office/drawing/2014/main" id="{A182238F-F809-4306-8757-C2BD26F9360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05000" y="1828800"/>
            <a:ext cx="6981997" cy="4648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nvGrpSpPr>
          <p:cNvPr id="16" name="Group 5">
            <a:extLst>
              <a:ext uri="{FF2B5EF4-FFF2-40B4-BE49-F238E27FC236}">
                <a16:creationId xmlns:a16="http://schemas.microsoft.com/office/drawing/2014/main" id="{FC66974B-B04C-41ED-A164-66E296C81E0C}"/>
              </a:ext>
            </a:extLst>
          </p:cNvPr>
          <p:cNvGrpSpPr/>
          <p:nvPr/>
        </p:nvGrpSpPr>
        <p:grpSpPr>
          <a:xfrm>
            <a:off x="6945702" y="6569789"/>
            <a:ext cx="5250988" cy="278623"/>
            <a:chOff x="0" y="0"/>
            <a:chExt cx="6337300" cy="404501"/>
          </a:xfrm>
        </p:grpSpPr>
        <p:sp>
          <p:nvSpPr>
            <p:cNvPr id="17" name="Freeform 6">
              <a:extLst>
                <a:ext uri="{FF2B5EF4-FFF2-40B4-BE49-F238E27FC236}">
                  <a16:creationId xmlns:a16="http://schemas.microsoft.com/office/drawing/2014/main" id="{03642DCA-F953-4599-9579-6EFBC3FB7CCC}"/>
                </a:ext>
              </a:extLst>
            </p:cNvPr>
            <p:cNvSpPr/>
            <p:nvPr/>
          </p:nvSpPr>
          <p:spPr>
            <a:xfrm>
              <a:off x="0" y="0"/>
              <a:ext cx="6337300" cy="404495"/>
            </a:xfrm>
            <a:custGeom>
              <a:avLst/>
              <a:gdLst/>
              <a:ahLst/>
              <a:cxnLst/>
              <a:rect l="l" t="t" r="r" b="b"/>
              <a:pathLst>
                <a:path w="6337300" h="404495">
                  <a:moveTo>
                    <a:pt x="0" y="0"/>
                  </a:moveTo>
                  <a:lnTo>
                    <a:pt x="6337300" y="0"/>
                  </a:lnTo>
                  <a:lnTo>
                    <a:pt x="6337300" y="404495"/>
                  </a:lnTo>
                  <a:lnTo>
                    <a:pt x="0" y="404495"/>
                  </a:lnTo>
                  <a:close/>
                </a:path>
              </a:pathLst>
            </a:custGeom>
            <a:gradFill rotWithShape="1">
              <a:gsLst>
                <a:gs pos="0">
                  <a:srgbClr val="7A221C">
                    <a:alpha val="100000"/>
                  </a:srgbClr>
                </a:gs>
                <a:gs pos="31000">
                  <a:srgbClr val="B1352C">
                    <a:alpha val="100000"/>
                  </a:srgbClr>
                </a:gs>
                <a:gs pos="100000">
                  <a:srgbClr val="FFFFFF">
                    <a:alpha val="100000"/>
                  </a:srgbClr>
                </a:gs>
              </a:gsLst>
              <a:lin ang="10800000"/>
            </a:gradFill>
          </p:spPr>
          <p:txBody>
            <a:bodyPr/>
            <a:lstStyle/>
            <a:p>
              <a:pPr algn="r"/>
              <a:endParaRPr lang="en-ID" dirty="0"/>
            </a:p>
          </p:txBody>
        </p:sp>
        <p:sp>
          <p:nvSpPr>
            <p:cNvPr id="18" name="TextBox 7">
              <a:extLst>
                <a:ext uri="{FF2B5EF4-FFF2-40B4-BE49-F238E27FC236}">
                  <a16:creationId xmlns:a16="http://schemas.microsoft.com/office/drawing/2014/main" id="{8A10F556-D4A6-4094-B74B-62F73A23DB58}"/>
                </a:ext>
              </a:extLst>
            </p:cNvPr>
            <p:cNvSpPr txBox="1"/>
            <p:nvPr/>
          </p:nvSpPr>
          <p:spPr>
            <a:xfrm>
              <a:off x="0" y="0"/>
              <a:ext cx="6337300" cy="404501"/>
            </a:xfrm>
            <a:prstGeom prst="rect">
              <a:avLst/>
            </a:prstGeom>
          </p:spPr>
          <p:txBody>
            <a:bodyPr lIns="50800" tIns="50800" rIns="50800" bIns="50800" rtlCol="0" anchor="ctr"/>
            <a:lstStyle/>
            <a:p>
              <a:pPr algn="r">
                <a:lnSpc>
                  <a:spcPts val="1080"/>
                </a:lnSpc>
              </a:pPr>
              <a:r>
                <a:rPr lang="en-US" sz="900" dirty="0">
                  <a:solidFill>
                    <a:srgbClr val="FFFF00"/>
                  </a:solidFill>
                  <a:latin typeface="Open Sans 1"/>
                  <a:ea typeface="Open Sans 1"/>
                  <a:cs typeface="Open Sans 1"/>
                  <a:sym typeface="Open Sans 1"/>
                </a:rPr>
                <a:t>UNDIP </a:t>
              </a:r>
              <a:r>
                <a:rPr lang="en-US" sz="900" dirty="0" err="1">
                  <a:solidFill>
                    <a:srgbClr val="FFFF00"/>
                  </a:solidFill>
                  <a:latin typeface="Open Sans 1"/>
                  <a:ea typeface="Open Sans 1"/>
                  <a:cs typeface="Open Sans 1"/>
                  <a:sym typeface="Open Sans 1"/>
                </a:rPr>
                <a:t>Bermartabat</a:t>
              </a:r>
              <a:r>
                <a:rPr lang="en-US" sz="900" dirty="0">
                  <a:solidFill>
                    <a:srgbClr val="FFFF00"/>
                  </a:solidFill>
                  <a:latin typeface="Open Sans 1"/>
                  <a:ea typeface="Open Sans 1"/>
                  <a:cs typeface="Open Sans 1"/>
                  <a:sym typeface="Open Sans 1"/>
                </a:rPr>
                <a:t> UNDIP </a:t>
              </a:r>
              <a:r>
                <a:rPr lang="en-US" sz="900" dirty="0" err="1">
                  <a:solidFill>
                    <a:srgbClr val="FFFF00"/>
                  </a:solidFill>
                  <a:latin typeface="Open Sans 1"/>
                  <a:ea typeface="Open Sans 1"/>
                  <a:cs typeface="Open Sans 1"/>
                  <a:sym typeface="Open Sans 1"/>
                </a:rPr>
                <a:t>Bermanfaat</a:t>
              </a:r>
              <a:endParaRPr lang="en-US" sz="900" dirty="0">
                <a:solidFill>
                  <a:srgbClr val="FFFF00"/>
                </a:solidFill>
                <a:latin typeface="Open Sans 1"/>
                <a:ea typeface="Open Sans 1"/>
                <a:cs typeface="Open Sans 1"/>
                <a:sym typeface="Open Sans 1"/>
              </a:endParaRPr>
            </a:p>
          </p:txBody>
        </p:sp>
      </p:gr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9906000" h="6858000">
                <a:moveTo>
                  <a:pt x="0" y="0"/>
                </a:moveTo>
                <a:lnTo>
                  <a:pt x="9906000" y="0"/>
                </a:lnTo>
                <a:lnTo>
                  <a:pt x="9906000" y="6858000"/>
                </a:lnTo>
                <a:lnTo>
                  <a:pt x="0" y="6858000"/>
                </a:lnTo>
                <a:lnTo>
                  <a:pt x="0" y="0"/>
                </a:lnTo>
                <a:close/>
              </a:path>
            </a:pathLst>
          </a:custGeom>
          <a:blipFill>
            <a:blip r:embed="rId2"/>
            <a:stretch>
              <a:fillRect/>
            </a:stretch>
          </a:blipFill>
        </p:spPr>
      </p:sp>
      <p:sp>
        <p:nvSpPr>
          <p:cNvPr id="8" name="Freeform 8" descr="Logo  Description automatically generated"/>
          <p:cNvSpPr/>
          <p:nvPr/>
        </p:nvSpPr>
        <p:spPr>
          <a:xfrm>
            <a:off x="9423372" y="118743"/>
            <a:ext cx="330228" cy="330228"/>
          </a:xfrm>
          <a:custGeom>
            <a:avLst/>
            <a:gdLst/>
            <a:ahLst/>
            <a:cxnLst/>
            <a:rect l="l" t="t" r="r" b="b"/>
            <a:pathLst>
              <a:path w="330228" h="330228">
                <a:moveTo>
                  <a:pt x="0" y="0"/>
                </a:moveTo>
                <a:lnTo>
                  <a:pt x="330228" y="0"/>
                </a:lnTo>
                <a:lnTo>
                  <a:pt x="330228" y="330228"/>
                </a:lnTo>
                <a:lnTo>
                  <a:pt x="0" y="330228"/>
                </a:lnTo>
                <a:lnTo>
                  <a:pt x="0" y="0"/>
                </a:lnTo>
                <a:close/>
              </a:path>
            </a:pathLst>
          </a:custGeom>
          <a:blipFill>
            <a:blip r:embed="rId3"/>
            <a:stretch>
              <a:fillRect/>
            </a:stretch>
          </a:blipFill>
        </p:spPr>
      </p:sp>
      <p:grpSp>
        <p:nvGrpSpPr>
          <p:cNvPr id="11" name="Group 10">
            <a:extLst>
              <a:ext uri="{FF2B5EF4-FFF2-40B4-BE49-F238E27FC236}">
                <a16:creationId xmlns:a16="http://schemas.microsoft.com/office/drawing/2014/main" id="{21FE1866-56DB-477F-9211-B4C1036057A0}"/>
              </a:ext>
            </a:extLst>
          </p:cNvPr>
          <p:cNvGrpSpPr/>
          <p:nvPr/>
        </p:nvGrpSpPr>
        <p:grpSpPr>
          <a:xfrm>
            <a:off x="2057401" y="933450"/>
            <a:ext cx="8001000" cy="876300"/>
            <a:chOff x="0" y="0"/>
            <a:chExt cx="8502651" cy="1168400"/>
          </a:xfrm>
        </p:grpSpPr>
        <p:sp>
          <p:nvSpPr>
            <p:cNvPr id="12" name="Freeform 11">
              <a:extLst>
                <a:ext uri="{FF2B5EF4-FFF2-40B4-BE49-F238E27FC236}">
                  <a16:creationId xmlns:a16="http://schemas.microsoft.com/office/drawing/2014/main" id="{8D2E9941-0B6E-4540-838A-0E094B8585D9}"/>
                </a:ext>
              </a:extLst>
            </p:cNvPr>
            <p:cNvSpPr/>
            <p:nvPr/>
          </p:nvSpPr>
          <p:spPr>
            <a:xfrm>
              <a:off x="12700" y="12700"/>
              <a:ext cx="8477250" cy="1143000"/>
            </a:xfrm>
            <a:custGeom>
              <a:avLst/>
              <a:gdLst/>
              <a:ahLst/>
              <a:cxnLst/>
              <a:rect l="l" t="t" r="r" b="b"/>
              <a:pathLst>
                <a:path w="8477250" h="1143000">
                  <a:moveTo>
                    <a:pt x="0" y="190500"/>
                  </a:moveTo>
                  <a:cubicBezTo>
                    <a:pt x="0" y="85344"/>
                    <a:pt x="86868" y="0"/>
                    <a:pt x="194183" y="0"/>
                  </a:cubicBezTo>
                  <a:lnTo>
                    <a:pt x="8283067" y="0"/>
                  </a:lnTo>
                  <a:cubicBezTo>
                    <a:pt x="8390255" y="0"/>
                    <a:pt x="8477250" y="85344"/>
                    <a:pt x="8477250" y="190500"/>
                  </a:cubicBezTo>
                  <a:lnTo>
                    <a:pt x="8477250" y="952500"/>
                  </a:lnTo>
                  <a:cubicBezTo>
                    <a:pt x="8477250" y="1057656"/>
                    <a:pt x="8390382" y="1143000"/>
                    <a:pt x="8283067" y="1143000"/>
                  </a:cubicBezTo>
                  <a:lnTo>
                    <a:pt x="194183" y="1143000"/>
                  </a:lnTo>
                  <a:cubicBezTo>
                    <a:pt x="86868" y="1143000"/>
                    <a:pt x="0" y="1057656"/>
                    <a:pt x="0" y="952500"/>
                  </a:cubicBezTo>
                  <a:close/>
                </a:path>
              </a:pathLst>
            </a:custGeom>
            <a:solidFill>
              <a:srgbClr val="002060"/>
            </a:solidFill>
          </p:spPr>
        </p:sp>
        <p:sp>
          <p:nvSpPr>
            <p:cNvPr id="13" name="Freeform 12">
              <a:extLst>
                <a:ext uri="{FF2B5EF4-FFF2-40B4-BE49-F238E27FC236}">
                  <a16:creationId xmlns:a16="http://schemas.microsoft.com/office/drawing/2014/main" id="{3D1B5B4C-1C5C-42C8-8D26-A4C9CEDD35D8}"/>
                </a:ext>
              </a:extLst>
            </p:cNvPr>
            <p:cNvSpPr/>
            <p:nvPr/>
          </p:nvSpPr>
          <p:spPr>
            <a:xfrm>
              <a:off x="0" y="0"/>
              <a:ext cx="8502650" cy="1168400"/>
            </a:xfrm>
            <a:custGeom>
              <a:avLst/>
              <a:gdLst/>
              <a:ahLst/>
              <a:cxnLst/>
              <a:rect l="l" t="t" r="r" b="b"/>
              <a:pathLst>
                <a:path w="8502650" h="1168400">
                  <a:moveTo>
                    <a:pt x="0" y="203200"/>
                  </a:moveTo>
                  <a:cubicBezTo>
                    <a:pt x="0" y="90805"/>
                    <a:pt x="92837" y="0"/>
                    <a:pt x="206883" y="0"/>
                  </a:cubicBezTo>
                  <a:lnTo>
                    <a:pt x="8295767" y="0"/>
                  </a:lnTo>
                  <a:lnTo>
                    <a:pt x="8295767" y="12700"/>
                  </a:lnTo>
                  <a:lnTo>
                    <a:pt x="8295767" y="0"/>
                  </a:lnTo>
                  <a:cubicBezTo>
                    <a:pt x="8409813" y="0"/>
                    <a:pt x="8502650" y="90805"/>
                    <a:pt x="8502650" y="203200"/>
                  </a:cubicBezTo>
                  <a:lnTo>
                    <a:pt x="8489950" y="203200"/>
                  </a:lnTo>
                  <a:lnTo>
                    <a:pt x="8502650" y="203200"/>
                  </a:lnTo>
                  <a:lnTo>
                    <a:pt x="8502650" y="965200"/>
                  </a:lnTo>
                  <a:lnTo>
                    <a:pt x="8489950" y="965200"/>
                  </a:lnTo>
                  <a:lnTo>
                    <a:pt x="8502650" y="965200"/>
                  </a:lnTo>
                  <a:cubicBezTo>
                    <a:pt x="8502650" y="1077595"/>
                    <a:pt x="8409813" y="1168400"/>
                    <a:pt x="8295767" y="1168400"/>
                  </a:cubicBezTo>
                  <a:lnTo>
                    <a:pt x="8295767" y="1155700"/>
                  </a:lnTo>
                  <a:lnTo>
                    <a:pt x="8295767" y="1168400"/>
                  </a:lnTo>
                  <a:lnTo>
                    <a:pt x="206883" y="1168400"/>
                  </a:lnTo>
                  <a:lnTo>
                    <a:pt x="206883" y="1155700"/>
                  </a:lnTo>
                  <a:lnTo>
                    <a:pt x="206883" y="1168400"/>
                  </a:lnTo>
                  <a:cubicBezTo>
                    <a:pt x="92837" y="1168400"/>
                    <a:pt x="0" y="1077595"/>
                    <a:pt x="0" y="965200"/>
                  </a:cubicBezTo>
                  <a:lnTo>
                    <a:pt x="0" y="203200"/>
                  </a:lnTo>
                  <a:lnTo>
                    <a:pt x="12700" y="203200"/>
                  </a:lnTo>
                  <a:lnTo>
                    <a:pt x="0" y="203200"/>
                  </a:lnTo>
                  <a:moveTo>
                    <a:pt x="25400" y="203200"/>
                  </a:moveTo>
                  <a:lnTo>
                    <a:pt x="25400" y="965200"/>
                  </a:lnTo>
                  <a:lnTo>
                    <a:pt x="12700" y="965200"/>
                  </a:lnTo>
                  <a:lnTo>
                    <a:pt x="25400" y="965200"/>
                  </a:lnTo>
                  <a:cubicBezTo>
                    <a:pt x="25400" y="1063117"/>
                    <a:pt x="106426" y="1143000"/>
                    <a:pt x="206883" y="1143000"/>
                  </a:cubicBezTo>
                  <a:lnTo>
                    <a:pt x="8295767" y="1143000"/>
                  </a:lnTo>
                  <a:cubicBezTo>
                    <a:pt x="8396224" y="1143000"/>
                    <a:pt x="8477250" y="1063117"/>
                    <a:pt x="8477250" y="965200"/>
                  </a:cubicBezTo>
                  <a:lnTo>
                    <a:pt x="8477250" y="203200"/>
                  </a:lnTo>
                  <a:cubicBezTo>
                    <a:pt x="8477250" y="105283"/>
                    <a:pt x="8396224" y="25400"/>
                    <a:pt x="8295767" y="25400"/>
                  </a:cubicBezTo>
                  <a:lnTo>
                    <a:pt x="206883" y="25400"/>
                  </a:lnTo>
                  <a:lnTo>
                    <a:pt x="206883" y="12700"/>
                  </a:lnTo>
                  <a:lnTo>
                    <a:pt x="206883" y="25400"/>
                  </a:lnTo>
                  <a:cubicBezTo>
                    <a:pt x="106426" y="25400"/>
                    <a:pt x="25400" y="105283"/>
                    <a:pt x="25400" y="203200"/>
                  </a:cubicBezTo>
                  <a:close/>
                </a:path>
              </a:pathLst>
            </a:custGeom>
            <a:solidFill>
              <a:srgbClr val="000000"/>
            </a:solidFill>
          </p:spPr>
        </p:sp>
        <p:sp>
          <p:nvSpPr>
            <p:cNvPr id="14" name="TextBox 13">
              <a:extLst>
                <a:ext uri="{FF2B5EF4-FFF2-40B4-BE49-F238E27FC236}">
                  <a16:creationId xmlns:a16="http://schemas.microsoft.com/office/drawing/2014/main" id="{1D8DC915-D4F3-49B5-9ABC-B333551D3F60}"/>
                </a:ext>
              </a:extLst>
            </p:cNvPr>
            <p:cNvSpPr txBox="1"/>
            <p:nvPr/>
          </p:nvSpPr>
          <p:spPr>
            <a:xfrm>
              <a:off x="0" y="-9525"/>
              <a:ext cx="8502651" cy="1177925"/>
            </a:xfrm>
            <a:prstGeom prst="rect">
              <a:avLst/>
            </a:prstGeom>
          </p:spPr>
          <p:txBody>
            <a:bodyPr lIns="50800" tIns="50800" rIns="50800" bIns="50800" rtlCol="0" anchor="ctr"/>
            <a:lstStyle/>
            <a:p>
              <a:pPr algn="ctr">
                <a:lnSpc>
                  <a:spcPts val="2879"/>
                </a:lnSpc>
              </a:pPr>
              <a:r>
                <a:rPr lang="en-US" sz="2400" b="1" spc="-27" dirty="0">
                  <a:solidFill>
                    <a:srgbClr val="FFFFFF"/>
                  </a:solidFill>
                  <a:latin typeface="Arimo Bold"/>
                  <a:ea typeface="Arimo Bold"/>
                  <a:cs typeface="Arimo Bold"/>
                  <a:sym typeface="Arimo Bold"/>
                </a:rPr>
                <a:t>TIM PENELITIAN DAN DISKUSI</a:t>
              </a:r>
            </a:p>
          </p:txBody>
        </p:sp>
      </p:grpSp>
      <p:pic>
        <p:nvPicPr>
          <p:cNvPr id="16" name="Picture 15">
            <a:extLst>
              <a:ext uri="{FF2B5EF4-FFF2-40B4-BE49-F238E27FC236}">
                <a16:creationId xmlns:a16="http://schemas.microsoft.com/office/drawing/2014/main" id="{9316B1F1-4D1B-4484-AA00-EFFEF140B12F}"/>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000" b="93500" l="10000" r="90000">
                        <a14:foregroundMark x1="65000" y1="16000" x2="51500" y2="3000"/>
                        <a14:foregroundMark x1="36500" y1="59500" x2="10000" y2="68500"/>
                        <a14:foregroundMark x1="69500" y1="62000" x2="89500" y2="69500"/>
                        <a14:foregroundMark x1="32500" y1="65500" x2="48000" y2="93500"/>
                      </a14:backgroundRemoval>
                    </a14:imgEffect>
                  </a14:imgLayer>
                </a14:imgProps>
              </a:ext>
              <a:ext uri="{28A0092B-C50C-407E-A947-70E740481C1C}">
                <a14:useLocalDpi xmlns:a14="http://schemas.microsoft.com/office/drawing/2010/main" val="0"/>
              </a:ext>
            </a:extLst>
          </a:blip>
          <a:srcRect l="2762" r="2322" b="11434"/>
          <a:stretch/>
        </p:blipFill>
        <p:spPr>
          <a:xfrm>
            <a:off x="2600816" y="2260256"/>
            <a:ext cx="1774645" cy="1655942"/>
          </a:xfrm>
          <a:prstGeom prst="ellipse">
            <a:avLst/>
          </a:prstGeom>
          <a:ln w="6350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pic>
        <p:nvPicPr>
          <p:cNvPr id="20" name="Picture 19">
            <a:extLst>
              <a:ext uri="{FF2B5EF4-FFF2-40B4-BE49-F238E27FC236}">
                <a16:creationId xmlns:a16="http://schemas.microsoft.com/office/drawing/2014/main" id="{620A723B-AAB5-426B-9DE0-56939A527AC1}"/>
              </a:ext>
            </a:extLst>
          </p:cNvPr>
          <p:cNvPicPr>
            <a:picLocks noChangeAspect="1"/>
          </p:cNvPicPr>
          <p:nvPr/>
        </p:nvPicPr>
        <p:blipFill rotWithShape="1">
          <a:blip r:embed="rId6">
            <a:extLst>
              <a:ext uri="{28A0092B-C50C-407E-A947-70E740481C1C}">
                <a14:useLocalDpi xmlns:a14="http://schemas.microsoft.com/office/drawing/2010/main" val="0"/>
              </a:ext>
            </a:extLst>
          </a:blip>
          <a:srcRect l="17815" r="14207" b="32022"/>
          <a:stretch/>
        </p:blipFill>
        <p:spPr>
          <a:xfrm>
            <a:off x="7737447" y="2240368"/>
            <a:ext cx="1685925" cy="1685925"/>
          </a:xfrm>
          <a:prstGeom prst="ellipse">
            <a:avLst/>
          </a:prstGeom>
          <a:ln w="6350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pic>
        <p:nvPicPr>
          <p:cNvPr id="26" name="Picture 25">
            <a:extLst>
              <a:ext uri="{FF2B5EF4-FFF2-40B4-BE49-F238E27FC236}">
                <a16:creationId xmlns:a16="http://schemas.microsoft.com/office/drawing/2014/main" id="{5D182EB4-1BC8-4F5D-824E-25CF89704B50}"/>
              </a:ext>
            </a:extLst>
          </p:cNvPr>
          <p:cNvPicPr>
            <a:picLocks noChangeAspect="1"/>
          </p:cNvPicPr>
          <p:nvPr/>
        </p:nvPicPr>
        <p:blipFill rotWithShape="1">
          <a:blip r:embed="rId7">
            <a:extLst>
              <a:ext uri="{28A0092B-C50C-407E-A947-70E740481C1C}">
                <a14:useLocalDpi xmlns:a14="http://schemas.microsoft.com/office/drawing/2010/main" val="0"/>
              </a:ext>
            </a:extLst>
          </a:blip>
          <a:srcRect l="16666" t="30412" r="22549" b="29084"/>
          <a:stretch/>
        </p:blipFill>
        <p:spPr>
          <a:xfrm>
            <a:off x="2639764" y="4467519"/>
            <a:ext cx="1696750" cy="1695971"/>
          </a:xfrm>
          <a:prstGeom prst="ellipse">
            <a:avLst/>
          </a:prstGeom>
          <a:ln w="6350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pic>
        <p:nvPicPr>
          <p:cNvPr id="28" name="Picture 27">
            <a:extLst>
              <a:ext uri="{FF2B5EF4-FFF2-40B4-BE49-F238E27FC236}">
                <a16:creationId xmlns:a16="http://schemas.microsoft.com/office/drawing/2014/main" id="{471A5B1B-43E8-4D4B-80A7-64E6D6796A2C}"/>
              </a:ext>
            </a:extLst>
          </p:cNvPr>
          <p:cNvPicPr>
            <a:picLocks noChangeAspect="1"/>
          </p:cNvPicPr>
          <p:nvPr/>
        </p:nvPicPr>
        <p:blipFill rotWithShape="1">
          <a:blip r:embed="rId8">
            <a:extLst>
              <a:ext uri="{28A0092B-C50C-407E-A947-70E740481C1C}">
                <a14:useLocalDpi xmlns:a14="http://schemas.microsoft.com/office/drawing/2010/main" val="0"/>
              </a:ext>
            </a:extLst>
          </a:blip>
          <a:srcRect l="-977" t="-8038" r="20726" b="8038"/>
          <a:stretch/>
        </p:blipFill>
        <p:spPr>
          <a:xfrm>
            <a:off x="7770797" y="4522314"/>
            <a:ext cx="1547357" cy="1624764"/>
          </a:xfrm>
          <a:prstGeom prst="ellipse">
            <a:avLst/>
          </a:prstGeom>
          <a:ln w="6350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pic>
        <p:nvPicPr>
          <p:cNvPr id="17" name="Picture 16">
            <a:extLst>
              <a:ext uri="{FF2B5EF4-FFF2-40B4-BE49-F238E27FC236}">
                <a16:creationId xmlns:a16="http://schemas.microsoft.com/office/drawing/2014/main" id="{1AE2DE92-2850-4FF8-B8BC-90C2EE8BD2C5}"/>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0649" b="9353"/>
          <a:stretch/>
        </p:blipFill>
        <p:spPr>
          <a:xfrm>
            <a:off x="5187564" y="4487775"/>
            <a:ext cx="1622053" cy="1655460"/>
          </a:xfrm>
          <a:prstGeom prst="ellipse">
            <a:avLst/>
          </a:prstGeom>
          <a:ln w="6350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grpSp>
        <p:nvGrpSpPr>
          <p:cNvPr id="19" name="Group 5">
            <a:extLst>
              <a:ext uri="{FF2B5EF4-FFF2-40B4-BE49-F238E27FC236}">
                <a16:creationId xmlns:a16="http://schemas.microsoft.com/office/drawing/2014/main" id="{8AC499F0-9D43-4DDE-B024-281F331872CA}"/>
              </a:ext>
            </a:extLst>
          </p:cNvPr>
          <p:cNvGrpSpPr/>
          <p:nvPr/>
        </p:nvGrpSpPr>
        <p:grpSpPr>
          <a:xfrm>
            <a:off x="7443714" y="6569789"/>
            <a:ext cx="4752975" cy="303376"/>
            <a:chOff x="0" y="0"/>
            <a:chExt cx="6337300" cy="404501"/>
          </a:xfrm>
        </p:grpSpPr>
        <p:sp>
          <p:nvSpPr>
            <p:cNvPr id="21" name="Freeform 6">
              <a:extLst>
                <a:ext uri="{FF2B5EF4-FFF2-40B4-BE49-F238E27FC236}">
                  <a16:creationId xmlns:a16="http://schemas.microsoft.com/office/drawing/2014/main" id="{C456F785-2CBE-45E9-9288-ADB29DEB64D4}"/>
                </a:ext>
              </a:extLst>
            </p:cNvPr>
            <p:cNvSpPr/>
            <p:nvPr/>
          </p:nvSpPr>
          <p:spPr>
            <a:xfrm>
              <a:off x="0" y="0"/>
              <a:ext cx="6337300" cy="404495"/>
            </a:xfrm>
            <a:custGeom>
              <a:avLst/>
              <a:gdLst/>
              <a:ahLst/>
              <a:cxnLst/>
              <a:rect l="l" t="t" r="r" b="b"/>
              <a:pathLst>
                <a:path w="6337300" h="404495">
                  <a:moveTo>
                    <a:pt x="0" y="0"/>
                  </a:moveTo>
                  <a:lnTo>
                    <a:pt x="6337300" y="0"/>
                  </a:lnTo>
                  <a:lnTo>
                    <a:pt x="6337300" y="404495"/>
                  </a:lnTo>
                  <a:lnTo>
                    <a:pt x="0" y="404495"/>
                  </a:lnTo>
                  <a:close/>
                </a:path>
              </a:pathLst>
            </a:custGeom>
            <a:gradFill rotWithShape="1">
              <a:gsLst>
                <a:gs pos="0">
                  <a:srgbClr val="7A221C">
                    <a:alpha val="100000"/>
                  </a:srgbClr>
                </a:gs>
                <a:gs pos="31000">
                  <a:srgbClr val="B1352C">
                    <a:alpha val="100000"/>
                  </a:srgbClr>
                </a:gs>
                <a:gs pos="100000">
                  <a:srgbClr val="FFFFFF">
                    <a:alpha val="100000"/>
                  </a:srgbClr>
                </a:gs>
              </a:gsLst>
              <a:lin ang="10800000"/>
            </a:gradFill>
          </p:spPr>
          <p:txBody>
            <a:bodyPr/>
            <a:lstStyle/>
            <a:p>
              <a:pPr algn="r"/>
              <a:endParaRPr lang="en-ID" dirty="0"/>
            </a:p>
          </p:txBody>
        </p:sp>
        <p:sp>
          <p:nvSpPr>
            <p:cNvPr id="23" name="TextBox 7">
              <a:extLst>
                <a:ext uri="{FF2B5EF4-FFF2-40B4-BE49-F238E27FC236}">
                  <a16:creationId xmlns:a16="http://schemas.microsoft.com/office/drawing/2014/main" id="{CE9B2B4A-3C92-4D94-A030-CBF097E2E3B9}"/>
                </a:ext>
              </a:extLst>
            </p:cNvPr>
            <p:cNvSpPr txBox="1"/>
            <p:nvPr/>
          </p:nvSpPr>
          <p:spPr>
            <a:xfrm>
              <a:off x="0" y="0"/>
              <a:ext cx="6337300" cy="404501"/>
            </a:xfrm>
            <a:prstGeom prst="rect">
              <a:avLst/>
            </a:prstGeom>
          </p:spPr>
          <p:txBody>
            <a:bodyPr lIns="50800" tIns="50800" rIns="50800" bIns="50800" rtlCol="0" anchor="ctr"/>
            <a:lstStyle/>
            <a:p>
              <a:pPr algn="r">
                <a:lnSpc>
                  <a:spcPts val="1080"/>
                </a:lnSpc>
              </a:pPr>
              <a:r>
                <a:rPr lang="en-US" sz="900" dirty="0">
                  <a:solidFill>
                    <a:srgbClr val="FFFF00"/>
                  </a:solidFill>
                  <a:latin typeface="Open Sans 1"/>
                  <a:ea typeface="Open Sans 1"/>
                  <a:cs typeface="Open Sans 1"/>
                  <a:sym typeface="Open Sans 1"/>
                </a:rPr>
                <a:t>UNDIP </a:t>
              </a:r>
              <a:r>
                <a:rPr lang="en-US" sz="900" dirty="0" err="1">
                  <a:solidFill>
                    <a:srgbClr val="FFFF00"/>
                  </a:solidFill>
                  <a:latin typeface="Open Sans 1"/>
                  <a:ea typeface="Open Sans 1"/>
                  <a:cs typeface="Open Sans 1"/>
                  <a:sym typeface="Open Sans 1"/>
                </a:rPr>
                <a:t>Bermartabat</a:t>
              </a:r>
              <a:r>
                <a:rPr lang="en-US" sz="900" dirty="0">
                  <a:solidFill>
                    <a:srgbClr val="FFFF00"/>
                  </a:solidFill>
                  <a:latin typeface="Open Sans 1"/>
                  <a:ea typeface="Open Sans 1"/>
                  <a:cs typeface="Open Sans 1"/>
                  <a:sym typeface="Open Sans 1"/>
                </a:rPr>
                <a:t> UNDIP </a:t>
              </a:r>
              <a:r>
                <a:rPr lang="en-US" sz="900" dirty="0" err="1">
                  <a:solidFill>
                    <a:srgbClr val="FFFF00"/>
                  </a:solidFill>
                  <a:latin typeface="Open Sans 1"/>
                  <a:ea typeface="Open Sans 1"/>
                  <a:cs typeface="Open Sans 1"/>
                  <a:sym typeface="Open Sans 1"/>
                </a:rPr>
                <a:t>Bermanfaat</a:t>
              </a:r>
              <a:endParaRPr lang="en-US" sz="900" dirty="0">
                <a:solidFill>
                  <a:srgbClr val="FFFF00"/>
                </a:solidFill>
                <a:latin typeface="Open Sans 1"/>
                <a:ea typeface="Open Sans 1"/>
                <a:cs typeface="Open Sans 1"/>
                <a:sym typeface="Open Sans 1"/>
              </a:endParaRPr>
            </a:p>
          </p:txBody>
        </p:sp>
      </p:grpSp>
      <p:grpSp>
        <p:nvGrpSpPr>
          <p:cNvPr id="24" name="Group 5">
            <a:extLst>
              <a:ext uri="{FF2B5EF4-FFF2-40B4-BE49-F238E27FC236}">
                <a16:creationId xmlns:a16="http://schemas.microsoft.com/office/drawing/2014/main" id="{8E7A5A91-35FE-4E32-BFA8-BAE1F4E8F3F9}"/>
              </a:ext>
            </a:extLst>
          </p:cNvPr>
          <p:cNvGrpSpPr/>
          <p:nvPr/>
        </p:nvGrpSpPr>
        <p:grpSpPr>
          <a:xfrm>
            <a:off x="6945702" y="6569789"/>
            <a:ext cx="5250988" cy="278623"/>
            <a:chOff x="0" y="0"/>
            <a:chExt cx="6337300" cy="404501"/>
          </a:xfrm>
        </p:grpSpPr>
        <p:sp>
          <p:nvSpPr>
            <p:cNvPr id="25" name="Freeform 6">
              <a:extLst>
                <a:ext uri="{FF2B5EF4-FFF2-40B4-BE49-F238E27FC236}">
                  <a16:creationId xmlns:a16="http://schemas.microsoft.com/office/drawing/2014/main" id="{FA9005C4-55E8-4A1B-9A6C-7C21DEF0753D}"/>
                </a:ext>
              </a:extLst>
            </p:cNvPr>
            <p:cNvSpPr/>
            <p:nvPr/>
          </p:nvSpPr>
          <p:spPr>
            <a:xfrm>
              <a:off x="0" y="0"/>
              <a:ext cx="6337300" cy="404495"/>
            </a:xfrm>
            <a:custGeom>
              <a:avLst/>
              <a:gdLst/>
              <a:ahLst/>
              <a:cxnLst/>
              <a:rect l="l" t="t" r="r" b="b"/>
              <a:pathLst>
                <a:path w="6337300" h="404495">
                  <a:moveTo>
                    <a:pt x="0" y="0"/>
                  </a:moveTo>
                  <a:lnTo>
                    <a:pt x="6337300" y="0"/>
                  </a:lnTo>
                  <a:lnTo>
                    <a:pt x="6337300" y="404495"/>
                  </a:lnTo>
                  <a:lnTo>
                    <a:pt x="0" y="404495"/>
                  </a:lnTo>
                  <a:close/>
                </a:path>
              </a:pathLst>
            </a:custGeom>
            <a:gradFill rotWithShape="1">
              <a:gsLst>
                <a:gs pos="0">
                  <a:srgbClr val="7A221C">
                    <a:alpha val="100000"/>
                  </a:srgbClr>
                </a:gs>
                <a:gs pos="31000">
                  <a:srgbClr val="B1352C">
                    <a:alpha val="100000"/>
                  </a:srgbClr>
                </a:gs>
                <a:gs pos="100000">
                  <a:srgbClr val="FFFFFF">
                    <a:alpha val="100000"/>
                  </a:srgbClr>
                </a:gs>
              </a:gsLst>
              <a:lin ang="10800000"/>
            </a:gradFill>
          </p:spPr>
          <p:txBody>
            <a:bodyPr/>
            <a:lstStyle/>
            <a:p>
              <a:pPr algn="r"/>
              <a:endParaRPr lang="en-ID" dirty="0"/>
            </a:p>
          </p:txBody>
        </p:sp>
        <p:sp>
          <p:nvSpPr>
            <p:cNvPr id="27" name="TextBox 7">
              <a:extLst>
                <a:ext uri="{FF2B5EF4-FFF2-40B4-BE49-F238E27FC236}">
                  <a16:creationId xmlns:a16="http://schemas.microsoft.com/office/drawing/2014/main" id="{5C8FA225-D54A-4F41-8962-E2F4C1655784}"/>
                </a:ext>
              </a:extLst>
            </p:cNvPr>
            <p:cNvSpPr txBox="1"/>
            <p:nvPr/>
          </p:nvSpPr>
          <p:spPr>
            <a:xfrm>
              <a:off x="0" y="0"/>
              <a:ext cx="6337300" cy="404501"/>
            </a:xfrm>
            <a:prstGeom prst="rect">
              <a:avLst/>
            </a:prstGeom>
          </p:spPr>
          <p:txBody>
            <a:bodyPr lIns="50800" tIns="50800" rIns="50800" bIns="50800" rtlCol="0" anchor="ctr"/>
            <a:lstStyle/>
            <a:p>
              <a:pPr algn="r">
                <a:lnSpc>
                  <a:spcPts val="1080"/>
                </a:lnSpc>
              </a:pPr>
              <a:r>
                <a:rPr lang="en-US" sz="900" dirty="0">
                  <a:solidFill>
                    <a:srgbClr val="FFFF00"/>
                  </a:solidFill>
                  <a:latin typeface="Open Sans 1"/>
                  <a:ea typeface="Open Sans 1"/>
                  <a:cs typeface="Open Sans 1"/>
                  <a:sym typeface="Open Sans 1"/>
                </a:rPr>
                <a:t>UNDIP </a:t>
              </a:r>
              <a:r>
                <a:rPr lang="en-US" sz="900" dirty="0" err="1">
                  <a:solidFill>
                    <a:srgbClr val="FFFF00"/>
                  </a:solidFill>
                  <a:latin typeface="Open Sans 1"/>
                  <a:ea typeface="Open Sans 1"/>
                  <a:cs typeface="Open Sans 1"/>
                  <a:sym typeface="Open Sans 1"/>
                </a:rPr>
                <a:t>Bermartabat</a:t>
              </a:r>
              <a:r>
                <a:rPr lang="en-US" sz="900" dirty="0">
                  <a:solidFill>
                    <a:srgbClr val="FFFF00"/>
                  </a:solidFill>
                  <a:latin typeface="Open Sans 1"/>
                  <a:ea typeface="Open Sans 1"/>
                  <a:cs typeface="Open Sans 1"/>
                  <a:sym typeface="Open Sans 1"/>
                </a:rPr>
                <a:t> UNDIP </a:t>
              </a:r>
              <a:r>
                <a:rPr lang="en-US" sz="900" dirty="0" err="1">
                  <a:solidFill>
                    <a:srgbClr val="FFFF00"/>
                  </a:solidFill>
                  <a:latin typeface="Open Sans 1"/>
                  <a:ea typeface="Open Sans 1"/>
                  <a:cs typeface="Open Sans 1"/>
                  <a:sym typeface="Open Sans 1"/>
                </a:rPr>
                <a:t>Bermanfaat</a:t>
              </a:r>
              <a:endParaRPr lang="en-US" sz="900" dirty="0">
                <a:solidFill>
                  <a:srgbClr val="FFFF00"/>
                </a:solidFill>
                <a:latin typeface="Open Sans 1"/>
                <a:ea typeface="Open Sans 1"/>
                <a:cs typeface="Open Sans 1"/>
                <a:sym typeface="Open Sans 1"/>
              </a:endParaRPr>
            </a:p>
          </p:txBody>
        </p:sp>
      </p:grpSp>
      <p:sp>
        <p:nvSpPr>
          <p:cNvPr id="29" name="TextBox 14">
            <a:extLst>
              <a:ext uri="{FF2B5EF4-FFF2-40B4-BE49-F238E27FC236}">
                <a16:creationId xmlns:a16="http://schemas.microsoft.com/office/drawing/2014/main" id="{472A31BC-F4AF-4E50-BD24-320F9166957E}"/>
              </a:ext>
            </a:extLst>
          </p:cNvPr>
          <p:cNvSpPr txBox="1"/>
          <p:nvPr/>
        </p:nvSpPr>
        <p:spPr>
          <a:xfrm>
            <a:off x="2435057" y="4024299"/>
            <a:ext cx="2149810" cy="164404"/>
          </a:xfrm>
          <a:prstGeom prst="rect">
            <a:avLst/>
          </a:prstGeom>
        </p:spPr>
        <p:txBody>
          <a:bodyPr wrap="square" lIns="0" tIns="0" rIns="0" bIns="0" rtlCol="0" anchor="t">
            <a:spAutoFit/>
          </a:bodyPr>
          <a:lstStyle/>
          <a:p>
            <a:pPr algn="ctr">
              <a:lnSpc>
                <a:spcPts val="1439"/>
              </a:lnSpc>
            </a:pPr>
            <a:r>
              <a:rPr lang="en-US" sz="900" b="1" spc="11" dirty="0">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Prof Dr. </a:t>
            </a:r>
            <a:r>
              <a:rPr lang="en-US" sz="900" b="1" spc="11" dirty="0" err="1">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Hartuti</a:t>
            </a:r>
            <a:r>
              <a:rPr lang="en-US" sz="900" b="1" spc="11" dirty="0">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 </a:t>
            </a:r>
            <a:r>
              <a:rPr lang="en-US" sz="900" b="1" spc="11" dirty="0" err="1">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Purnaweni</a:t>
            </a:r>
            <a:r>
              <a:rPr lang="en-US" sz="900" b="1" spc="11" dirty="0">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 MPA.</a:t>
            </a:r>
          </a:p>
        </p:txBody>
      </p:sp>
      <p:sp>
        <p:nvSpPr>
          <p:cNvPr id="30" name="TextBox 14">
            <a:extLst>
              <a:ext uri="{FF2B5EF4-FFF2-40B4-BE49-F238E27FC236}">
                <a16:creationId xmlns:a16="http://schemas.microsoft.com/office/drawing/2014/main" id="{B8795929-22CA-40D4-841F-D7C5D967CCEC}"/>
              </a:ext>
            </a:extLst>
          </p:cNvPr>
          <p:cNvSpPr txBox="1"/>
          <p:nvPr/>
        </p:nvSpPr>
        <p:spPr>
          <a:xfrm>
            <a:off x="4923685" y="4024085"/>
            <a:ext cx="2149810" cy="164404"/>
          </a:xfrm>
          <a:prstGeom prst="rect">
            <a:avLst/>
          </a:prstGeom>
        </p:spPr>
        <p:txBody>
          <a:bodyPr wrap="square" lIns="0" tIns="0" rIns="0" bIns="0" rtlCol="0" anchor="t">
            <a:spAutoFit/>
          </a:bodyPr>
          <a:lstStyle/>
          <a:p>
            <a:pPr algn="ctr">
              <a:lnSpc>
                <a:spcPts val="1439"/>
              </a:lnSpc>
            </a:pPr>
            <a:r>
              <a:rPr lang="en-US" sz="900" b="1" spc="11" dirty="0">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Prof. Dr. Drs </a:t>
            </a:r>
            <a:r>
              <a:rPr lang="en-US" sz="900" b="1" spc="11" dirty="0" err="1">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Hardi</a:t>
            </a:r>
            <a:r>
              <a:rPr lang="en-US" sz="900" b="1" spc="11" dirty="0">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 </a:t>
            </a:r>
            <a:r>
              <a:rPr lang="en-US" sz="900" b="1" spc="11" dirty="0" err="1">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Warsono</a:t>
            </a:r>
            <a:r>
              <a:rPr lang="en-US" sz="900" b="1" spc="11" dirty="0">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 M.T.</a:t>
            </a:r>
          </a:p>
        </p:txBody>
      </p:sp>
      <p:sp>
        <p:nvSpPr>
          <p:cNvPr id="31" name="TextBox 14">
            <a:extLst>
              <a:ext uri="{FF2B5EF4-FFF2-40B4-BE49-F238E27FC236}">
                <a16:creationId xmlns:a16="http://schemas.microsoft.com/office/drawing/2014/main" id="{47A27BC8-DD9F-40DB-8BD2-954E819F4140}"/>
              </a:ext>
            </a:extLst>
          </p:cNvPr>
          <p:cNvSpPr txBox="1"/>
          <p:nvPr/>
        </p:nvSpPr>
        <p:spPr>
          <a:xfrm>
            <a:off x="7412313" y="4024085"/>
            <a:ext cx="2440809" cy="164404"/>
          </a:xfrm>
          <a:prstGeom prst="rect">
            <a:avLst/>
          </a:prstGeom>
        </p:spPr>
        <p:txBody>
          <a:bodyPr wrap="square" lIns="0" tIns="0" rIns="0" bIns="0" rtlCol="0" anchor="t">
            <a:spAutoFit/>
          </a:bodyPr>
          <a:lstStyle/>
          <a:p>
            <a:pPr algn="ctr">
              <a:lnSpc>
                <a:spcPts val="1439"/>
              </a:lnSpc>
            </a:pPr>
            <a:r>
              <a:rPr lang="en-US" sz="900" b="1" spc="11" dirty="0">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Prof. </a:t>
            </a:r>
            <a:r>
              <a:rPr lang="en-US" sz="900" b="1" spc="11" dirty="0" err="1">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Bulan</a:t>
            </a:r>
            <a:r>
              <a:rPr lang="en-US" sz="900" b="1" spc="11" dirty="0">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 </a:t>
            </a:r>
            <a:r>
              <a:rPr lang="en-US" sz="900" b="1" spc="11" dirty="0" err="1">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Prabawani</a:t>
            </a:r>
            <a:r>
              <a:rPr lang="en-US" sz="900" b="1" spc="11" dirty="0">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 </a:t>
            </a:r>
            <a:r>
              <a:rPr lang="en-US" sz="900" b="1" spc="11" dirty="0" err="1">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S.Sos</a:t>
            </a:r>
            <a:r>
              <a:rPr lang="en-US" sz="900" b="1" spc="11" dirty="0">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 M.M. PhD.</a:t>
            </a:r>
          </a:p>
        </p:txBody>
      </p:sp>
      <p:sp>
        <p:nvSpPr>
          <p:cNvPr id="32" name="TextBox 14">
            <a:extLst>
              <a:ext uri="{FF2B5EF4-FFF2-40B4-BE49-F238E27FC236}">
                <a16:creationId xmlns:a16="http://schemas.microsoft.com/office/drawing/2014/main" id="{993034EE-3ADB-4A1E-822C-62B4D6FF8A69}"/>
              </a:ext>
            </a:extLst>
          </p:cNvPr>
          <p:cNvSpPr txBox="1"/>
          <p:nvPr/>
        </p:nvSpPr>
        <p:spPr>
          <a:xfrm>
            <a:off x="2413234" y="6251122"/>
            <a:ext cx="2149810" cy="164404"/>
          </a:xfrm>
          <a:prstGeom prst="rect">
            <a:avLst/>
          </a:prstGeom>
        </p:spPr>
        <p:txBody>
          <a:bodyPr wrap="square" lIns="0" tIns="0" rIns="0" bIns="0" rtlCol="0" anchor="t">
            <a:spAutoFit/>
          </a:bodyPr>
          <a:lstStyle/>
          <a:p>
            <a:pPr algn="ctr">
              <a:lnSpc>
                <a:spcPts val="1439"/>
              </a:lnSpc>
            </a:pPr>
            <a:r>
              <a:rPr lang="it-IT" sz="900" b="1" spc="11" dirty="0">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Ali Roziqin, S.AP, MPA. </a:t>
            </a:r>
            <a:endParaRPr lang="en-US" sz="900" b="1" spc="11" dirty="0">
              <a:solidFill>
                <a:srgbClr val="000000"/>
              </a:solidFill>
              <a:latin typeface="Open Sans 1 Bold" panose="020B0604020202020204" charset="0"/>
              <a:ea typeface="Open Sans 1 Bold" panose="020B0604020202020204" charset="0"/>
              <a:cs typeface="Open Sans 1 Bold" panose="020B0604020202020204" charset="0"/>
              <a:sym typeface="TT Rounds Condensed Bold"/>
            </a:endParaRPr>
          </a:p>
        </p:txBody>
      </p:sp>
      <p:sp>
        <p:nvSpPr>
          <p:cNvPr id="33" name="TextBox 14">
            <a:extLst>
              <a:ext uri="{FF2B5EF4-FFF2-40B4-BE49-F238E27FC236}">
                <a16:creationId xmlns:a16="http://schemas.microsoft.com/office/drawing/2014/main" id="{8EDA25FA-FDC5-45C0-AF18-3338A4908781}"/>
              </a:ext>
            </a:extLst>
          </p:cNvPr>
          <p:cNvSpPr txBox="1"/>
          <p:nvPr/>
        </p:nvSpPr>
        <p:spPr>
          <a:xfrm>
            <a:off x="4923685" y="6251122"/>
            <a:ext cx="2149810" cy="164404"/>
          </a:xfrm>
          <a:prstGeom prst="rect">
            <a:avLst/>
          </a:prstGeom>
        </p:spPr>
        <p:txBody>
          <a:bodyPr wrap="square" lIns="0" tIns="0" rIns="0" bIns="0" rtlCol="0" anchor="t">
            <a:spAutoFit/>
          </a:bodyPr>
          <a:lstStyle/>
          <a:p>
            <a:pPr algn="ctr">
              <a:lnSpc>
                <a:spcPts val="1439"/>
              </a:lnSpc>
            </a:pPr>
            <a:r>
              <a:rPr lang="en-US" sz="900" b="1" spc="11" dirty="0">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Dr. </a:t>
            </a:r>
            <a:r>
              <a:rPr lang="en-US" sz="900" b="1" spc="11" dirty="0" err="1">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Retno</a:t>
            </a:r>
            <a:r>
              <a:rPr lang="en-US" sz="900" b="1" spc="11" dirty="0">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 </a:t>
            </a:r>
            <a:r>
              <a:rPr lang="en-US" sz="900" b="1" spc="11" dirty="0" err="1">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Sunu</a:t>
            </a:r>
            <a:r>
              <a:rPr lang="en-US" sz="900" b="1" spc="11" dirty="0">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 </a:t>
            </a:r>
            <a:r>
              <a:rPr lang="en-US" sz="900" b="1" spc="11" dirty="0" err="1">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Astuti</a:t>
            </a:r>
            <a:r>
              <a:rPr lang="en-US" sz="900" b="1" spc="11" dirty="0">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 </a:t>
            </a:r>
            <a:r>
              <a:rPr lang="en-US" sz="900" b="1" spc="11" dirty="0" err="1">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M.Si</a:t>
            </a:r>
            <a:r>
              <a:rPr lang="en-US" sz="900" b="1" spc="11" dirty="0">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a:t>
            </a:r>
          </a:p>
        </p:txBody>
      </p:sp>
      <p:sp>
        <p:nvSpPr>
          <p:cNvPr id="34" name="TextBox 14">
            <a:extLst>
              <a:ext uri="{FF2B5EF4-FFF2-40B4-BE49-F238E27FC236}">
                <a16:creationId xmlns:a16="http://schemas.microsoft.com/office/drawing/2014/main" id="{95CDFFE3-4C7D-488D-AE58-1C7A97B6D986}"/>
              </a:ext>
            </a:extLst>
          </p:cNvPr>
          <p:cNvSpPr txBox="1"/>
          <p:nvPr/>
        </p:nvSpPr>
        <p:spPr>
          <a:xfrm>
            <a:off x="7557812" y="6251122"/>
            <a:ext cx="2149810" cy="164404"/>
          </a:xfrm>
          <a:prstGeom prst="rect">
            <a:avLst/>
          </a:prstGeom>
        </p:spPr>
        <p:txBody>
          <a:bodyPr wrap="square" lIns="0" tIns="0" rIns="0" bIns="0" rtlCol="0" anchor="t">
            <a:spAutoFit/>
          </a:bodyPr>
          <a:lstStyle/>
          <a:p>
            <a:pPr algn="ctr">
              <a:lnSpc>
                <a:spcPts val="1439"/>
              </a:lnSpc>
            </a:pPr>
            <a:r>
              <a:rPr lang="en-US" sz="900" b="1" spc="11" dirty="0">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Dr. Bambang </a:t>
            </a:r>
            <a:r>
              <a:rPr lang="en-US" sz="900" b="1" spc="11" dirty="0" err="1">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Pujiyono</a:t>
            </a:r>
            <a:r>
              <a:rPr lang="en-US" sz="900" b="1" spc="11" dirty="0">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 </a:t>
            </a:r>
            <a:r>
              <a:rPr lang="en-US" sz="900" b="1" spc="11" dirty="0" err="1">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S.Sos</a:t>
            </a:r>
            <a:r>
              <a:rPr lang="en-US" sz="900" b="1" spc="11" dirty="0">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 MM.</a:t>
            </a:r>
          </a:p>
        </p:txBody>
      </p:sp>
      <p:pic>
        <p:nvPicPr>
          <p:cNvPr id="35" name="Picture 34">
            <a:extLst>
              <a:ext uri="{FF2B5EF4-FFF2-40B4-BE49-F238E27FC236}">
                <a16:creationId xmlns:a16="http://schemas.microsoft.com/office/drawing/2014/main" id="{EC75D444-D9DD-440C-B4A1-C76636E0328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188805" y="2240368"/>
            <a:ext cx="1685925" cy="1675830"/>
          </a:xfrm>
          <a:prstGeom prst="ellipse">
            <a:avLst/>
          </a:prstGeom>
          <a:ln w="6350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9906000" h="6858000">
                <a:moveTo>
                  <a:pt x="0" y="0"/>
                </a:moveTo>
                <a:lnTo>
                  <a:pt x="9906000" y="0"/>
                </a:lnTo>
                <a:lnTo>
                  <a:pt x="9906000" y="6858000"/>
                </a:lnTo>
                <a:lnTo>
                  <a:pt x="0" y="6858000"/>
                </a:lnTo>
                <a:lnTo>
                  <a:pt x="0" y="0"/>
                </a:lnTo>
                <a:close/>
              </a:path>
            </a:pathLst>
          </a:custGeom>
          <a:blipFill>
            <a:blip r:embed="rId2"/>
            <a:stretch>
              <a:fillRect/>
            </a:stretch>
          </a:blipFill>
        </p:spPr>
      </p:sp>
      <p:sp>
        <p:nvSpPr>
          <p:cNvPr id="8" name="Freeform 8" descr="Logo  Description automatically generated"/>
          <p:cNvSpPr/>
          <p:nvPr/>
        </p:nvSpPr>
        <p:spPr>
          <a:xfrm>
            <a:off x="9423372" y="118743"/>
            <a:ext cx="330228" cy="330228"/>
          </a:xfrm>
          <a:custGeom>
            <a:avLst/>
            <a:gdLst/>
            <a:ahLst/>
            <a:cxnLst/>
            <a:rect l="l" t="t" r="r" b="b"/>
            <a:pathLst>
              <a:path w="330228" h="330228">
                <a:moveTo>
                  <a:pt x="0" y="0"/>
                </a:moveTo>
                <a:lnTo>
                  <a:pt x="330228" y="0"/>
                </a:lnTo>
                <a:lnTo>
                  <a:pt x="330228" y="330228"/>
                </a:lnTo>
                <a:lnTo>
                  <a:pt x="0" y="330228"/>
                </a:lnTo>
                <a:lnTo>
                  <a:pt x="0" y="0"/>
                </a:lnTo>
                <a:close/>
              </a:path>
            </a:pathLst>
          </a:custGeom>
          <a:blipFill>
            <a:blip r:embed="rId3"/>
            <a:stretch>
              <a:fillRect/>
            </a:stretch>
          </a:blipFill>
        </p:spPr>
      </p:sp>
      <p:grpSp>
        <p:nvGrpSpPr>
          <p:cNvPr id="10" name="Group 10">
            <a:extLst>
              <a:ext uri="{FF2B5EF4-FFF2-40B4-BE49-F238E27FC236}">
                <a16:creationId xmlns:a16="http://schemas.microsoft.com/office/drawing/2014/main" id="{6736DDCB-9266-4BE1-8046-B073EEF23D5C}"/>
              </a:ext>
            </a:extLst>
          </p:cNvPr>
          <p:cNvGrpSpPr/>
          <p:nvPr/>
        </p:nvGrpSpPr>
        <p:grpSpPr>
          <a:xfrm>
            <a:off x="990600" y="1405475"/>
            <a:ext cx="4267201" cy="819150"/>
            <a:chOff x="0" y="0"/>
            <a:chExt cx="8502651" cy="1168400"/>
          </a:xfrm>
        </p:grpSpPr>
        <p:sp>
          <p:nvSpPr>
            <p:cNvPr id="11" name="Freeform 11">
              <a:extLst>
                <a:ext uri="{FF2B5EF4-FFF2-40B4-BE49-F238E27FC236}">
                  <a16:creationId xmlns:a16="http://schemas.microsoft.com/office/drawing/2014/main" id="{032FE8B9-21E5-4384-829B-6D6EA6276CD1}"/>
                </a:ext>
              </a:extLst>
            </p:cNvPr>
            <p:cNvSpPr/>
            <p:nvPr/>
          </p:nvSpPr>
          <p:spPr>
            <a:xfrm>
              <a:off x="12700" y="12700"/>
              <a:ext cx="8477250" cy="1143000"/>
            </a:xfrm>
            <a:custGeom>
              <a:avLst/>
              <a:gdLst/>
              <a:ahLst/>
              <a:cxnLst/>
              <a:rect l="l" t="t" r="r" b="b"/>
              <a:pathLst>
                <a:path w="8477250" h="1143000">
                  <a:moveTo>
                    <a:pt x="0" y="190500"/>
                  </a:moveTo>
                  <a:cubicBezTo>
                    <a:pt x="0" y="85344"/>
                    <a:pt x="86868" y="0"/>
                    <a:pt x="194183" y="0"/>
                  </a:cubicBezTo>
                  <a:lnTo>
                    <a:pt x="8283067" y="0"/>
                  </a:lnTo>
                  <a:cubicBezTo>
                    <a:pt x="8390255" y="0"/>
                    <a:pt x="8477250" y="85344"/>
                    <a:pt x="8477250" y="190500"/>
                  </a:cubicBezTo>
                  <a:lnTo>
                    <a:pt x="8477250" y="952500"/>
                  </a:lnTo>
                  <a:cubicBezTo>
                    <a:pt x="8477250" y="1057656"/>
                    <a:pt x="8390382" y="1143000"/>
                    <a:pt x="8283067" y="1143000"/>
                  </a:cubicBezTo>
                  <a:lnTo>
                    <a:pt x="194183" y="1143000"/>
                  </a:lnTo>
                  <a:cubicBezTo>
                    <a:pt x="86868" y="1143000"/>
                    <a:pt x="0" y="1057656"/>
                    <a:pt x="0" y="952500"/>
                  </a:cubicBezTo>
                  <a:close/>
                </a:path>
              </a:pathLst>
            </a:custGeom>
            <a:solidFill>
              <a:srgbClr val="002060"/>
            </a:solidFill>
          </p:spPr>
        </p:sp>
        <p:sp>
          <p:nvSpPr>
            <p:cNvPr id="12" name="Freeform 12">
              <a:extLst>
                <a:ext uri="{FF2B5EF4-FFF2-40B4-BE49-F238E27FC236}">
                  <a16:creationId xmlns:a16="http://schemas.microsoft.com/office/drawing/2014/main" id="{009EDCF2-EF05-4819-A611-A046DA1EBEC0}"/>
                </a:ext>
              </a:extLst>
            </p:cNvPr>
            <p:cNvSpPr/>
            <p:nvPr/>
          </p:nvSpPr>
          <p:spPr>
            <a:xfrm>
              <a:off x="0" y="0"/>
              <a:ext cx="8502650" cy="1168400"/>
            </a:xfrm>
            <a:custGeom>
              <a:avLst/>
              <a:gdLst/>
              <a:ahLst/>
              <a:cxnLst/>
              <a:rect l="l" t="t" r="r" b="b"/>
              <a:pathLst>
                <a:path w="8502650" h="1168400">
                  <a:moveTo>
                    <a:pt x="0" y="203200"/>
                  </a:moveTo>
                  <a:cubicBezTo>
                    <a:pt x="0" y="90805"/>
                    <a:pt x="92837" y="0"/>
                    <a:pt x="206883" y="0"/>
                  </a:cubicBezTo>
                  <a:lnTo>
                    <a:pt x="8295767" y="0"/>
                  </a:lnTo>
                  <a:lnTo>
                    <a:pt x="8295767" y="12700"/>
                  </a:lnTo>
                  <a:lnTo>
                    <a:pt x="8295767" y="0"/>
                  </a:lnTo>
                  <a:cubicBezTo>
                    <a:pt x="8409813" y="0"/>
                    <a:pt x="8502650" y="90805"/>
                    <a:pt x="8502650" y="203200"/>
                  </a:cubicBezTo>
                  <a:lnTo>
                    <a:pt x="8489950" y="203200"/>
                  </a:lnTo>
                  <a:lnTo>
                    <a:pt x="8502650" y="203200"/>
                  </a:lnTo>
                  <a:lnTo>
                    <a:pt x="8502650" y="965200"/>
                  </a:lnTo>
                  <a:lnTo>
                    <a:pt x="8489950" y="965200"/>
                  </a:lnTo>
                  <a:lnTo>
                    <a:pt x="8502650" y="965200"/>
                  </a:lnTo>
                  <a:cubicBezTo>
                    <a:pt x="8502650" y="1077595"/>
                    <a:pt x="8409813" y="1168400"/>
                    <a:pt x="8295767" y="1168400"/>
                  </a:cubicBezTo>
                  <a:lnTo>
                    <a:pt x="8295767" y="1155700"/>
                  </a:lnTo>
                  <a:lnTo>
                    <a:pt x="8295767" y="1168400"/>
                  </a:lnTo>
                  <a:lnTo>
                    <a:pt x="206883" y="1168400"/>
                  </a:lnTo>
                  <a:lnTo>
                    <a:pt x="206883" y="1155700"/>
                  </a:lnTo>
                  <a:lnTo>
                    <a:pt x="206883" y="1168400"/>
                  </a:lnTo>
                  <a:cubicBezTo>
                    <a:pt x="92837" y="1168400"/>
                    <a:pt x="0" y="1077595"/>
                    <a:pt x="0" y="965200"/>
                  </a:cubicBezTo>
                  <a:lnTo>
                    <a:pt x="0" y="203200"/>
                  </a:lnTo>
                  <a:lnTo>
                    <a:pt x="12700" y="203200"/>
                  </a:lnTo>
                  <a:lnTo>
                    <a:pt x="0" y="203200"/>
                  </a:lnTo>
                  <a:moveTo>
                    <a:pt x="25400" y="203200"/>
                  </a:moveTo>
                  <a:lnTo>
                    <a:pt x="25400" y="965200"/>
                  </a:lnTo>
                  <a:lnTo>
                    <a:pt x="12700" y="965200"/>
                  </a:lnTo>
                  <a:lnTo>
                    <a:pt x="25400" y="965200"/>
                  </a:lnTo>
                  <a:cubicBezTo>
                    <a:pt x="25400" y="1063117"/>
                    <a:pt x="106426" y="1143000"/>
                    <a:pt x="206883" y="1143000"/>
                  </a:cubicBezTo>
                  <a:lnTo>
                    <a:pt x="8295767" y="1143000"/>
                  </a:lnTo>
                  <a:cubicBezTo>
                    <a:pt x="8396224" y="1143000"/>
                    <a:pt x="8477250" y="1063117"/>
                    <a:pt x="8477250" y="965200"/>
                  </a:cubicBezTo>
                  <a:lnTo>
                    <a:pt x="8477250" y="203200"/>
                  </a:lnTo>
                  <a:cubicBezTo>
                    <a:pt x="8477250" y="105283"/>
                    <a:pt x="8396224" y="25400"/>
                    <a:pt x="8295767" y="25400"/>
                  </a:cubicBezTo>
                  <a:lnTo>
                    <a:pt x="206883" y="25400"/>
                  </a:lnTo>
                  <a:lnTo>
                    <a:pt x="206883" y="12700"/>
                  </a:lnTo>
                  <a:lnTo>
                    <a:pt x="206883" y="25400"/>
                  </a:lnTo>
                  <a:cubicBezTo>
                    <a:pt x="106426" y="25400"/>
                    <a:pt x="25400" y="105283"/>
                    <a:pt x="25400" y="203200"/>
                  </a:cubicBezTo>
                  <a:close/>
                </a:path>
              </a:pathLst>
            </a:custGeom>
            <a:solidFill>
              <a:srgbClr val="000000"/>
            </a:solidFill>
          </p:spPr>
        </p:sp>
        <p:sp>
          <p:nvSpPr>
            <p:cNvPr id="13" name="TextBox 13">
              <a:extLst>
                <a:ext uri="{FF2B5EF4-FFF2-40B4-BE49-F238E27FC236}">
                  <a16:creationId xmlns:a16="http://schemas.microsoft.com/office/drawing/2014/main" id="{B530C9E8-AA4C-4A3A-ABA3-EC9307BE40C9}"/>
                </a:ext>
              </a:extLst>
            </p:cNvPr>
            <p:cNvSpPr txBox="1"/>
            <p:nvPr/>
          </p:nvSpPr>
          <p:spPr>
            <a:xfrm>
              <a:off x="0" y="-9525"/>
              <a:ext cx="8502651" cy="1177925"/>
            </a:xfrm>
            <a:prstGeom prst="rect">
              <a:avLst/>
            </a:prstGeom>
          </p:spPr>
          <p:txBody>
            <a:bodyPr lIns="50800" tIns="50800" rIns="50800" bIns="50800" rtlCol="0" anchor="ctr"/>
            <a:lstStyle/>
            <a:p>
              <a:pPr algn="ctr">
                <a:lnSpc>
                  <a:spcPts val="2879"/>
                </a:lnSpc>
              </a:pPr>
              <a:r>
                <a:rPr lang="en-US" sz="1600" b="1" spc="-27" dirty="0">
                  <a:solidFill>
                    <a:srgbClr val="FFFFFF"/>
                  </a:solidFill>
                  <a:latin typeface="Arimo Bold"/>
                  <a:ea typeface="Arimo Bold"/>
                  <a:cs typeface="Arimo Bold"/>
                  <a:sym typeface="Arimo Bold"/>
                </a:rPr>
                <a:t>PIMPINAN </a:t>
              </a:r>
              <a:r>
                <a:rPr lang="en-US" sz="1600" b="1" i="1" spc="-27" dirty="0">
                  <a:solidFill>
                    <a:srgbClr val="FFFFFF"/>
                  </a:solidFill>
                  <a:latin typeface="Arimo Bold"/>
                  <a:ea typeface="Arimo Bold"/>
                  <a:cs typeface="Arimo Bold"/>
                  <a:sym typeface="Arimo Bold"/>
                </a:rPr>
                <a:t>Indonesian </a:t>
              </a:r>
              <a:r>
                <a:rPr lang="en-US" sz="1600" b="1" i="1" spc="-27" dirty="0" err="1">
                  <a:solidFill>
                    <a:srgbClr val="FFFFFF"/>
                  </a:solidFill>
                  <a:latin typeface="Arimo Bold"/>
                  <a:ea typeface="Arimo Bold"/>
                  <a:cs typeface="Arimo Bold"/>
                  <a:sym typeface="Arimo Bold"/>
                </a:rPr>
                <a:t>Asscociation</a:t>
              </a:r>
              <a:r>
                <a:rPr lang="en-US" sz="1600" b="1" i="1" spc="-27" dirty="0">
                  <a:solidFill>
                    <a:srgbClr val="FFFFFF"/>
                  </a:solidFill>
                  <a:latin typeface="Arimo Bold"/>
                  <a:ea typeface="Arimo Bold"/>
                  <a:cs typeface="Arimo Bold"/>
                  <a:sym typeface="Arimo Bold"/>
                </a:rPr>
                <a:t> for Public Administration </a:t>
              </a:r>
              <a:r>
                <a:rPr lang="en-US" sz="1600" b="1" spc="-27" dirty="0">
                  <a:solidFill>
                    <a:srgbClr val="FFFFFF"/>
                  </a:solidFill>
                  <a:latin typeface="Arimo Bold"/>
                  <a:ea typeface="Arimo Bold"/>
                  <a:cs typeface="Arimo Bold"/>
                  <a:sym typeface="Arimo Bold"/>
                </a:rPr>
                <a:t>(IAPA) </a:t>
              </a:r>
            </a:p>
          </p:txBody>
        </p:sp>
      </p:grpSp>
      <p:pic>
        <p:nvPicPr>
          <p:cNvPr id="17" name="Picture 16">
            <a:extLst>
              <a:ext uri="{FF2B5EF4-FFF2-40B4-BE49-F238E27FC236}">
                <a16:creationId xmlns:a16="http://schemas.microsoft.com/office/drawing/2014/main" id="{245CF50B-9C17-4F49-B4F0-E79D62DFFFB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748" r="16109" b="23102"/>
          <a:stretch/>
        </p:blipFill>
        <p:spPr>
          <a:xfrm>
            <a:off x="3707090" y="2747185"/>
            <a:ext cx="1544337" cy="1539439"/>
          </a:xfrm>
          <a:prstGeom prst="ellipse">
            <a:avLst/>
          </a:prstGeom>
          <a:ln w="6350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pic>
        <p:nvPicPr>
          <p:cNvPr id="19" name="Picture 18">
            <a:extLst>
              <a:ext uri="{FF2B5EF4-FFF2-40B4-BE49-F238E27FC236}">
                <a16:creationId xmlns:a16="http://schemas.microsoft.com/office/drawing/2014/main" id="{6C28A6B9-5DB7-45C3-A341-120A5A9B25B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0905" t="-32" r="18027" b="29189"/>
          <a:stretch/>
        </p:blipFill>
        <p:spPr>
          <a:xfrm>
            <a:off x="959460" y="2747185"/>
            <a:ext cx="1544338" cy="1539439"/>
          </a:xfrm>
          <a:prstGeom prst="ellipse">
            <a:avLst/>
          </a:prstGeom>
          <a:ln w="6350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sp>
        <p:nvSpPr>
          <p:cNvPr id="20" name="TextBox 14">
            <a:extLst>
              <a:ext uri="{FF2B5EF4-FFF2-40B4-BE49-F238E27FC236}">
                <a16:creationId xmlns:a16="http://schemas.microsoft.com/office/drawing/2014/main" id="{9FC3CCFF-4F11-4B39-A541-08AF69EF608E}"/>
              </a:ext>
            </a:extLst>
          </p:cNvPr>
          <p:cNvSpPr txBox="1"/>
          <p:nvPr/>
        </p:nvSpPr>
        <p:spPr>
          <a:xfrm>
            <a:off x="5862" y="4544111"/>
            <a:ext cx="3404938" cy="530145"/>
          </a:xfrm>
          <a:prstGeom prst="rect">
            <a:avLst/>
          </a:prstGeom>
        </p:spPr>
        <p:txBody>
          <a:bodyPr wrap="square" lIns="0" tIns="0" rIns="0" bIns="0" rtlCol="0" anchor="t">
            <a:spAutoFit/>
          </a:bodyPr>
          <a:lstStyle/>
          <a:p>
            <a:pPr algn="ctr">
              <a:lnSpc>
                <a:spcPts val="1439"/>
              </a:lnSpc>
            </a:pPr>
            <a:r>
              <a:rPr lang="en-US" sz="800" b="1" spc="11" dirty="0" err="1">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Ketua</a:t>
            </a:r>
            <a:r>
              <a:rPr lang="en-US" sz="800" b="1" spc="11" dirty="0">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 </a:t>
            </a:r>
            <a:r>
              <a:rPr lang="en-US" sz="800" b="1" i="1" spc="11" dirty="0">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Indonesian </a:t>
            </a:r>
            <a:r>
              <a:rPr lang="en-US" sz="800" b="1" i="1" spc="11" dirty="0" err="1">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Asscociation</a:t>
            </a:r>
            <a:r>
              <a:rPr lang="en-US" sz="800" b="1" i="1" spc="11" dirty="0">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 for </a:t>
            </a:r>
          </a:p>
          <a:p>
            <a:pPr algn="ctr">
              <a:lnSpc>
                <a:spcPts val="1439"/>
              </a:lnSpc>
            </a:pPr>
            <a:r>
              <a:rPr lang="en-US" sz="800" b="1" i="1" spc="11" dirty="0">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Public Administration </a:t>
            </a:r>
            <a:r>
              <a:rPr lang="en-US" sz="800" b="1" spc="11" dirty="0">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(IAPA)</a:t>
            </a:r>
          </a:p>
          <a:p>
            <a:pPr algn="ctr">
              <a:lnSpc>
                <a:spcPts val="1439"/>
              </a:lnSpc>
            </a:pPr>
            <a:r>
              <a:rPr lang="pt-BR" sz="800" b="1" spc="11" dirty="0">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Prof. Dr. Agus Pramusinto, MDA.</a:t>
            </a:r>
            <a:endParaRPr lang="en-US" sz="800" b="1" spc="11" dirty="0">
              <a:solidFill>
                <a:srgbClr val="000000"/>
              </a:solidFill>
              <a:latin typeface="Open Sans 1 Bold" panose="020B0604020202020204" charset="0"/>
              <a:ea typeface="Open Sans 1 Bold" panose="020B0604020202020204" charset="0"/>
              <a:cs typeface="Open Sans 1 Bold" panose="020B0604020202020204" charset="0"/>
              <a:sym typeface="TT Rounds Condensed Bold"/>
            </a:endParaRPr>
          </a:p>
        </p:txBody>
      </p:sp>
      <p:sp>
        <p:nvSpPr>
          <p:cNvPr id="21" name="TextBox 14">
            <a:extLst>
              <a:ext uri="{FF2B5EF4-FFF2-40B4-BE49-F238E27FC236}">
                <a16:creationId xmlns:a16="http://schemas.microsoft.com/office/drawing/2014/main" id="{0F6BB95B-40A6-4E51-B00B-45F5AEDD17B2}"/>
              </a:ext>
            </a:extLst>
          </p:cNvPr>
          <p:cNvSpPr txBox="1"/>
          <p:nvPr/>
        </p:nvSpPr>
        <p:spPr>
          <a:xfrm>
            <a:off x="2895600" y="4544110"/>
            <a:ext cx="2636859" cy="530145"/>
          </a:xfrm>
          <a:prstGeom prst="rect">
            <a:avLst/>
          </a:prstGeom>
        </p:spPr>
        <p:txBody>
          <a:bodyPr wrap="square" lIns="0" tIns="0" rIns="0" bIns="0" rtlCol="0" anchor="t">
            <a:spAutoFit/>
          </a:bodyPr>
          <a:lstStyle/>
          <a:p>
            <a:pPr algn="ctr">
              <a:lnSpc>
                <a:spcPts val="1439"/>
              </a:lnSpc>
            </a:pPr>
            <a:r>
              <a:rPr lang="en-US" sz="800" b="1" spc="11" dirty="0" err="1">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Sekretaris</a:t>
            </a:r>
            <a:r>
              <a:rPr lang="en-US" sz="800" b="1" spc="11" dirty="0">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 </a:t>
            </a:r>
            <a:r>
              <a:rPr lang="en-US" sz="800" b="1" spc="11" dirty="0" err="1">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Jenderal</a:t>
            </a:r>
            <a:r>
              <a:rPr lang="en-US" sz="800" b="1" spc="11" dirty="0">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 </a:t>
            </a:r>
            <a:r>
              <a:rPr lang="en-US" sz="800" b="1" i="1" spc="11" dirty="0">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Indonesian </a:t>
            </a:r>
            <a:r>
              <a:rPr lang="en-US" sz="800" b="1" i="1" spc="11" dirty="0" err="1">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Asscociation</a:t>
            </a:r>
            <a:r>
              <a:rPr lang="en-US" sz="800" b="1" i="1" spc="11" dirty="0">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 for </a:t>
            </a:r>
          </a:p>
          <a:p>
            <a:pPr algn="ctr">
              <a:lnSpc>
                <a:spcPts val="1439"/>
              </a:lnSpc>
            </a:pPr>
            <a:r>
              <a:rPr lang="en-US" sz="800" b="1" i="1" spc="11" dirty="0">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Public Administration </a:t>
            </a:r>
            <a:r>
              <a:rPr lang="en-US" sz="800" b="1" spc="11" dirty="0">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(IAPA)</a:t>
            </a:r>
          </a:p>
          <a:p>
            <a:pPr algn="ctr">
              <a:lnSpc>
                <a:spcPts val="1439"/>
              </a:lnSpc>
            </a:pPr>
            <a:r>
              <a:rPr lang="fi-FI" sz="800" b="1" spc="11" dirty="0">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Dr. Bevaola Kusumasari, M.Si</a:t>
            </a:r>
            <a:r>
              <a:rPr lang="pt-BR" sz="800" b="1" spc="11" dirty="0">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a:t>
            </a:r>
            <a:endParaRPr lang="en-US" sz="800" b="1" spc="11" dirty="0">
              <a:solidFill>
                <a:srgbClr val="000000"/>
              </a:solidFill>
              <a:latin typeface="Open Sans 1 Bold" panose="020B0604020202020204" charset="0"/>
              <a:ea typeface="Open Sans 1 Bold" panose="020B0604020202020204" charset="0"/>
              <a:cs typeface="Open Sans 1 Bold" panose="020B0604020202020204" charset="0"/>
              <a:sym typeface="TT Rounds Condensed Bold"/>
            </a:endParaRPr>
          </a:p>
        </p:txBody>
      </p:sp>
      <p:grpSp>
        <p:nvGrpSpPr>
          <p:cNvPr id="16" name="Group 5">
            <a:extLst>
              <a:ext uri="{FF2B5EF4-FFF2-40B4-BE49-F238E27FC236}">
                <a16:creationId xmlns:a16="http://schemas.microsoft.com/office/drawing/2014/main" id="{0F0CDEDA-2862-4F18-9FDE-CC68E18F958E}"/>
              </a:ext>
            </a:extLst>
          </p:cNvPr>
          <p:cNvGrpSpPr/>
          <p:nvPr/>
        </p:nvGrpSpPr>
        <p:grpSpPr>
          <a:xfrm>
            <a:off x="7443714" y="6569789"/>
            <a:ext cx="4752975" cy="303376"/>
            <a:chOff x="0" y="0"/>
            <a:chExt cx="6337300" cy="404501"/>
          </a:xfrm>
        </p:grpSpPr>
        <p:sp>
          <p:nvSpPr>
            <p:cNvPr id="18" name="Freeform 6">
              <a:extLst>
                <a:ext uri="{FF2B5EF4-FFF2-40B4-BE49-F238E27FC236}">
                  <a16:creationId xmlns:a16="http://schemas.microsoft.com/office/drawing/2014/main" id="{D91AF24E-A43F-4BEC-9E98-E30CBAB42E72}"/>
                </a:ext>
              </a:extLst>
            </p:cNvPr>
            <p:cNvSpPr/>
            <p:nvPr/>
          </p:nvSpPr>
          <p:spPr>
            <a:xfrm>
              <a:off x="0" y="0"/>
              <a:ext cx="6337300" cy="404495"/>
            </a:xfrm>
            <a:custGeom>
              <a:avLst/>
              <a:gdLst/>
              <a:ahLst/>
              <a:cxnLst/>
              <a:rect l="l" t="t" r="r" b="b"/>
              <a:pathLst>
                <a:path w="6337300" h="404495">
                  <a:moveTo>
                    <a:pt x="0" y="0"/>
                  </a:moveTo>
                  <a:lnTo>
                    <a:pt x="6337300" y="0"/>
                  </a:lnTo>
                  <a:lnTo>
                    <a:pt x="6337300" y="404495"/>
                  </a:lnTo>
                  <a:lnTo>
                    <a:pt x="0" y="404495"/>
                  </a:lnTo>
                  <a:close/>
                </a:path>
              </a:pathLst>
            </a:custGeom>
            <a:gradFill rotWithShape="1">
              <a:gsLst>
                <a:gs pos="0">
                  <a:srgbClr val="7A221C">
                    <a:alpha val="100000"/>
                  </a:srgbClr>
                </a:gs>
                <a:gs pos="31000">
                  <a:srgbClr val="B1352C">
                    <a:alpha val="100000"/>
                  </a:srgbClr>
                </a:gs>
                <a:gs pos="100000">
                  <a:srgbClr val="FFFFFF">
                    <a:alpha val="100000"/>
                  </a:srgbClr>
                </a:gs>
              </a:gsLst>
              <a:lin ang="10800000"/>
            </a:gradFill>
          </p:spPr>
          <p:txBody>
            <a:bodyPr/>
            <a:lstStyle/>
            <a:p>
              <a:pPr algn="r"/>
              <a:endParaRPr lang="en-ID" dirty="0"/>
            </a:p>
          </p:txBody>
        </p:sp>
        <p:sp>
          <p:nvSpPr>
            <p:cNvPr id="22" name="TextBox 7">
              <a:extLst>
                <a:ext uri="{FF2B5EF4-FFF2-40B4-BE49-F238E27FC236}">
                  <a16:creationId xmlns:a16="http://schemas.microsoft.com/office/drawing/2014/main" id="{8A280506-C566-4F1D-AC43-392978C2EB87}"/>
                </a:ext>
              </a:extLst>
            </p:cNvPr>
            <p:cNvSpPr txBox="1"/>
            <p:nvPr/>
          </p:nvSpPr>
          <p:spPr>
            <a:xfrm>
              <a:off x="0" y="0"/>
              <a:ext cx="6337300" cy="404501"/>
            </a:xfrm>
            <a:prstGeom prst="rect">
              <a:avLst/>
            </a:prstGeom>
          </p:spPr>
          <p:txBody>
            <a:bodyPr lIns="50800" tIns="50800" rIns="50800" bIns="50800" rtlCol="0" anchor="ctr"/>
            <a:lstStyle/>
            <a:p>
              <a:pPr algn="r">
                <a:lnSpc>
                  <a:spcPts val="1080"/>
                </a:lnSpc>
              </a:pPr>
              <a:r>
                <a:rPr lang="en-US" sz="900" dirty="0">
                  <a:solidFill>
                    <a:srgbClr val="FFFF00"/>
                  </a:solidFill>
                  <a:latin typeface="Open Sans 1"/>
                  <a:ea typeface="Open Sans 1"/>
                  <a:cs typeface="Open Sans 1"/>
                  <a:sym typeface="Open Sans 1"/>
                </a:rPr>
                <a:t>UNDIP </a:t>
              </a:r>
              <a:r>
                <a:rPr lang="en-US" sz="900" dirty="0" err="1">
                  <a:solidFill>
                    <a:srgbClr val="FFFF00"/>
                  </a:solidFill>
                  <a:latin typeface="Open Sans 1"/>
                  <a:ea typeface="Open Sans 1"/>
                  <a:cs typeface="Open Sans 1"/>
                  <a:sym typeface="Open Sans 1"/>
                </a:rPr>
                <a:t>Bermartabat</a:t>
              </a:r>
              <a:r>
                <a:rPr lang="en-US" sz="900" dirty="0">
                  <a:solidFill>
                    <a:srgbClr val="FFFF00"/>
                  </a:solidFill>
                  <a:latin typeface="Open Sans 1"/>
                  <a:ea typeface="Open Sans 1"/>
                  <a:cs typeface="Open Sans 1"/>
                  <a:sym typeface="Open Sans 1"/>
                </a:rPr>
                <a:t> UNDIP </a:t>
              </a:r>
              <a:r>
                <a:rPr lang="en-US" sz="900" dirty="0" err="1">
                  <a:solidFill>
                    <a:srgbClr val="FFFF00"/>
                  </a:solidFill>
                  <a:latin typeface="Open Sans 1"/>
                  <a:ea typeface="Open Sans 1"/>
                  <a:cs typeface="Open Sans 1"/>
                  <a:sym typeface="Open Sans 1"/>
                </a:rPr>
                <a:t>Bermanfaat</a:t>
              </a:r>
              <a:endParaRPr lang="en-US" sz="900" dirty="0">
                <a:solidFill>
                  <a:srgbClr val="FFFF00"/>
                </a:solidFill>
                <a:latin typeface="Open Sans 1"/>
                <a:ea typeface="Open Sans 1"/>
                <a:cs typeface="Open Sans 1"/>
                <a:sym typeface="Open Sans 1"/>
              </a:endParaRPr>
            </a:p>
          </p:txBody>
        </p:sp>
      </p:grpSp>
      <p:grpSp>
        <p:nvGrpSpPr>
          <p:cNvPr id="23" name="Group 5">
            <a:extLst>
              <a:ext uri="{FF2B5EF4-FFF2-40B4-BE49-F238E27FC236}">
                <a16:creationId xmlns:a16="http://schemas.microsoft.com/office/drawing/2014/main" id="{B9D87FC3-BCB2-4E1F-83CF-947ED99A325F}"/>
              </a:ext>
            </a:extLst>
          </p:cNvPr>
          <p:cNvGrpSpPr/>
          <p:nvPr/>
        </p:nvGrpSpPr>
        <p:grpSpPr>
          <a:xfrm>
            <a:off x="6945702" y="6569789"/>
            <a:ext cx="5250988" cy="278623"/>
            <a:chOff x="0" y="0"/>
            <a:chExt cx="6337300" cy="404501"/>
          </a:xfrm>
        </p:grpSpPr>
        <p:sp>
          <p:nvSpPr>
            <p:cNvPr id="24" name="Freeform 6">
              <a:extLst>
                <a:ext uri="{FF2B5EF4-FFF2-40B4-BE49-F238E27FC236}">
                  <a16:creationId xmlns:a16="http://schemas.microsoft.com/office/drawing/2014/main" id="{5FE36D13-BC23-45AF-A6DE-DAE03D3A8708}"/>
                </a:ext>
              </a:extLst>
            </p:cNvPr>
            <p:cNvSpPr/>
            <p:nvPr/>
          </p:nvSpPr>
          <p:spPr>
            <a:xfrm>
              <a:off x="0" y="0"/>
              <a:ext cx="6337300" cy="404495"/>
            </a:xfrm>
            <a:custGeom>
              <a:avLst/>
              <a:gdLst/>
              <a:ahLst/>
              <a:cxnLst/>
              <a:rect l="l" t="t" r="r" b="b"/>
              <a:pathLst>
                <a:path w="6337300" h="404495">
                  <a:moveTo>
                    <a:pt x="0" y="0"/>
                  </a:moveTo>
                  <a:lnTo>
                    <a:pt x="6337300" y="0"/>
                  </a:lnTo>
                  <a:lnTo>
                    <a:pt x="6337300" y="404495"/>
                  </a:lnTo>
                  <a:lnTo>
                    <a:pt x="0" y="404495"/>
                  </a:lnTo>
                  <a:close/>
                </a:path>
              </a:pathLst>
            </a:custGeom>
            <a:gradFill rotWithShape="1">
              <a:gsLst>
                <a:gs pos="0">
                  <a:srgbClr val="7A221C">
                    <a:alpha val="100000"/>
                  </a:srgbClr>
                </a:gs>
                <a:gs pos="31000">
                  <a:srgbClr val="B1352C">
                    <a:alpha val="100000"/>
                  </a:srgbClr>
                </a:gs>
                <a:gs pos="100000">
                  <a:srgbClr val="FFFFFF">
                    <a:alpha val="100000"/>
                  </a:srgbClr>
                </a:gs>
              </a:gsLst>
              <a:lin ang="10800000"/>
            </a:gradFill>
          </p:spPr>
          <p:txBody>
            <a:bodyPr/>
            <a:lstStyle/>
            <a:p>
              <a:pPr algn="r"/>
              <a:endParaRPr lang="en-ID" dirty="0"/>
            </a:p>
          </p:txBody>
        </p:sp>
        <p:sp>
          <p:nvSpPr>
            <p:cNvPr id="25" name="TextBox 7">
              <a:extLst>
                <a:ext uri="{FF2B5EF4-FFF2-40B4-BE49-F238E27FC236}">
                  <a16:creationId xmlns:a16="http://schemas.microsoft.com/office/drawing/2014/main" id="{C24E71A0-BD83-46A6-8120-868F859B15DE}"/>
                </a:ext>
              </a:extLst>
            </p:cNvPr>
            <p:cNvSpPr txBox="1"/>
            <p:nvPr/>
          </p:nvSpPr>
          <p:spPr>
            <a:xfrm>
              <a:off x="0" y="0"/>
              <a:ext cx="6337300" cy="404501"/>
            </a:xfrm>
            <a:prstGeom prst="rect">
              <a:avLst/>
            </a:prstGeom>
          </p:spPr>
          <p:txBody>
            <a:bodyPr lIns="50800" tIns="50800" rIns="50800" bIns="50800" rtlCol="0" anchor="ctr"/>
            <a:lstStyle/>
            <a:p>
              <a:pPr algn="r">
                <a:lnSpc>
                  <a:spcPts val="1080"/>
                </a:lnSpc>
              </a:pPr>
              <a:r>
                <a:rPr lang="en-US" sz="900" dirty="0">
                  <a:solidFill>
                    <a:srgbClr val="FFFF00"/>
                  </a:solidFill>
                  <a:latin typeface="Open Sans 1"/>
                  <a:ea typeface="Open Sans 1"/>
                  <a:cs typeface="Open Sans 1"/>
                  <a:sym typeface="Open Sans 1"/>
                </a:rPr>
                <a:t>UNDIP </a:t>
              </a:r>
              <a:r>
                <a:rPr lang="en-US" sz="900" dirty="0" err="1">
                  <a:solidFill>
                    <a:srgbClr val="FFFF00"/>
                  </a:solidFill>
                  <a:latin typeface="Open Sans 1"/>
                  <a:ea typeface="Open Sans 1"/>
                  <a:cs typeface="Open Sans 1"/>
                  <a:sym typeface="Open Sans 1"/>
                </a:rPr>
                <a:t>Bermartabat</a:t>
              </a:r>
              <a:r>
                <a:rPr lang="en-US" sz="900" dirty="0">
                  <a:solidFill>
                    <a:srgbClr val="FFFF00"/>
                  </a:solidFill>
                  <a:latin typeface="Open Sans 1"/>
                  <a:ea typeface="Open Sans 1"/>
                  <a:cs typeface="Open Sans 1"/>
                  <a:sym typeface="Open Sans 1"/>
                </a:rPr>
                <a:t> UNDIP </a:t>
              </a:r>
              <a:r>
                <a:rPr lang="en-US" sz="900" dirty="0" err="1">
                  <a:solidFill>
                    <a:srgbClr val="FFFF00"/>
                  </a:solidFill>
                  <a:latin typeface="Open Sans 1"/>
                  <a:ea typeface="Open Sans 1"/>
                  <a:cs typeface="Open Sans 1"/>
                  <a:sym typeface="Open Sans 1"/>
                </a:rPr>
                <a:t>Bermanfaat</a:t>
              </a:r>
              <a:endParaRPr lang="en-US" sz="900" dirty="0">
                <a:solidFill>
                  <a:srgbClr val="FFFF00"/>
                </a:solidFill>
                <a:latin typeface="Open Sans 1"/>
                <a:ea typeface="Open Sans 1"/>
                <a:cs typeface="Open Sans 1"/>
                <a:sym typeface="Open Sans 1"/>
              </a:endParaRPr>
            </a:p>
          </p:txBody>
        </p:sp>
      </p:grpSp>
      <p:grpSp>
        <p:nvGrpSpPr>
          <p:cNvPr id="26" name="Group 10">
            <a:extLst>
              <a:ext uri="{FF2B5EF4-FFF2-40B4-BE49-F238E27FC236}">
                <a16:creationId xmlns:a16="http://schemas.microsoft.com/office/drawing/2014/main" id="{A9B3A4EB-B35E-4A88-93C4-54C6E0FAF232}"/>
              </a:ext>
            </a:extLst>
          </p:cNvPr>
          <p:cNvGrpSpPr/>
          <p:nvPr/>
        </p:nvGrpSpPr>
        <p:grpSpPr>
          <a:xfrm>
            <a:off x="6591299" y="1389718"/>
            <a:ext cx="4267201" cy="819150"/>
            <a:chOff x="0" y="0"/>
            <a:chExt cx="8502651" cy="1168400"/>
          </a:xfrm>
        </p:grpSpPr>
        <p:sp>
          <p:nvSpPr>
            <p:cNvPr id="27" name="Freeform 11">
              <a:extLst>
                <a:ext uri="{FF2B5EF4-FFF2-40B4-BE49-F238E27FC236}">
                  <a16:creationId xmlns:a16="http://schemas.microsoft.com/office/drawing/2014/main" id="{C23522CE-C342-4629-A2CD-B2F1BD982956}"/>
                </a:ext>
              </a:extLst>
            </p:cNvPr>
            <p:cNvSpPr/>
            <p:nvPr/>
          </p:nvSpPr>
          <p:spPr>
            <a:xfrm>
              <a:off x="12700" y="12700"/>
              <a:ext cx="8477250" cy="1143000"/>
            </a:xfrm>
            <a:custGeom>
              <a:avLst/>
              <a:gdLst/>
              <a:ahLst/>
              <a:cxnLst/>
              <a:rect l="l" t="t" r="r" b="b"/>
              <a:pathLst>
                <a:path w="8477250" h="1143000">
                  <a:moveTo>
                    <a:pt x="0" y="190500"/>
                  </a:moveTo>
                  <a:cubicBezTo>
                    <a:pt x="0" y="85344"/>
                    <a:pt x="86868" y="0"/>
                    <a:pt x="194183" y="0"/>
                  </a:cubicBezTo>
                  <a:lnTo>
                    <a:pt x="8283067" y="0"/>
                  </a:lnTo>
                  <a:cubicBezTo>
                    <a:pt x="8390255" y="0"/>
                    <a:pt x="8477250" y="85344"/>
                    <a:pt x="8477250" y="190500"/>
                  </a:cubicBezTo>
                  <a:lnTo>
                    <a:pt x="8477250" y="952500"/>
                  </a:lnTo>
                  <a:cubicBezTo>
                    <a:pt x="8477250" y="1057656"/>
                    <a:pt x="8390382" y="1143000"/>
                    <a:pt x="8283067" y="1143000"/>
                  </a:cubicBezTo>
                  <a:lnTo>
                    <a:pt x="194183" y="1143000"/>
                  </a:lnTo>
                  <a:cubicBezTo>
                    <a:pt x="86868" y="1143000"/>
                    <a:pt x="0" y="1057656"/>
                    <a:pt x="0" y="952500"/>
                  </a:cubicBezTo>
                  <a:close/>
                </a:path>
              </a:pathLst>
            </a:custGeom>
            <a:solidFill>
              <a:srgbClr val="002060"/>
            </a:solidFill>
          </p:spPr>
        </p:sp>
        <p:sp>
          <p:nvSpPr>
            <p:cNvPr id="28" name="Freeform 12">
              <a:extLst>
                <a:ext uri="{FF2B5EF4-FFF2-40B4-BE49-F238E27FC236}">
                  <a16:creationId xmlns:a16="http://schemas.microsoft.com/office/drawing/2014/main" id="{74EFD7CD-0AF6-4B42-95F3-FB770C485B03}"/>
                </a:ext>
              </a:extLst>
            </p:cNvPr>
            <p:cNvSpPr/>
            <p:nvPr/>
          </p:nvSpPr>
          <p:spPr>
            <a:xfrm>
              <a:off x="0" y="0"/>
              <a:ext cx="8502650" cy="1168400"/>
            </a:xfrm>
            <a:custGeom>
              <a:avLst/>
              <a:gdLst/>
              <a:ahLst/>
              <a:cxnLst/>
              <a:rect l="l" t="t" r="r" b="b"/>
              <a:pathLst>
                <a:path w="8502650" h="1168400">
                  <a:moveTo>
                    <a:pt x="0" y="203200"/>
                  </a:moveTo>
                  <a:cubicBezTo>
                    <a:pt x="0" y="90805"/>
                    <a:pt x="92837" y="0"/>
                    <a:pt x="206883" y="0"/>
                  </a:cubicBezTo>
                  <a:lnTo>
                    <a:pt x="8295767" y="0"/>
                  </a:lnTo>
                  <a:lnTo>
                    <a:pt x="8295767" y="12700"/>
                  </a:lnTo>
                  <a:lnTo>
                    <a:pt x="8295767" y="0"/>
                  </a:lnTo>
                  <a:cubicBezTo>
                    <a:pt x="8409813" y="0"/>
                    <a:pt x="8502650" y="90805"/>
                    <a:pt x="8502650" y="203200"/>
                  </a:cubicBezTo>
                  <a:lnTo>
                    <a:pt x="8489950" y="203200"/>
                  </a:lnTo>
                  <a:lnTo>
                    <a:pt x="8502650" y="203200"/>
                  </a:lnTo>
                  <a:lnTo>
                    <a:pt x="8502650" y="965200"/>
                  </a:lnTo>
                  <a:lnTo>
                    <a:pt x="8489950" y="965200"/>
                  </a:lnTo>
                  <a:lnTo>
                    <a:pt x="8502650" y="965200"/>
                  </a:lnTo>
                  <a:cubicBezTo>
                    <a:pt x="8502650" y="1077595"/>
                    <a:pt x="8409813" y="1168400"/>
                    <a:pt x="8295767" y="1168400"/>
                  </a:cubicBezTo>
                  <a:lnTo>
                    <a:pt x="8295767" y="1155700"/>
                  </a:lnTo>
                  <a:lnTo>
                    <a:pt x="8295767" y="1168400"/>
                  </a:lnTo>
                  <a:lnTo>
                    <a:pt x="206883" y="1168400"/>
                  </a:lnTo>
                  <a:lnTo>
                    <a:pt x="206883" y="1155700"/>
                  </a:lnTo>
                  <a:lnTo>
                    <a:pt x="206883" y="1168400"/>
                  </a:lnTo>
                  <a:cubicBezTo>
                    <a:pt x="92837" y="1168400"/>
                    <a:pt x="0" y="1077595"/>
                    <a:pt x="0" y="965200"/>
                  </a:cubicBezTo>
                  <a:lnTo>
                    <a:pt x="0" y="203200"/>
                  </a:lnTo>
                  <a:lnTo>
                    <a:pt x="12700" y="203200"/>
                  </a:lnTo>
                  <a:lnTo>
                    <a:pt x="0" y="203200"/>
                  </a:lnTo>
                  <a:moveTo>
                    <a:pt x="25400" y="203200"/>
                  </a:moveTo>
                  <a:lnTo>
                    <a:pt x="25400" y="965200"/>
                  </a:lnTo>
                  <a:lnTo>
                    <a:pt x="12700" y="965200"/>
                  </a:lnTo>
                  <a:lnTo>
                    <a:pt x="25400" y="965200"/>
                  </a:lnTo>
                  <a:cubicBezTo>
                    <a:pt x="25400" y="1063117"/>
                    <a:pt x="106426" y="1143000"/>
                    <a:pt x="206883" y="1143000"/>
                  </a:cubicBezTo>
                  <a:lnTo>
                    <a:pt x="8295767" y="1143000"/>
                  </a:lnTo>
                  <a:cubicBezTo>
                    <a:pt x="8396224" y="1143000"/>
                    <a:pt x="8477250" y="1063117"/>
                    <a:pt x="8477250" y="965200"/>
                  </a:cubicBezTo>
                  <a:lnTo>
                    <a:pt x="8477250" y="203200"/>
                  </a:lnTo>
                  <a:cubicBezTo>
                    <a:pt x="8477250" y="105283"/>
                    <a:pt x="8396224" y="25400"/>
                    <a:pt x="8295767" y="25400"/>
                  </a:cubicBezTo>
                  <a:lnTo>
                    <a:pt x="206883" y="25400"/>
                  </a:lnTo>
                  <a:lnTo>
                    <a:pt x="206883" y="12700"/>
                  </a:lnTo>
                  <a:lnTo>
                    <a:pt x="206883" y="25400"/>
                  </a:lnTo>
                  <a:cubicBezTo>
                    <a:pt x="106426" y="25400"/>
                    <a:pt x="25400" y="105283"/>
                    <a:pt x="25400" y="203200"/>
                  </a:cubicBezTo>
                  <a:close/>
                </a:path>
              </a:pathLst>
            </a:custGeom>
            <a:solidFill>
              <a:srgbClr val="000000"/>
            </a:solidFill>
          </p:spPr>
        </p:sp>
        <p:sp>
          <p:nvSpPr>
            <p:cNvPr id="29" name="TextBox 13">
              <a:extLst>
                <a:ext uri="{FF2B5EF4-FFF2-40B4-BE49-F238E27FC236}">
                  <a16:creationId xmlns:a16="http://schemas.microsoft.com/office/drawing/2014/main" id="{D9F8D86D-E151-4CC8-9145-7B8EDB504305}"/>
                </a:ext>
              </a:extLst>
            </p:cNvPr>
            <p:cNvSpPr txBox="1"/>
            <p:nvPr/>
          </p:nvSpPr>
          <p:spPr>
            <a:xfrm>
              <a:off x="0" y="-9525"/>
              <a:ext cx="8502651" cy="1177925"/>
            </a:xfrm>
            <a:prstGeom prst="rect">
              <a:avLst/>
            </a:prstGeom>
          </p:spPr>
          <p:txBody>
            <a:bodyPr lIns="50800" tIns="50800" rIns="50800" bIns="50800" rtlCol="0" anchor="ctr"/>
            <a:lstStyle/>
            <a:p>
              <a:pPr algn="ctr">
                <a:lnSpc>
                  <a:spcPts val="2879"/>
                </a:lnSpc>
              </a:pPr>
              <a:r>
                <a:rPr lang="en-US" sz="1600" b="1" spc="-27" dirty="0">
                  <a:solidFill>
                    <a:srgbClr val="FFFFFF"/>
                  </a:solidFill>
                  <a:latin typeface="Arimo Bold"/>
                  <a:ea typeface="Arimo Bold"/>
                  <a:cs typeface="Arimo Bold"/>
                  <a:sym typeface="Arimo Bold"/>
                </a:rPr>
                <a:t>PENGURUS DPP IKA UNDIP </a:t>
              </a:r>
            </a:p>
          </p:txBody>
        </p:sp>
      </p:grpSp>
      <p:pic>
        <p:nvPicPr>
          <p:cNvPr id="4" name="Picture 3">
            <a:extLst>
              <a:ext uri="{FF2B5EF4-FFF2-40B4-BE49-F238E27FC236}">
                <a16:creationId xmlns:a16="http://schemas.microsoft.com/office/drawing/2014/main" id="{1A161635-5531-4CA9-85DF-CA8EF75FC82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11642" b="29661"/>
          <a:stretch/>
        </p:blipFill>
        <p:spPr>
          <a:xfrm>
            <a:off x="6643021" y="2747185"/>
            <a:ext cx="1530549" cy="1539439"/>
          </a:xfrm>
          <a:prstGeom prst="ellipse">
            <a:avLst/>
          </a:prstGeom>
          <a:ln w="6350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pic>
        <p:nvPicPr>
          <p:cNvPr id="6" name="Picture 5">
            <a:extLst>
              <a:ext uri="{FF2B5EF4-FFF2-40B4-BE49-F238E27FC236}">
                <a16:creationId xmlns:a16="http://schemas.microsoft.com/office/drawing/2014/main" id="{E0BA1D8F-2372-464C-AA65-62BFB7D301E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7865" r="9504" b="33931"/>
          <a:stretch/>
        </p:blipFill>
        <p:spPr>
          <a:xfrm>
            <a:off x="9354913" y="2747185"/>
            <a:ext cx="1530549" cy="1546924"/>
          </a:xfrm>
          <a:prstGeom prst="ellipse">
            <a:avLst/>
          </a:prstGeom>
          <a:ln w="6350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sp>
        <p:nvSpPr>
          <p:cNvPr id="30" name="TextBox 14">
            <a:extLst>
              <a:ext uri="{FF2B5EF4-FFF2-40B4-BE49-F238E27FC236}">
                <a16:creationId xmlns:a16="http://schemas.microsoft.com/office/drawing/2014/main" id="{1AB34D95-EA0C-4119-BAF3-3A99831AB275}"/>
              </a:ext>
            </a:extLst>
          </p:cNvPr>
          <p:cNvSpPr txBox="1"/>
          <p:nvPr/>
        </p:nvSpPr>
        <p:spPr>
          <a:xfrm>
            <a:off x="5741244" y="4544109"/>
            <a:ext cx="3404939" cy="340671"/>
          </a:xfrm>
          <a:prstGeom prst="rect">
            <a:avLst/>
          </a:prstGeom>
        </p:spPr>
        <p:txBody>
          <a:bodyPr wrap="square" lIns="0" tIns="0" rIns="0" bIns="0" rtlCol="0" anchor="t">
            <a:spAutoFit/>
          </a:bodyPr>
          <a:lstStyle/>
          <a:p>
            <a:pPr algn="ctr">
              <a:lnSpc>
                <a:spcPts val="1439"/>
              </a:lnSpc>
            </a:pPr>
            <a:r>
              <a:rPr lang="en-US" sz="800" b="1" spc="11" dirty="0" err="1">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Ketua</a:t>
            </a:r>
            <a:r>
              <a:rPr lang="en-US" sz="800" b="1" spc="11" dirty="0">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 </a:t>
            </a:r>
            <a:r>
              <a:rPr lang="en-US" sz="800" b="1" spc="11" dirty="0" err="1">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Umum</a:t>
            </a:r>
            <a:r>
              <a:rPr lang="en-US" sz="800" b="1" spc="11" dirty="0">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 DPP IKA UNDIP</a:t>
            </a:r>
          </a:p>
          <a:p>
            <a:pPr algn="ctr">
              <a:lnSpc>
                <a:spcPts val="1439"/>
              </a:lnSpc>
            </a:pPr>
            <a:r>
              <a:rPr lang="pt-BR" sz="800" b="1" spc="11" dirty="0">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Abdul Kadir Karding, S.Pi., M.Si. </a:t>
            </a:r>
            <a:endParaRPr lang="en-US" sz="800" b="1" spc="11" dirty="0">
              <a:solidFill>
                <a:srgbClr val="000000"/>
              </a:solidFill>
              <a:latin typeface="Open Sans 1 Bold" panose="020B0604020202020204" charset="0"/>
              <a:ea typeface="Open Sans 1 Bold" panose="020B0604020202020204" charset="0"/>
              <a:cs typeface="Open Sans 1 Bold" panose="020B0604020202020204" charset="0"/>
              <a:sym typeface="TT Rounds Condensed Bold"/>
            </a:endParaRPr>
          </a:p>
        </p:txBody>
      </p:sp>
      <p:sp>
        <p:nvSpPr>
          <p:cNvPr id="31" name="TextBox 14">
            <a:extLst>
              <a:ext uri="{FF2B5EF4-FFF2-40B4-BE49-F238E27FC236}">
                <a16:creationId xmlns:a16="http://schemas.microsoft.com/office/drawing/2014/main" id="{7C697C6C-D965-4D14-B114-7FEE3FA52DF3}"/>
              </a:ext>
            </a:extLst>
          </p:cNvPr>
          <p:cNvSpPr txBox="1"/>
          <p:nvPr/>
        </p:nvSpPr>
        <p:spPr>
          <a:xfrm>
            <a:off x="8417717" y="4516861"/>
            <a:ext cx="3404939" cy="340671"/>
          </a:xfrm>
          <a:prstGeom prst="rect">
            <a:avLst/>
          </a:prstGeom>
        </p:spPr>
        <p:txBody>
          <a:bodyPr wrap="square" lIns="0" tIns="0" rIns="0" bIns="0" rtlCol="0" anchor="t">
            <a:spAutoFit/>
          </a:bodyPr>
          <a:lstStyle/>
          <a:p>
            <a:pPr algn="ctr">
              <a:lnSpc>
                <a:spcPts val="1439"/>
              </a:lnSpc>
            </a:pPr>
            <a:r>
              <a:rPr lang="en-US" sz="800" b="1" spc="11" dirty="0" err="1">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Sekretaris</a:t>
            </a:r>
            <a:r>
              <a:rPr lang="en-US" sz="800" b="1" spc="11" dirty="0">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 </a:t>
            </a:r>
            <a:r>
              <a:rPr lang="en-US" sz="800" b="1" spc="11" dirty="0" err="1">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Jenderal</a:t>
            </a:r>
            <a:r>
              <a:rPr lang="en-US" sz="800" b="1" spc="11" dirty="0">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 DPP IKA UNDIP</a:t>
            </a:r>
          </a:p>
          <a:p>
            <a:pPr algn="ctr">
              <a:lnSpc>
                <a:spcPts val="1439"/>
              </a:lnSpc>
            </a:pPr>
            <a:r>
              <a:rPr lang="pt-BR" sz="800" b="1" spc="11" dirty="0">
                <a:solidFill>
                  <a:srgbClr val="000000"/>
                </a:solidFill>
                <a:latin typeface="Open Sans 1 Bold" panose="020B0604020202020204" charset="0"/>
                <a:ea typeface="Open Sans 1 Bold" panose="020B0604020202020204" charset="0"/>
                <a:cs typeface="Open Sans 1 Bold" panose="020B0604020202020204" charset="0"/>
                <a:sym typeface="TT Rounds Condensed Bold"/>
              </a:rPr>
              <a:t>Adi Prasetya</a:t>
            </a:r>
            <a:endParaRPr lang="en-US" sz="800" b="1" spc="11" dirty="0">
              <a:solidFill>
                <a:srgbClr val="000000"/>
              </a:solidFill>
              <a:latin typeface="Open Sans 1 Bold" panose="020B0604020202020204" charset="0"/>
              <a:ea typeface="Open Sans 1 Bold" panose="020B0604020202020204" charset="0"/>
              <a:cs typeface="Open Sans 1 Bold" panose="020B0604020202020204" charset="0"/>
              <a:sym typeface="TT Rounds Condensed Bold"/>
            </a:endParaRPr>
          </a:p>
        </p:txBody>
      </p:sp>
    </p:spTree>
    <p:extLst>
      <p:ext uri="{BB962C8B-B14F-4D97-AF65-F5344CB8AC3E}">
        <p14:creationId xmlns:p14="http://schemas.microsoft.com/office/powerpoint/2010/main" val="16811638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9906000" h="6858000">
                <a:moveTo>
                  <a:pt x="0" y="0"/>
                </a:moveTo>
                <a:lnTo>
                  <a:pt x="9906000" y="0"/>
                </a:lnTo>
                <a:lnTo>
                  <a:pt x="9906000" y="6858000"/>
                </a:lnTo>
                <a:lnTo>
                  <a:pt x="0" y="6858000"/>
                </a:lnTo>
                <a:lnTo>
                  <a:pt x="0" y="0"/>
                </a:lnTo>
                <a:close/>
              </a:path>
            </a:pathLst>
          </a:custGeom>
          <a:blipFill>
            <a:blip r:embed="rId2"/>
            <a:stretch>
              <a:fillRect/>
            </a:stretch>
          </a:blipFill>
        </p:spPr>
      </p:sp>
      <p:sp>
        <p:nvSpPr>
          <p:cNvPr id="8" name="Freeform 8" descr="Logo  Description automatically generated"/>
          <p:cNvSpPr/>
          <p:nvPr/>
        </p:nvSpPr>
        <p:spPr>
          <a:xfrm>
            <a:off x="9423372" y="118743"/>
            <a:ext cx="330228" cy="330228"/>
          </a:xfrm>
          <a:custGeom>
            <a:avLst/>
            <a:gdLst/>
            <a:ahLst/>
            <a:cxnLst/>
            <a:rect l="l" t="t" r="r" b="b"/>
            <a:pathLst>
              <a:path w="330228" h="330228">
                <a:moveTo>
                  <a:pt x="0" y="0"/>
                </a:moveTo>
                <a:lnTo>
                  <a:pt x="330228" y="0"/>
                </a:lnTo>
                <a:lnTo>
                  <a:pt x="330228" y="330228"/>
                </a:lnTo>
                <a:lnTo>
                  <a:pt x="0" y="330228"/>
                </a:lnTo>
                <a:lnTo>
                  <a:pt x="0" y="0"/>
                </a:lnTo>
                <a:close/>
              </a:path>
            </a:pathLst>
          </a:custGeom>
          <a:blipFill>
            <a:blip r:embed="rId3"/>
            <a:stretch>
              <a:fillRect/>
            </a:stretch>
          </a:blipFill>
        </p:spPr>
      </p:sp>
      <p:grpSp>
        <p:nvGrpSpPr>
          <p:cNvPr id="10" name="Group 10">
            <a:extLst>
              <a:ext uri="{FF2B5EF4-FFF2-40B4-BE49-F238E27FC236}">
                <a16:creationId xmlns:a16="http://schemas.microsoft.com/office/drawing/2014/main" id="{6736DDCB-9266-4BE1-8046-B073EEF23D5C}"/>
              </a:ext>
            </a:extLst>
          </p:cNvPr>
          <p:cNvGrpSpPr/>
          <p:nvPr/>
        </p:nvGrpSpPr>
        <p:grpSpPr>
          <a:xfrm>
            <a:off x="1295400" y="1181100"/>
            <a:ext cx="9824062" cy="876300"/>
            <a:chOff x="0" y="0"/>
            <a:chExt cx="8502651" cy="1168400"/>
          </a:xfrm>
        </p:grpSpPr>
        <p:sp>
          <p:nvSpPr>
            <p:cNvPr id="11" name="Freeform 11">
              <a:extLst>
                <a:ext uri="{FF2B5EF4-FFF2-40B4-BE49-F238E27FC236}">
                  <a16:creationId xmlns:a16="http://schemas.microsoft.com/office/drawing/2014/main" id="{032FE8B9-21E5-4384-829B-6D6EA6276CD1}"/>
                </a:ext>
              </a:extLst>
            </p:cNvPr>
            <p:cNvSpPr/>
            <p:nvPr/>
          </p:nvSpPr>
          <p:spPr>
            <a:xfrm>
              <a:off x="12700" y="12700"/>
              <a:ext cx="8477250" cy="1143000"/>
            </a:xfrm>
            <a:custGeom>
              <a:avLst/>
              <a:gdLst/>
              <a:ahLst/>
              <a:cxnLst/>
              <a:rect l="l" t="t" r="r" b="b"/>
              <a:pathLst>
                <a:path w="8477250" h="1143000">
                  <a:moveTo>
                    <a:pt x="0" y="190500"/>
                  </a:moveTo>
                  <a:cubicBezTo>
                    <a:pt x="0" y="85344"/>
                    <a:pt x="86868" y="0"/>
                    <a:pt x="194183" y="0"/>
                  </a:cubicBezTo>
                  <a:lnTo>
                    <a:pt x="8283067" y="0"/>
                  </a:lnTo>
                  <a:cubicBezTo>
                    <a:pt x="8390255" y="0"/>
                    <a:pt x="8477250" y="85344"/>
                    <a:pt x="8477250" y="190500"/>
                  </a:cubicBezTo>
                  <a:lnTo>
                    <a:pt x="8477250" y="952500"/>
                  </a:lnTo>
                  <a:cubicBezTo>
                    <a:pt x="8477250" y="1057656"/>
                    <a:pt x="8390382" y="1143000"/>
                    <a:pt x="8283067" y="1143000"/>
                  </a:cubicBezTo>
                  <a:lnTo>
                    <a:pt x="194183" y="1143000"/>
                  </a:lnTo>
                  <a:cubicBezTo>
                    <a:pt x="86868" y="1143000"/>
                    <a:pt x="0" y="1057656"/>
                    <a:pt x="0" y="952500"/>
                  </a:cubicBezTo>
                  <a:close/>
                </a:path>
              </a:pathLst>
            </a:custGeom>
            <a:solidFill>
              <a:srgbClr val="002060"/>
            </a:solidFill>
          </p:spPr>
        </p:sp>
        <p:sp>
          <p:nvSpPr>
            <p:cNvPr id="12" name="Freeform 12">
              <a:extLst>
                <a:ext uri="{FF2B5EF4-FFF2-40B4-BE49-F238E27FC236}">
                  <a16:creationId xmlns:a16="http://schemas.microsoft.com/office/drawing/2014/main" id="{009EDCF2-EF05-4819-A611-A046DA1EBEC0}"/>
                </a:ext>
              </a:extLst>
            </p:cNvPr>
            <p:cNvSpPr/>
            <p:nvPr/>
          </p:nvSpPr>
          <p:spPr>
            <a:xfrm>
              <a:off x="0" y="0"/>
              <a:ext cx="8502650" cy="1168400"/>
            </a:xfrm>
            <a:custGeom>
              <a:avLst/>
              <a:gdLst/>
              <a:ahLst/>
              <a:cxnLst/>
              <a:rect l="l" t="t" r="r" b="b"/>
              <a:pathLst>
                <a:path w="8502650" h="1168400">
                  <a:moveTo>
                    <a:pt x="0" y="203200"/>
                  </a:moveTo>
                  <a:cubicBezTo>
                    <a:pt x="0" y="90805"/>
                    <a:pt x="92837" y="0"/>
                    <a:pt x="206883" y="0"/>
                  </a:cubicBezTo>
                  <a:lnTo>
                    <a:pt x="8295767" y="0"/>
                  </a:lnTo>
                  <a:lnTo>
                    <a:pt x="8295767" y="12700"/>
                  </a:lnTo>
                  <a:lnTo>
                    <a:pt x="8295767" y="0"/>
                  </a:lnTo>
                  <a:cubicBezTo>
                    <a:pt x="8409813" y="0"/>
                    <a:pt x="8502650" y="90805"/>
                    <a:pt x="8502650" y="203200"/>
                  </a:cubicBezTo>
                  <a:lnTo>
                    <a:pt x="8489950" y="203200"/>
                  </a:lnTo>
                  <a:lnTo>
                    <a:pt x="8502650" y="203200"/>
                  </a:lnTo>
                  <a:lnTo>
                    <a:pt x="8502650" y="965200"/>
                  </a:lnTo>
                  <a:lnTo>
                    <a:pt x="8489950" y="965200"/>
                  </a:lnTo>
                  <a:lnTo>
                    <a:pt x="8502650" y="965200"/>
                  </a:lnTo>
                  <a:cubicBezTo>
                    <a:pt x="8502650" y="1077595"/>
                    <a:pt x="8409813" y="1168400"/>
                    <a:pt x="8295767" y="1168400"/>
                  </a:cubicBezTo>
                  <a:lnTo>
                    <a:pt x="8295767" y="1155700"/>
                  </a:lnTo>
                  <a:lnTo>
                    <a:pt x="8295767" y="1168400"/>
                  </a:lnTo>
                  <a:lnTo>
                    <a:pt x="206883" y="1168400"/>
                  </a:lnTo>
                  <a:lnTo>
                    <a:pt x="206883" y="1155700"/>
                  </a:lnTo>
                  <a:lnTo>
                    <a:pt x="206883" y="1168400"/>
                  </a:lnTo>
                  <a:cubicBezTo>
                    <a:pt x="92837" y="1168400"/>
                    <a:pt x="0" y="1077595"/>
                    <a:pt x="0" y="965200"/>
                  </a:cubicBezTo>
                  <a:lnTo>
                    <a:pt x="0" y="203200"/>
                  </a:lnTo>
                  <a:lnTo>
                    <a:pt x="12700" y="203200"/>
                  </a:lnTo>
                  <a:lnTo>
                    <a:pt x="0" y="203200"/>
                  </a:lnTo>
                  <a:moveTo>
                    <a:pt x="25400" y="203200"/>
                  </a:moveTo>
                  <a:lnTo>
                    <a:pt x="25400" y="965200"/>
                  </a:lnTo>
                  <a:lnTo>
                    <a:pt x="12700" y="965200"/>
                  </a:lnTo>
                  <a:lnTo>
                    <a:pt x="25400" y="965200"/>
                  </a:lnTo>
                  <a:cubicBezTo>
                    <a:pt x="25400" y="1063117"/>
                    <a:pt x="106426" y="1143000"/>
                    <a:pt x="206883" y="1143000"/>
                  </a:cubicBezTo>
                  <a:lnTo>
                    <a:pt x="8295767" y="1143000"/>
                  </a:lnTo>
                  <a:cubicBezTo>
                    <a:pt x="8396224" y="1143000"/>
                    <a:pt x="8477250" y="1063117"/>
                    <a:pt x="8477250" y="965200"/>
                  </a:cubicBezTo>
                  <a:lnTo>
                    <a:pt x="8477250" y="203200"/>
                  </a:lnTo>
                  <a:cubicBezTo>
                    <a:pt x="8477250" y="105283"/>
                    <a:pt x="8396224" y="25400"/>
                    <a:pt x="8295767" y="25400"/>
                  </a:cubicBezTo>
                  <a:lnTo>
                    <a:pt x="206883" y="25400"/>
                  </a:lnTo>
                  <a:lnTo>
                    <a:pt x="206883" y="12700"/>
                  </a:lnTo>
                  <a:lnTo>
                    <a:pt x="206883" y="25400"/>
                  </a:lnTo>
                  <a:cubicBezTo>
                    <a:pt x="106426" y="25400"/>
                    <a:pt x="25400" y="105283"/>
                    <a:pt x="25400" y="203200"/>
                  </a:cubicBezTo>
                  <a:close/>
                </a:path>
              </a:pathLst>
            </a:custGeom>
            <a:solidFill>
              <a:srgbClr val="000000"/>
            </a:solidFill>
          </p:spPr>
        </p:sp>
        <p:sp>
          <p:nvSpPr>
            <p:cNvPr id="13" name="TextBox 13">
              <a:extLst>
                <a:ext uri="{FF2B5EF4-FFF2-40B4-BE49-F238E27FC236}">
                  <a16:creationId xmlns:a16="http://schemas.microsoft.com/office/drawing/2014/main" id="{B530C9E8-AA4C-4A3A-ABA3-EC9307BE40C9}"/>
                </a:ext>
              </a:extLst>
            </p:cNvPr>
            <p:cNvSpPr txBox="1"/>
            <p:nvPr/>
          </p:nvSpPr>
          <p:spPr>
            <a:xfrm>
              <a:off x="0" y="-9525"/>
              <a:ext cx="8502651" cy="1177925"/>
            </a:xfrm>
            <a:prstGeom prst="rect">
              <a:avLst/>
            </a:prstGeom>
          </p:spPr>
          <p:txBody>
            <a:bodyPr lIns="50800" tIns="50800" rIns="50800" bIns="50800" rtlCol="0" anchor="ctr"/>
            <a:lstStyle/>
            <a:p>
              <a:pPr algn="ctr">
                <a:lnSpc>
                  <a:spcPts val="2879"/>
                </a:lnSpc>
              </a:pPr>
              <a:r>
                <a:rPr lang="en-US" b="1" spc="-27" dirty="0">
                  <a:solidFill>
                    <a:srgbClr val="FFFFFF"/>
                  </a:solidFill>
                  <a:latin typeface="Arimo Bold"/>
                  <a:ea typeface="Arimo Bold"/>
                  <a:cs typeface="Arimo Bold"/>
                  <a:sym typeface="Arimo Bold"/>
                </a:rPr>
                <a:t>TERIMA KASIH YANG TULUS DARI LUBUK HATI TERDALAM SAYA UCAPKAN KEPADA</a:t>
              </a:r>
            </a:p>
          </p:txBody>
        </p:sp>
      </p:grpSp>
      <p:sp>
        <p:nvSpPr>
          <p:cNvPr id="14" name="TextBox 12">
            <a:extLst>
              <a:ext uri="{FF2B5EF4-FFF2-40B4-BE49-F238E27FC236}">
                <a16:creationId xmlns:a16="http://schemas.microsoft.com/office/drawing/2014/main" id="{7C5B1DA7-CEF7-4A50-80C0-7E797D0AB1A0}"/>
              </a:ext>
            </a:extLst>
          </p:cNvPr>
          <p:cNvSpPr txBox="1"/>
          <p:nvPr/>
        </p:nvSpPr>
        <p:spPr>
          <a:xfrm>
            <a:off x="1295400" y="2286000"/>
            <a:ext cx="9824062" cy="3877985"/>
          </a:xfrm>
          <a:prstGeom prst="rect">
            <a:avLst/>
          </a:prstGeom>
        </p:spPr>
        <p:txBody>
          <a:bodyPr wrap="square" lIns="0" tIns="0" rIns="0" bIns="0" rtlCol="0" anchor="t">
            <a:spAutoFit/>
          </a:bodyPr>
          <a:lstStyle/>
          <a:p>
            <a:pPr marL="285750" indent="-285750">
              <a:buFont typeface="Arial" panose="020B0604020202020204" pitchFamily="34" charset="0"/>
              <a:buChar char="•"/>
            </a:pPr>
            <a:r>
              <a:rPr lang="en-US" dirty="0" err="1"/>
              <a:t>Kedua</a:t>
            </a:r>
            <a:r>
              <a:rPr lang="en-US" dirty="0"/>
              <a:t> orang </a:t>
            </a:r>
            <a:r>
              <a:rPr lang="en-US" dirty="0" err="1"/>
              <a:t>tua</a:t>
            </a:r>
            <a:r>
              <a:rPr lang="en-US" dirty="0"/>
              <a:t> </a:t>
            </a:r>
            <a:r>
              <a:rPr lang="en-US" dirty="0" err="1"/>
              <a:t>saya</a:t>
            </a:r>
            <a:r>
              <a:rPr lang="en-US" dirty="0"/>
              <a:t>, </a:t>
            </a:r>
            <a:r>
              <a:rPr lang="en-US" dirty="0" err="1"/>
              <a:t>alm</a:t>
            </a:r>
            <a:r>
              <a:rPr lang="en-US" dirty="0"/>
              <a:t>. Bapak H. </a:t>
            </a:r>
            <a:r>
              <a:rPr lang="en-US" dirty="0" err="1"/>
              <a:t>Muh</a:t>
            </a:r>
            <a:r>
              <a:rPr lang="en-US" dirty="0"/>
              <a:t>. </a:t>
            </a:r>
            <a:r>
              <a:rPr lang="en-US" dirty="0" err="1"/>
              <a:t>Koernen</a:t>
            </a:r>
            <a:r>
              <a:rPr lang="en-US" dirty="0"/>
              <a:t> &amp; </a:t>
            </a:r>
            <a:r>
              <a:rPr lang="en-US" dirty="0" err="1"/>
              <a:t>Ibu</a:t>
            </a:r>
            <a:r>
              <a:rPr lang="en-US" dirty="0"/>
              <a:t> </a:t>
            </a:r>
            <a:r>
              <a:rPr lang="en-US" dirty="0" err="1"/>
              <a:t>Hj</a:t>
            </a:r>
            <a:r>
              <a:rPr lang="en-US" dirty="0"/>
              <a:t>. Siti Ani. </a:t>
            </a:r>
            <a:endParaRPr lang="en-ID" dirty="0"/>
          </a:p>
          <a:p>
            <a:pPr marL="285750" indent="-285750">
              <a:buFont typeface="Arial" panose="020B0604020202020204" pitchFamily="34" charset="0"/>
              <a:buChar char="•"/>
            </a:pPr>
            <a:r>
              <a:rPr lang="en-US" dirty="0" err="1"/>
              <a:t>Kedua</a:t>
            </a:r>
            <a:r>
              <a:rPr lang="en-US" dirty="0"/>
              <a:t> </a:t>
            </a:r>
            <a:r>
              <a:rPr lang="en-US" dirty="0" err="1"/>
              <a:t>mertua</a:t>
            </a:r>
            <a:r>
              <a:rPr lang="en-US" dirty="0"/>
              <a:t> </a:t>
            </a:r>
            <a:r>
              <a:rPr lang="en-US" dirty="0" err="1"/>
              <a:t>saya</a:t>
            </a:r>
            <a:r>
              <a:rPr lang="en-US" dirty="0"/>
              <a:t>, </a:t>
            </a:r>
            <a:r>
              <a:rPr lang="en-US" dirty="0" err="1"/>
              <a:t>alm</a:t>
            </a:r>
            <a:r>
              <a:rPr lang="en-US" dirty="0"/>
              <a:t>. </a:t>
            </a:r>
            <a:r>
              <a:rPr lang="en-US" dirty="0" err="1"/>
              <a:t>Bpk</a:t>
            </a:r>
            <a:r>
              <a:rPr lang="en-US" dirty="0"/>
              <a:t> H. </a:t>
            </a:r>
            <a:r>
              <a:rPr lang="en-US" dirty="0" err="1"/>
              <a:t>Mansyur</a:t>
            </a:r>
            <a:r>
              <a:rPr lang="en-US" dirty="0"/>
              <a:t>, dan </a:t>
            </a:r>
            <a:r>
              <a:rPr lang="en-US" dirty="0" err="1"/>
              <a:t>Almrh</a:t>
            </a:r>
            <a:r>
              <a:rPr lang="en-US" dirty="0"/>
              <a:t> </a:t>
            </a:r>
            <a:r>
              <a:rPr lang="en-US" dirty="0" err="1"/>
              <a:t>Ibu</a:t>
            </a:r>
            <a:r>
              <a:rPr lang="en-US" dirty="0"/>
              <a:t> Fatimah.</a:t>
            </a:r>
            <a:endParaRPr lang="en-ID" dirty="0"/>
          </a:p>
          <a:p>
            <a:pPr marL="285750" indent="-285750">
              <a:buFont typeface="Arial" panose="020B0604020202020204" pitchFamily="34" charset="0"/>
              <a:buChar char="•"/>
            </a:pPr>
            <a:r>
              <a:rPr lang="en-US" dirty="0" err="1"/>
              <a:t>Suami</a:t>
            </a:r>
            <a:r>
              <a:rPr lang="en-US" dirty="0"/>
              <a:t> </a:t>
            </a:r>
            <a:r>
              <a:rPr lang="en-US" dirty="0" err="1"/>
              <a:t>saya</a:t>
            </a:r>
            <a:r>
              <a:rPr lang="en-US" dirty="0"/>
              <a:t>, Dr. Ir. </a:t>
            </a:r>
            <a:r>
              <a:rPr lang="en-US" dirty="0" err="1"/>
              <a:t>Muh</a:t>
            </a:r>
            <a:r>
              <a:rPr lang="en-US" dirty="0"/>
              <a:t>. Yusuf, </a:t>
            </a:r>
            <a:r>
              <a:rPr lang="en-US" dirty="0" err="1"/>
              <a:t>M.Si</a:t>
            </a:r>
            <a:r>
              <a:rPr lang="en-US" dirty="0"/>
              <a:t> </a:t>
            </a:r>
            <a:r>
              <a:rPr lang="en-US" dirty="0" err="1"/>
              <a:t>atas</a:t>
            </a:r>
            <a:r>
              <a:rPr lang="en-US" dirty="0"/>
              <a:t> </a:t>
            </a:r>
            <a:r>
              <a:rPr lang="en-US" dirty="0" err="1"/>
              <a:t>perhatian</a:t>
            </a:r>
            <a:r>
              <a:rPr lang="en-US" dirty="0"/>
              <a:t> dan </a:t>
            </a:r>
            <a:r>
              <a:rPr lang="en-US" dirty="0" err="1"/>
              <a:t>kesabarannya</a:t>
            </a:r>
            <a:r>
              <a:rPr lang="en-US" dirty="0"/>
              <a:t>. </a:t>
            </a:r>
            <a:endParaRPr lang="en-ID" dirty="0"/>
          </a:p>
          <a:p>
            <a:pPr marL="285750" indent="-285750">
              <a:buFont typeface="Arial" panose="020B0604020202020204" pitchFamily="34" charset="0"/>
              <a:buChar char="•"/>
            </a:pPr>
            <a:r>
              <a:rPr lang="en-US" dirty="0"/>
              <a:t>Anak </a:t>
            </a:r>
            <a:r>
              <a:rPr lang="en-US" dirty="0" err="1"/>
              <a:t>sekaligus</a:t>
            </a:r>
            <a:r>
              <a:rPr lang="en-US" dirty="0"/>
              <a:t> </a:t>
            </a:r>
            <a:r>
              <a:rPr lang="en-US" dirty="0" err="1"/>
              <a:t>teman</a:t>
            </a:r>
            <a:r>
              <a:rPr lang="en-US" dirty="0"/>
              <a:t> </a:t>
            </a:r>
            <a:r>
              <a:rPr lang="en-US" dirty="0" err="1"/>
              <a:t>diskusi</a:t>
            </a:r>
            <a:r>
              <a:rPr lang="en-US" dirty="0"/>
              <a:t> </a:t>
            </a:r>
            <a:r>
              <a:rPr lang="en-US" dirty="0" err="1"/>
              <a:t>saya</a:t>
            </a:r>
            <a:r>
              <a:rPr lang="en-US" dirty="0"/>
              <a:t> Irfan </a:t>
            </a:r>
            <a:r>
              <a:rPr lang="en-US" dirty="0" err="1"/>
              <a:t>Murtadho</a:t>
            </a:r>
            <a:r>
              <a:rPr lang="en-US" dirty="0"/>
              <a:t> Yusuf, </a:t>
            </a:r>
            <a:r>
              <a:rPr lang="en-US" dirty="0" err="1"/>
              <a:t>S.Sos</a:t>
            </a:r>
            <a:r>
              <a:rPr lang="en-US" dirty="0"/>
              <a:t>., M.P.M. </a:t>
            </a:r>
            <a:r>
              <a:rPr lang="en-US" dirty="0" err="1"/>
              <a:t>menantu</a:t>
            </a:r>
            <a:r>
              <a:rPr lang="en-US" dirty="0"/>
              <a:t> </a:t>
            </a:r>
            <a:r>
              <a:rPr lang="en-US" dirty="0" err="1"/>
              <a:t>saya</a:t>
            </a:r>
            <a:r>
              <a:rPr lang="en-US" dirty="0"/>
              <a:t> </a:t>
            </a:r>
            <a:r>
              <a:rPr lang="en-US" dirty="0" err="1"/>
              <a:t>Fira</a:t>
            </a:r>
            <a:r>
              <a:rPr lang="en-US" dirty="0"/>
              <a:t> Adelia Nur </a:t>
            </a:r>
            <a:r>
              <a:rPr lang="en-US" dirty="0" err="1"/>
              <a:t>Chalizah</a:t>
            </a:r>
            <a:r>
              <a:rPr lang="en-US" dirty="0"/>
              <a:t>, S.H., </a:t>
            </a:r>
            <a:r>
              <a:rPr lang="en-US" dirty="0" err="1"/>
              <a:t>M.Kn</a:t>
            </a:r>
            <a:r>
              <a:rPr lang="en-US" dirty="0"/>
              <a:t>. </a:t>
            </a:r>
            <a:r>
              <a:rPr lang="en-US" dirty="0" err="1"/>
              <a:t>serta</a:t>
            </a:r>
            <a:r>
              <a:rPr lang="en-US" dirty="0"/>
              <a:t> </a:t>
            </a:r>
            <a:r>
              <a:rPr lang="en-US" dirty="0" err="1"/>
              <a:t>cucu</a:t>
            </a:r>
            <a:r>
              <a:rPr lang="en-US" dirty="0"/>
              <a:t> </a:t>
            </a:r>
            <a:r>
              <a:rPr lang="en-US" dirty="0" err="1"/>
              <a:t>tercinta</a:t>
            </a:r>
            <a:r>
              <a:rPr lang="en-US" dirty="0"/>
              <a:t> </a:t>
            </a:r>
            <a:r>
              <a:rPr lang="en-US" dirty="0" err="1"/>
              <a:t>Faziandre</a:t>
            </a:r>
            <a:r>
              <a:rPr lang="en-US" dirty="0"/>
              <a:t> </a:t>
            </a:r>
            <a:r>
              <a:rPr lang="en-US" dirty="0" err="1"/>
              <a:t>Alfarizi</a:t>
            </a:r>
            <a:r>
              <a:rPr lang="en-US" dirty="0"/>
              <a:t> Yusuf. </a:t>
            </a:r>
            <a:endParaRPr lang="en-ID" dirty="0"/>
          </a:p>
          <a:p>
            <a:pPr marL="285750" indent="-285750">
              <a:buFont typeface="Arial" panose="020B0604020202020204" pitchFamily="34" charset="0"/>
              <a:buChar char="•"/>
            </a:pPr>
            <a:r>
              <a:rPr lang="en-US" dirty="0" err="1"/>
              <a:t>Kakak-kakak</a:t>
            </a:r>
            <a:r>
              <a:rPr lang="en-US" dirty="0"/>
              <a:t> </a:t>
            </a:r>
            <a:r>
              <a:rPr lang="en-US" dirty="0" err="1"/>
              <a:t>saya</a:t>
            </a:r>
            <a:r>
              <a:rPr lang="en-US" dirty="0"/>
              <a:t> yang </a:t>
            </a:r>
            <a:r>
              <a:rPr lang="en-US" dirty="0" err="1"/>
              <a:t>selalu</a:t>
            </a:r>
            <a:r>
              <a:rPr lang="en-US" dirty="0"/>
              <a:t> </a:t>
            </a:r>
            <a:r>
              <a:rPr lang="en-US" dirty="0" err="1"/>
              <a:t>memotivasi</a:t>
            </a:r>
            <a:r>
              <a:rPr lang="en-US" dirty="0"/>
              <a:t> dan </a:t>
            </a:r>
            <a:r>
              <a:rPr lang="en-US" dirty="0" err="1"/>
              <a:t>mendoakan</a:t>
            </a:r>
            <a:r>
              <a:rPr lang="en-US" dirty="0"/>
              <a:t> </a:t>
            </a:r>
            <a:r>
              <a:rPr lang="en-US" dirty="0" err="1"/>
              <a:t>saya</a:t>
            </a:r>
            <a:r>
              <a:rPr lang="en-US" dirty="0"/>
              <a:t>: </a:t>
            </a:r>
            <a:r>
              <a:rPr lang="en-US" dirty="0" err="1"/>
              <a:t>Mbak</a:t>
            </a:r>
            <a:r>
              <a:rPr lang="en-US" dirty="0"/>
              <a:t> </a:t>
            </a:r>
            <a:r>
              <a:rPr lang="en-US" dirty="0" err="1"/>
              <a:t>Endang</a:t>
            </a:r>
            <a:r>
              <a:rPr lang="en-US" dirty="0"/>
              <a:t> S. &amp; Mas dr. Umar Wahid, </a:t>
            </a:r>
            <a:r>
              <a:rPr lang="en-US" dirty="0" err="1"/>
              <a:t>Mbak</a:t>
            </a:r>
            <a:r>
              <a:rPr lang="en-US" dirty="0"/>
              <a:t> </a:t>
            </a:r>
            <a:r>
              <a:rPr lang="en-US" dirty="0" err="1"/>
              <a:t>Rini</a:t>
            </a:r>
            <a:r>
              <a:rPr lang="en-US" dirty="0"/>
              <a:t>, Mas Ir. B. </a:t>
            </a:r>
            <a:r>
              <a:rPr lang="en-US" dirty="0" err="1"/>
              <a:t>Trisetyo</a:t>
            </a:r>
            <a:r>
              <a:rPr lang="en-US" dirty="0"/>
              <a:t> Eddy, M.S. &amp; </a:t>
            </a:r>
            <a:r>
              <a:rPr lang="en-US" dirty="0" err="1"/>
              <a:t>Mbak</a:t>
            </a:r>
            <a:r>
              <a:rPr lang="en-US" dirty="0"/>
              <a:t> </a:t>
            </a:r>
            <a:r>
              <a:rPr lang="en-US" dirty="0" err="1"/>
              <a:t>Isti</a:t>
            </a:r>
            <a:r>
              <a:rPr lang="en-US" dirty="0"/>
              <a:t>, </a:t>
            </a:r>
            <a:r>
              <a:rPr lang="en-US" dirty="0" err="1"/>
              <a:t>Mbak</a:t>
            </a:r>
            <a:r>
              <a:rPr lang="en-US" dirty="0"/>
              <a:t> </a:t>
            </a:r>
            <a:r>
              <a:rPr lang="en-US" dirty="0" err="1"/>
              <a:t>Dien</a:t>
            </a:r>
            <a:r>
              <a:rPr lang="en-US" dirty="0"/>
              <a:t> &amp; Mas </a:t>
            </a:r>
            <a:r>
              <a:rPr lang="en-US" dirty="0" err="1"/>
              <a:t>Didik</a:t>
            </a:r>
            <a:r>
              <a:rPr lang="en-US" dirty="0"/>
              <a:t>, </a:t>
            </a:r>
            <a:r>
              <a:rPr lang="en-US" dirty="0" err="1"/>
              <a:t>Mbak</a:t>
            </a:r>
            <a:r>
              <a:rPr lang="en-US" dirty="0"/>
              <a:t> Prof. Dr. </a:t>
            </a:r>
            <a:r>
              <a:rPr lang="en-US" dirty="0" err="1"/>
              <a:t>Murbangun</a:t>
            </a:r>
            <a:r>
              <a:rPr lang="en-US" dirty="0"/>
              <a:t> </a:t>
            </a:r>
            <a:r>
              <a:rPr lang="en-US" dirty="0" err="1"/>
              <a:t>Nuswowati</a:t>
            </a:r>
            <a:r>
              <a:rPr lang="en-US" dirty="0"/>
              <a:t> &amp; Mas </a:t>
            </a:r>
            <a:r>
              <a:rPr lang="en-US" dirty="0" err="1"/>
              <a:t>Maman</a:t>
            </a:r>
            <a:r>
              <a:rPr lang="en-US" dirty="0"/>
              <a:t> </a:t>
            </a:r>
            <a:r>
              <a:rPr lang="en-US" dirty="0" err="1"/>
              <a:t>serta</a:t>
            </a:r>
            <a:r>
              <a:rPr lang="en-US" dirty="0"/>
              <a:t> </a:t>
            </a:r>
            <a:r>
              <a:rPr lang="en-US" dirty="0" err="1"/>
              <a:t>keponakan-keponakan</a:t>
            </a:r>
            <a:r>
              <a:rPr lang="en-US" dirty="0"/>
              <a:t> </a:t>
            </a:r>
            <a:r>
              <a:rPr lang="en-US" dirty="0" err="1"/>
              <a:t>tercinta</a:t>
            </a:r>
            <a:r>
              <a:rPr lang="en-US" dirty="0"/>
              <a:t>. </a:t>
            </a:r>
          </a:p>
          <a:p>
            <a:pPr marL="285750" indent="-285750">
              <a:buFont typeface="Arial" panose="020B0604020202020204" pitchFamily="34" charset="0"/>
              <a:buChar char="•"/>
            </a:pPr>
            <a:r>
              <a:rPr lang="en-US" dirty="0" err="1"/>
              <a:t>Keluarga</a:t>
            </a:r>
            <a:r>
              <a:rPr lang="en-US" dirty="0"/>
              <a:t> </a:t>
            </a:r>
            <a:r>
              <a:rPr lang="en-US" dirty="0" err="1"/>
              <a:t>Besar</a:t>
            </a:r>
            <a:r>
              <a:rPr lang="en-US" dirty="0"/>
              <a:t> </a:t>
            </a:r>
            <a:r>
              <a:rPr lang="en-US" dirty="0" err="1"/>
              <a:t>Singowijoyo</a:t>
            </a:r>
            <a:r>
              <a:rPr lang="en-US" dirty="0"/>
              <a:t>, </a:t>
            </a:r>
            <a:r>
              <a:rPr lang="en-US" dirty="0" err="1"/>
              <a:t>Desa</a:t>
            </a:r>
            <a:r>
              <a:rPr lang="en-US" dirty="0"/>
              <a:t> </a:t>
            </a:r>
            <a:r>
              <a:rPr lang="en-US" dirty="0" err="1"/>
              <a:t>Pondowan</a:t>
            </a:r>
            <a:r>
              <a:rPr lang="en-US" dirty="0"/>
              <a:t> </a:t>
            </a:r>
            <a:r>
              <a:rPr lang="en-US" dirty="0" err="1"/>
              <a:t>Kec</a:t>
            </a:r>
            <a:r>
              <a:rPr lang="en-US" dirty="0"/>
              <a:t>. </a:t>
            </a:r>
            <a:r>
              <a:rPr lang="en-US" dirty="0" err="1"/>
              <a:t>Tayu</a:t>
            </a:r>
            <a:r>
              <a:rPr lang="en-US" dirty="0"/>
              <a:t>, </a:t>
            </a:r>
            <a:r>
              <a:rPr lang="en-US" dirty="0" err="1"/>
              <a:t>Kab</a:t>
            </a:r>
            <a:r>
              <a:rPr lang="en-US" dirty="0"/>
              <a:t>. </a:t>
            </a:r>
            <a:r>
              <a:rPr lang="en-US" dirty="0" err="1"/>
              <a:t>Pati</a:t>
            </a:r>
            <a:r>
              <a:rPr lang="en-US" dirty="0"/>
              <a:t> .</a:t>
            </a:r>
          </a:p>
          <a:p>
            <a:pPr marL="285750" indent="-285750">
              <a:buFont typeface="Arial" panose="020B0604020202020204" pitchFamily="34" charset="0"/>
              <a:buChar char="•"/>
            </a:pPr>
            <a:r>
              <a:rPr lang="en-US" dirty="0" err="1"/>
              <a:t>Keluarga</a:t>
            </a:r>
            <a:r>
              <a:rPr lang="en-US" dirty="0"/>
              <a:t> </a:t>
            </a:r>
            <a:r>
              <a:rPr lang="en-US" dirty="0" err="1"/>
              <a:t>Besar</a:t>
            </a:r>
            <a:r>
              <a:rPr lang="en-US" dirty="0"/>
              <a:t> </a:t>
            </a:r>
            <a:r>
              <a:rPr lang="en-US" dirty="0" err="1"/>
              <a:t>Bpk</a:t>
            </a:r>
            <a:r>
              <a:rPr lang="en-US" dirty="0"/>
              <a:t> H. </a:t>
            </a:r>
            <a:r>
              <a:rPr lang="en-US" dirty="0" err="1"/>
              <a:t>Mansyur</a:t>
            </a:r>
            <a:r>
              <a:rPr lang="en-US" dirty="0"/>
              <a:t>, </a:t>
            </a:r>
            <a:r>
              <a:rPr lang="en-US" dirty="0" err="1"/>
              <a:t>Kabupaten</a:t>
            </a:r>
            <a:r>
              <a:rPr lang="en-US" dirty="0"/>
              <a:t> </a:t>
            </a:r>
            <a:r>
              <a:rPr lang="en-US" dirty="0" err="1"/>
              <a:t>Sragen</a:t>
            </a:r>
            <a:r>
              <a:rPr lang="en-US" dirty="0"/>
              <a:t>. </a:t>
            </a:r>
          </a:p>
          <a:p>
            <a:pPr marL="285750" indent="-285750">
              <a:buFont typeface="Arial" panose="020B0604020202020204" pitchFamily="34" charset="0"/>
              <a:buChar char="•"/>
            </a:pPr>
            <a:r>
              <a:rPr lang="en-US" dirty="0" err="1"/>
              <a:t>Rekan-rekan</a:t>
            </a:r>
            <a:r>
              <a:rPr lang="en-US" dirty="0"/>
              <a:t> SMA yang </a:t>
            </a:r>
            <a:r>
              <a:rPr lang="en-US" dirty="0" err="1"/>
              <a:t>saya</a:t>
            </a:r>
            <a:r>
              <a:rPr lang="en-US" dirty="0"/>
              <a:t> </a:t>
            </a:r>
            <a:r>
              <a:rPr lang="en-US" dirty="0" err="1"/>
              <a:t>banggakan</a:t>
            </a:r>
            <a:r>
              <a:rPr lang="en-US" dirty="0"/>
              <a:t>.</a:t>
            </a:r>
          </a:p>
          <a:p>
            <a:pPr marL="285750" indent="-285750">
              <a:buFont typeface="Arial" panose="020B0604020202020204" pitchFamily="34" charset="0"/>
              <a:buChar char="•"/>
            </a:pPr>
            <a:r>
              <a:rPr lang="en-US" dirty="0" err="1"/>
              <a:t>Rekan</a:t>
            </a:r>
            <a:r>
              <a:rPr lang="en-US" dirty="0"/>
              <a:t> </a:t>
            </a:r>
            <a:r>
              <a:rPr lang="en-US" dirty="0" err="1"/>
              <a:t>kuliah</a:t>
            </a:r>
            <a:r>
              <a:rPr lang="en-US" dirty="0"/>
              <a:t> S1 Adm Negara, S2 </a:t>
            </a:r>
            <a:r>
              <a:rPr lang="en-US" dirty="0" err="1"/>
              <a:t>Ilmu</a:t>
            </a:r>
            <a:r>
              <a:rPr lang="en-US" dirty="0"/>
              <a:t> </a:t>
            </a:r>
            <a:r>
              <a:rPr lang="en-US" dirty="0" err="1"/>
              <a:t>Lingkungan</a:t>
            </a:r>
            <a:r>
              <a:rPr lang="en-US" dirty="0"/>
              <a:t> </a:t>
            </a:r>
            <a:r>
              <a:rPr lang="en-US" dirty="0" err="1"/>
              <a:t>Universitas</a:t>
            </a:r>
            <a:r>
              <a:rPr lang="en-US" dirty="0"/>
              <a:t> Indonesia dan S3 </a:t>
            </a:r>
            <a:r>
              <a:rPr lang="en-US" dirty="0" err="1"/>
              <a:t>Universitas</a:t>
            </a:r>
            <a:r>
              <a:rPr lang="en-US" dirty="0"/>
              <a:t> </a:t>
            </a:r>
            <a:r>
              <a:rPr lang="en-US" dirty="0" err="1"/>
              <a:t>Brawijaya</a:t>
            </a:r>
            <a:r>
              <a:rPr lang="en-US" dirty="0"/>
              <a:t>. </a:t>
            </a:r>
          </a:p>
          <a:p>
            <a:pPr marL="285750" indent="-285750">
              <a:buFont typeface="Arial" panose="020B0604020202020204" pitchFamily="34" charset="0"/>
              <a:buChar char="•"/>
            </a:pPr>
            <a:r>
              <a:rPr lang="en-US" dirty="0" err="1"/>
              <a:t>Segenap</a:t>
            </a:r>
            <a:r>
              <a:rPr lang="en-US" dirty="0"/>
              <a:t> </a:t>
            </a:r>
            <a:r>
              <a:rPr lang="en-US" dirty="0" err="1"/>
              <a:t>mahasiswa</a:t>
            </a:r>
            <a:r>
              <a:rPr lang="en-US" dirty="0"/>
              <a:t> S1, S2 dan S3, </a:t>
            </a:r>
            <a:r>
              <a:rPr lang="en-US" dirty="0" err="1"/>
              <a:t>serta</a:t>
            </a:r>
            <a:r>
              <a:rPr lang="en-US" dirty="0"/>
              <a:t> alumni.</a:t>
            </a:r>
          </a:p>
          <a:p>
            <a:pPr marL="285750" indent="-285750">
              <a:buFont typeface="Arial" panose="020B0604020202020204" pitchFamily="34" charset="0"/>
              <a:buChar char="•"/>
            </a:pPr>
            <a:r>
              <a:rPr lang="en-US" dirty="0" err="1"/>
              <a:t>Segenap</a:t>
            </a:r>
            <a:r>
              <a:rPr lang="en-US" dirty="0"/>
              <a:t> </a:t>
            </a:r>
            <a:r>
              <a:rPr lang="en-US" dirty="0" err="1"/>
              <a:t>pihak</a:t>
            </a:r>
            <a:r>
              <a:rPr lang="en-US" dirty="0"/>
              <a:t> yang </a:t>
            </a:r>
            <a:r>
              <a:rPr lang="en-US" dirty="0" err="1"/>
              <a:t>memberikan</a:t>
            </a:r>
            <a:r>
              <a:rPr lang="en-US" dirty="0"/>
              <a:t> </a:t>
            </a:r>
            <a:r>
              <a:rPr lang="en-US" dirty="0" err="1"/>
              <a:t>sumbangsih</a:t>
            </a:r>
            <a:r>
              <a:rPr lang="en-US" dirty="0"/>
              <a:t> </a:t>
            </a:r>
            <a:r>
              <a:rPr lang="en-US" dirty="0" err="1"/>
              <a:t>atas</a:t>
            </a:r>
            <a:r>
              <a:rPr lang="en-US" dirty="0"/>
              <a:t> </a:t>
            </a:r>
            <a:r>
              <a:rPr lang="en-US" dirty="0" err="1"/>
              <a:t>pencapaian</a:t>
            </a:r>
            <a:r>
              <a:rPr lang="en-US" dirty="0"/>
              <a:t> </a:t>
            </a:r>
            <a:r>
              <a:rPr lang="en-US" dirty="0" err="1"/>
              <a:t>ini</a:t>
            </a:r>
            <a:r>
              <a:rPr lang="en-US" dirty="0"/>
              <a:t>. </a:t>
            </a:r>
          </a:p>
        </p:txBody>
      </p:sp>
      <p:grpSp>
        <p:nvGrpSpPr>
          <p:cNvPr id="15" name="Group 5">
            <a:extLst>
              <a:ext uri="{FF2B5EF4-FFF2-40B4-BE49-F238E27FC236}">
                <a16:creationId xmlns:a16="http://schemas.microsoft.com/office/drawing/2014/main" id="{2AE9FCF5-104D-4B2B-B934-C613AB86BC67}"/>
              </a:ext>
            </a:extLst>
          </p:cNvPr>
          <p:cNvGrpSpPr/>
          <p:nvPr/>
        </p:nvGrpSpPr>
        <p:grpSpPr>
          <a:xfrm>
            <a:off x="7443714" y="6569789"/>
            <a:ext cx="4752975" cy="303376"/>
            <a:chOff x="0" y="0"/>
            <a:chExt cx="6337300" cy="404501"/>
          </a:xfrm>
        </p:grpSpPr>
        <p:sp>
          <p:nvSpPr>
            <p:cNvPr id="16" name="Freeform 6">
              <a:extLst>
                <a:ext uri="{FF2B5EF4-FFF2-40B4-BE49-F238E27FC236}">
                  <a16:creationId xmlns:a16="http://schemas.microsoft.com/office/drawing/2014/main" id="{8A1A6EF8-6BFF-4C81-8EE9-2C84338188DE}"/>
                </a:ext>
              </a:extLst>
            </p:cNvPr>
            <p:cNvSpPr/>
            <p:nvPr/>
          </p:nvSpPr>
          <p:spPr>
            <a:xfrm>
              <a:off x="0" y="0"/>
              <a:ext cx="6337300" cy="404495"/>
            </a:xfrm>
            <a:custGeom>
              <a:avLst/>
              <a:gdLst/>
              <a:ahLst/>
              <a:cxnLst/>
              <a:rect l="l" t="t" r="r" b="b"/>
              <a:pathLst>
                <a:path w="6337300" h="404495">
                  <a:moveTo>
                    <a:pt x="0" y="0"/>
                  </a:moveTo>
                  <a:lnTo>
                    <a:pt x="6337300" y="0"/>
                  </a:lnTo>
                  <a:lnTo>
                    <a:pt x="6337300" y="404495"/>
                  </a:lnTo>
                  <a:lnTo>
                    <a:pt x="0" y="404495"/>
                  </a:lnTo>
                  <a:close/>
                </a:path>
              </a:pathLst>
            </a:custGeom>
            <a:gradFill rotWithShape="1">
              <a:gsLst>
                <a:gs pos="0">
                  <a:srgbClr val="7A221C">
                    <a:alpha val="100000"/>
                  </a:srgbClr>
                </a:gs>
                <a:gs pos="31000">
                  <a:srgbClr val="B1352C">
                    <a:alpha val="100000"/>
                  </a:srgbClr>
                </a:gs>
                <a:gs pos="100000">
                  <a:srgbClr val="FFFFFF">
                    <a:alpha val="100000"/>
                  </a:srgbClr>
                </a:gs>
              </a:gsLst>
              <a:lin ang="10800000"/>
            </a:gradFill>
          </p:spPr>
          <p:txBody>
            <a:bodyPr/>
            <a:lstStyle/>
            <a:p>
              <a:pPr algn="r"/>
              <a:endParaRPr lang="en-ID" dirty="0"/>
            </a:p>
          </p:txBody>
        </p:sp>
        <p:sp>
          <p:nvSpPr>
            <p:cNvPr id="17" name="TextBox 7">
              <a:extLst>
                <a:ext uri="{FF2B5EF4-FFF2-40B4-BE49-F238E27FC236}">
                  <a16:creationId xmlns:a16="http://schemas.microsoft.com/office/drawing/2014/main" id="{FE5B168D-8F0F-4F3E-8353-E4B0D7223980}"/>
                </a:ext>
              </a:extLst>
            </p:cNvPr>
            <p:cNvSpPr txBox="1"/>
            <p:nvPr/>
          </p:nvSpPr>
          <p:spPr>
            <a:xfrm>
              <a:off x="0" y="0"/>
              <a:ext cx="6337300" cy="404501"/>
            </a:xfrm>
            <a:prstGeom prst="rect">
              <a:avLst/>
            </a:prstGeom>
          </p:spPr>
          <p:txBody>
            <a:bodyPr lIns="50800" tIns="50800" rIns="50800" bIns="50800" rtlCol="0" anchor="ctr"/>
            <a:lstStyle/>
            <a:p>
              <a:pPr algn="r">
                <a:lnSpc>
                  <a:spcPts val="1080"/>
                </a:lnSpc>
              </a:pPr>
              <a:r>
                <a:rPr lang="en-US" sz="900" dirty="0">
                  <a:solidFill>
                    <a:srgbClr val="FFFF00"/>
                  </a:solidFill>
                  <a:latin typeface="Open Sans 1"/>
                  <a:ea typeface="Open Sans 1"/>
                  <a:cs typeface="Open Sans 1"/>
                  <a:sym typeface="Open Sans 1"/>
                </a:rPr>
                <a:t>UNDIP </a:t>
              </a:r>
              <a:r>
                <a:rPr lang="en-US" sz="900" dirty="0" err="1">
                  <a:solidFill>
                    <a:srgbClr val="FFFF00"/>
                  </a:solidFill>
                  <a:latin typeface="Open Sans 1"/>
                  <a:ea typeface="Open Sans 1"/>
                  <a:cs typeface="Open Sans 1"/>
                  <a:sym typeface="Open Sans 1"/>
                </a:rPr>
                <a:t>Bermartabat</a:t>
              </a:r>
              <a:r>
                <a:rPr lang="en-US" sz="900" dirty="0">
                  <a:solidFill>
                    <a:srgbClr val="FFFF00"/>
                  </a:solidFill>
                  <a:latin typeface="Open Sans 1"/>
                  <a:ea typeface="Open Sans 1"/>
                  <a:cs typeface="Open Sans 1"/>
                  <a:sym typeface="Open Sans 1"/>
                </a:rPr>
                <a:t> UNDIP </a:t>
              </a:r>
              <a:r>
                <a:rPr lang="en-US" sz="900" dirty="0" err="1">
                  <a:solidFill>
                    <a:srgbClr val="FFFF00"/>
                  </a:solidFill>
                  <a:latin typeface="Open Sans 1"/>
                  <a:ea typeface="Open Sans 1"/>
                  <a:cs typeface="Open Sans 1"/>
                  <a:sym typeface="Open Sans 1"/>
                </a:rPr>
                <a:t>Bermanfaat</a:t>
              </a:r>
              <a:endParaRPr lang="en-US" sz="900" dirty="0">
                <a:solidFill>
                  <a:srgbClr val="FFFF00"/>
                </a:solidFill>
                <a:latin typeface="Open Sans 1"/>
                <a:ea typeface="Open Sans 1"/>
                <a:cs typeface="Open Sans 1"/>
                <a:sym typeface="Open Sans 1"/>
              </a:endParaRPr>
            </a:p>
          </p:txBody>
        </p:sp>
      </p:grpSp>
      <p:grpSp>
        <p:nvGrpSpPr>
          <p:cNvPr id="18" name="Group 5">
            <a:extLst>
              <a:ext uri="{FF2B5EF4-FFF2-40B4-BE49-F238E27FC236}">
                <a16:creationId xmlns:a16="http://schemas.microsoft.com/office/drawing/2014/main" id="{011C5079-69D1-43D7-8DB8-16D2D74968A2}"/>
              </a:ext>
            </a:extLst>
          </p:cNvPr>
          <p:cNvGrpSpPr/>
          <p:nvPr/>
        </p:nvGrpSpPr>
        <p:grpSpPr>
          <a:xfrm>
            <a:off x="6945702" y="6569789"/>
            <a:ext cx="5250988" cy="278623"/>
            <a:chOff x="0" y="0"/>
            <a:chExt cx="6337300" cy="404501"/>
          </a:xfrm>
        </p:grpSpPr>
        <p:sp>
          <p:nvSpPr>
            <p:cNvPr id="19" name="Freeform 6">
              <a:extLst>
                <a:ext uri="{FF2B5EF4-FFF2-40B4-BE49-F238E27FC236}">
                  <a16:creationId xmlns:a16="http://schemas.microsoft.com/office/drawing/2014/main" id="{5AEB6F63-D78C-4937-A89E-5FC9E670A827}"/>
                </a:ext>
              </a:extLst>
            </p:cNvPr>
            <p:cNvSpPr/>
            <p:nvPr/>
          </p:nvSpPr>
          <p:spPr>
            <a:xfrm>
              <a:off x="0" y="0"/>
              <a:ext cx="6337300" cy="404495"/>
            </a:xfrm>
            <a:custGeom>
              <a:avLst/>
              <a:gdLst/>
              <a:ahLst/>
              <a:cxnLst/>
              <a:rect l="l" t="t" r="r" b="b"/>
              <a:pathLst>
                <a:path w="6337300" h="404495">
                  <a:moveTo>
                    <a:pt x="0" y="0"/>
                  </a:moveTo>
                  <a:lnTo>
                    <a:pt x="6337300" y="0"/>
                  </a:lnTo>
                  <a:lnTo>
                    <a:pt x="6337300" y="404495"/>
                  </a:lnTo>
                  <a:lnTo>
                    <a:pt x="0" y="404495"/>
                  </a:lnTo>
                  <a:close/>
                </a:path>
              </a:pathLst>
            </a:custGeom>
            <a:gradFill rotWithShape="1">
              <a:gsLst>
                <a:gs pos="0">
                  <a:srgbClr val="7A221C">
                    <a:alpha val="100000"/>
                  </a:srgbClr>
                </a:gs>
                <a:gs pos="31000">
                  <a:srgbClr val="B1352C">
                    <a:alpha val="100000"/>
                  </a:srgbClr>
                </a:gs>
                <a:gs pos="100000">
                  <a:srgbClr val="FFFFFF">
                    <a:alpha val="100000"/>
                  </a:srgbClr>
                </a:gs>
              </a:gsLst>
              <a:lin ang="10800000"/>
            </a:gradFill>
          </p:spPr>
          <p:txBody>
            <a:bodyPr/>
            <a:lstStyle/>
            <a:p>
              <a:pPr algn="r"/>
              <a:endParaRPr lang="en-ID" dirty="0"/>
            </a:p>
          </p:txBody>
        </p:sp>
        <p:sp>
          <p:nvSpPr>
            <p:cNvPr id="20" name="TextBox 7">
              <a:extLst>
                <a:ext uri="{FF2B5EF4-FFF2-40B4-BE49-F238E27FC236}">
                  <a16:creationId xmlns:a16="http://schemas.microsoft.com/office/drawing/2014/main" id="{9F64A0E5-C48F-4356-A85F-02119447B35E}"/>
                </a:ext>
              </a:extLst>
            </p:cNvPr>
            <p:cNvSpPr txBox="1"/>
            <p:nvPr/>
          </p:nvSpPr>
          <p:spPr>
            <a:xfrm>
              <a:off x="0" y="0"/>
              <a:ext cx="6337300" cy="404501"/>
            </a:xfrm>
            <a:prstGeom prst="rect">
              <a:avLst/>
            </a:prstGeom>
          </p:spPr>
          <p:txBody>
            <a:bodyPr lIns="50800" tIns="50800" rIns="50800" bIns="50800" rtlCol="0" anchor="ctr"/>
            <a:lstStyle/>
            <a:p>
              <a:pPr algn="r">
                <a:lnSpc>
                  <a:spcPts val="1080"/>
                </a:lnSpc>
              </a:pPr>
              <a:r>
                <a:rPr lang="en-US" sz="900" dirty="0">
                  <a:solidFill>
                    <a:srgbClr val="FFFF00"/>
                  </a:solidFill>
                  <a:latin typeface="Open Sans 1"/>
                  <a:ea typeface="Open Sans 1"/>
                  <a:cs typeface="Open Sans 1"/>
                  <a:sym typeface="Open Sans 1"/>
                </a:rPr>
                <a:t>UNDIP </a:t>
              </a:r>
              <a:r>
                <a:rPr lang="en-US" sz="900" dirty="0" err="1">
                  <a:solidFill>
                    <a:srgbClr val="FFFF00"/>
                  </a:solidFill>
                  <a:latin typeface="Open Sans 1"/>
                  <a:ea typeface="Open Sans 1"/>
                  <a:cs typeface="Open Sans 1"/>
                  <a:sym typeface="Open Sans 1"/>
                </a:rPr>
                <a:t>Bermartabat</a:t>
              </a:r>
              <a:r>
                <a:rPr lang="en-US" sz="900" dirty="0">
                  <a:solidFill>
                    <a:srgbClr val="FFFF00"/>
                  </a:solidFill>
                  <a:latin typeface="Open Sans 1"/>
                  <a:ea typeface="Open Sans 1"/>
                  <a:cs typeface="Open Sans 1"/>
                  <a:sym typeface="Open Sans 1"/>
                </a:rPr>
                <a:t> UNDIP </a:t>
              </a:r>
              <a:r>
                <a:rPr lang="en-US" sz="900" dirty="0" err="1">
                  <a:solidFill>
                    <a:srgbClr val="FFFF00"/>
                  </a:solidFill>
                  <a:latin typeface="Open Sans 1"/>
                  <a:ea typeface="Open Sans 1"/>
                  <a:cs typeface="Open Sans 1"/>
                  <a:sym typeface="Open Sans 1"/>
                </a:rPr>
                <a:t>Bermanfaat</a:t>
              </a:r>
              <a:endParaRPr lang="en-US" sz="900" dirty="0">
                <a:solidFill>
                  <a:srgbClr val="FFFF00"/>
                </a:solidFill>
                <a:latin typeface="Open Sans 1"/>
                <a:ea typeface="Open Sans 1"/>
                <a:cs typeface="Open Sans 1"/>
                <a:sym typeface="Open Sans 1"/>
              </a:endParaRPr>
            </a:p>
          </p:txBody>
        </p:sp>
      </p:grpSp>
    </p:spTree>
    <p:extLst>
      <p:ext uri="{BB962C8B-B14F-4D97-AF65-F5344CB8AC3E}">
        <p14:creationId xmlns:p14="http://schemas.microsoft.com/office/powerpoint/2010/main" val="32055988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9906000" h="6858000">
                <a:moveTo>
                  <a:pt x="0" y="0"/>
                </a:moveTo>
                <a:lnTo>
                  <a:pt x="9906000" y="0"/>
                </a:lnTo>
                <a:lnTo>
                  <a:pt x="9906000" y="6858000"/>
                </a:lnTo>
                <a:lnTo>
                  <a:pt x="0" y="6858000"/>
                </a:lnTo>
                <a:lnTo>
                  <a:pt x="0" y="0"/>
                </a:lnTo>
                <a:close/>
              </a:path>
            </a:pathLst>
          </a:custGeom>
          <a:blipFill>
            <a:blip r:embed="rId2"/>
            <a:stretch>
              <a:fillRect/>
            </a:stretch>
          </a:blipFill>
        </p:spPr>
      </p:sp>
      <p:sp>
        <p:nvSpPr>
          <p:cNvPr id="8" name="Freeform 8" descr="Logo  Description automatically generated"/>
          <p:cNvSpPr/>
          <p:nvPr/>
        </p:nvSpPr>
        <p:spPr>
          <a:xfrm>
            <a:off x="9423372" y="118743"/>
            <a:ext cx="330228" cy="330228"/>
          </a:xfrm>
          <a:custGeom>
            <a:avLst/>
            <a:gdLst/>
            <a:ahLst/>
            <a:cxnLst/>
            <a:rect l="l" t="t" r="r" b="b"/>
            <a:pathLst>
              <a:path w="330228" h="330228">
                <a:moveTo>
                  <a:pt x="0" y="0"/>
                </a:moveTo>
                <a:lnTo>
                  <a:pt x="330228" y="0"/>
                </a:lnTo>
                <a:lnTo>
                  <a:pt x="330228" y="330228"/>
                </a:lnTo>
                <a:lnTo>
                  <a:pt x="0" y="330228"/>
                </a:lnTo>
                <a:lnTo>
                  <a:pt x="0" y="0"/>
                </a:lnTo>
                <a:close/>
              </a:path>
            </a:pathLst>
          </a:custGeom>
          <a:blipFill>
            <a:blip r:embed="rId3"/>
            <a:stretch>
              <a:fillRect/>
            </a:stretch>
          </a:blipFill>
        </p:spPr>
      </p:sp>
      <p:sp>
        <p:nvSpPr>
          <p:cNvPr id="11" name="TextBox 11"/>
          <p:cNvSpPr txBox="1"/>
          <p:nvPr/>
        </p:nvSpPr>
        <p:spPr>
          <a:xfrm>
            <a:off x="5028598" y="1131879"/>
            <a:ext cx="2134804" cy="471322"/>
          </a:xfrm>
          <a:prstGeom prst="rect">
            <a:avLst/>
          </a:prstGeom>
        </p:spPr>
        <p:txBody>
          <a:bodyPr lIns="0" tIns="0" rIns="0" bIns="0" rtlCol="0" anchor="t">
            <a:spAutoFit/>
          </a:bodyPr>
          <a:lstStyle/>
          <a:p>
            <a:pPr algn="ctr">
              <a:lnSpc>
                <a:spcPts val="3943"/>
              </a:lnSpc>
            </a:pPr>
            <a:r>
              <a:rPr lang="en-US" sz="2816" b="1">
                <a:solidFill>
                  <a:srgbClr val="000000"/>
                </a:solidFill>
                <a:latin typeface="Open Sans 2 Bold"/>
                <a:ea typeface="Open Sans 2 Bold"/>
                <a:cs typeface="Open Sans 2 Bold"/>
                <a:sym typeface="Open Sans 2 Bold"/>
              </a:rPr>
              <a:t>PENUTUP</a:t>
            </a:r>
          </a:p>
        </p:txBody>
      </p:sp>
      <p:sp>
        <p:nvSpPr>
          <p:cNvPr id="12" name="TextBox 12"/>
          <p:cNvSpPr txBox="1"/>
          <p:nvPr/>
        </p:nvSpPr>
        <p:spPr>
          <a:xfrm>
            <a:off x="6357029" y="2051965"/>
            <a:ext cx="5662050" cy="3304623"/>
          </a:xfrm>
          <a:prstGeom prst="rect">
            <a:avLst/>
          </a:prstGeom>
        </p:spPr>
        <p:txBody>
          <a:bodyPr wrap="square" lIns="0" tIns="0" rIns="0" bIns="0" rtlCol="0" anchor="t">
            <a:spAutoFit/>
          </a:bodyPr>
          <a:lstStyle/>
          <a:p>
            <a:pPr>
              <a:lnSpc>
                <a:spcPts val="2577"/>
              </a:lnSpc>
            </a:pPr>
            <a:r>
              <a:rPr lang="en-US" sz="1841" dirty="0" err="1">
                <a:solidFill>
                  <a:srgbClr val="000000"/>
                </a:solidFill>
                <a:latin typeface="Open Sans 2"/>
                <a:ea typeface="Open Sans 2"/>
                <a:cs typeface="Open Sans 2"/>
                <a:sym typeface="Open Sans 2"/>
              </a:rPr>
              <a:t>Akhir</a:t>
            </a:r>
            <a:r>
              <a:rPr lang="en-US" sz="1841" dirty="0">
                <a:solidFill>
                  <a:srgbClr val="000000"/>
                </a:solidFill>
                <a:latin typeface="Open Sans 2"/>
                <a:ea typeface="Open Sans 2"/>
                <a:cs typeface="Open Sans 2"/>
                <a:sym typeface="Open Sans 2"/>
              </a:rPr>
              <a:t> kata, </a:t>
            </a:r>
            <a:r>
              <a:rPr lang="en-US" sz="1841" dirty="0" err="1">
                <a:solidFill>
                  <a:srgbClr val="000000"/>
                </a:solidFill>
                <a:latin typeface="Open Sans 2"/>
                <a:ea typeface="Open Sans 2"/>
                <a:cs typeface="Open Sans 2"/>
                <a:sym typeface="Open Sans 2"/>
              </a:rPr>
              <a:t>saya</a:t>
            </a:r>
            <a:r>
              <a:rPr lang="en-US" sz="1841" dirty="0">
                <a:solidFill>
                  <a:srgbClr val="000000"/>
                </a:solidFill>
                <a:latin typeface="Open Sans 2"/>
                <a:ea typeface="Open Sans 2"/>
                <a:cs typeface="Open Sans 2"/>
                <a:sym typeface="Open Sans 2"/>
              </a:rPr>
              <a:t> </a:t>
            </a:r>
            <a:r>
              <a:rPr lang="en-US" sz="1841" dirty="0" err="1">
                <a:solidFill>
                  <a:srgbClr val="000000"/>
                </a:solidFill>
                <a:latin typeface="Open Sans 2"/>
                <a:ea typeface="Open Sans 2"/>
                <a:cs typeface="Open Sans 2"/>
                <a:sym typeface="Open Sans 2"/>
              </a:rPr>
              <a:t>menyampaikan</a:t>
            </a:r>
            <a:r>
              <a:rPr lang="en-US" sz="1841" dirty="0">
                <a:solidFill>
                  <a:srgbClr val="000000"/>
                </a:solidFill>
                <a:latin typeface="Open Sans 2"/>
                <a:ea typeface="Open Sans 2"/>
                <a:cs typeface="Open Sans 2"/>
                <a:sym typeface="Open Sans 2"/>
              </a:rPr>
              <a:t> </a:t>
            </a:r>
            <a:r>
              <a:rPr lang="en-US" sz="1841" dirty="0" err="1">
                <a:solidFill>
                  <a:srgbClr val="000000"/>
                </a:solidFill>
                <a:latin typeface="Open Sans 2"/>
                <a:ea typeface="Open Sans 2"/>
                <a:cs typeface="Open Sans 2"/>
                <a:sym typeface="Open Sans 2"/>
              </a:rPr>
              <a:t>terima</a:t>
            </a:r>
            <a:r>
              <a:rPr lang="en-US" sz="1841" dirty="0">
                <a:solidFill>
                  <a:srgbClr val="000000"/>
                </a:solidFill>
                <a:latin typeface="Open Sans 2"/>
                <a:ea typeface="Open Sans 2"/>
                <a:cs typeface="Open Sans 2"/>
                <a:sym typeface="Open Sans 2"/>
              </a:rPr>
              <a:t> </a:t>
            </a:r>
            <a:r>
              <a:rPr lang="en-US" sz="1841" dirty="0" err="1">
                <a:solidFill>
                  <a:srgbClr val="000000"/>
                </a:solidFill>
                <a:latin typeface="Open Sans 2"/>
                <a:ea typeface="Open Sans 2"/>
                <a:cs typeface="Open Sans 2"/>
                <a:sym typeface="Open Sans 2"/>
              </a:rPr>
              <a:t>kasih</a:t>
            </a:r>
            <a:r>
              <a:rPr lang="en-US" sz="1841" dirty="0">
                <a:solidFill>
                  <a:srgbClr val="000000"/>
                </a:solidFill>
                <a:latin typeface="Open Sans 2"/>
                <a:ea typeface="Open Sans 2"/>
                <a:cs typeface="Open Sans 2"/>
                <a:sym typeface="Open Sans 2"/>
              </a:rPr>
              <a:t> </a:t>
            </a:r>
            <a:r>
              <a:rPr lang="en-US" sz="1841" dirty="0" err="1">
                <a:solidFill>
                  <a:srgbClr val="000000"/>
                </a:solidFill>
                <a:latin typeface="Open Sans 2"/>
                <a:ea typeface="Open Sans 2"/>
                <a:cs typeface="Open Sans 2"/>
                <a:sym typeface="Open Sans 2"/>
              </a:rPr>
              <a:t>atas</a:t>
            </a:r>
            <a:r>
              <a:rPr lang="en-US" sz="1841" dirty="0">
                <a:solidFill>
                  <a:srgbClr val="000000"/>
                </a:solidFill>
                <a:latin typeface="Open Sans 2"/>
                <a:ea typeface="Open Sans 2"/>
                <a:cs typeface="Open Sans 2"/>
                <a:sym typeface="Open Sans 2"/>
              </a:rPr>
              <a:t> </a:t>
            </a:r>
            <a:r>
              <a:rPr lang="en-US" sz="1841" dirty="0" err="1">
                <a:solidFill>
                  <a:srgbClr val="000000"/>
                </a:solidFill>
                <a:latin typeface="Open Sans 2"/>
                <a:ea typeface="Open Sans 2"/>
                <a:cs typeface="Open Sans 2"/>
                <a:sym typeface="Open Sans 2"/>
              </a:rPr>
              <a:t>perhatian</a:t>
            </a:r>
            <a:r>
              <a:rPr lang="en-US" sz="1841" dirty="0">
                <a:solidFill>
                  <a:srgbClr val="000000"/>
                </a:solidFill>
                <a:latin typeface="Open Sans 2"/>
                <a:ea typeface="Open Sans 2"/>
                <a:cs typeface="Open Sans 2"/>
                <a:sym typeface="Open Sans 2"/>
              </a:rPr>
              <a:t> para </a:t>
            </a:r>
            <a:r>
              <a:rPr lang="en-US" sz="1841" dirty="0" err="1">
                <a:solidFill>
                  <a:srgbClr val="000000"/>
                </a:solidFill>
                <a:latin typeface="Open Sans 2"/>
                <a:ea typeface="Open Sans 2"/>
                <a:cs typeface="Open Sans 2"/>
                <a:sym typeface="Open Sans 2"/>
              </a:rPr>
              <a:t>hadirin</a:t>
            </a:r>
            <a:r>
              <a:rPr lang="en-US" sz="1841" dirty="0">
                <a:solidFill>
                  <a:srgbClr val="000000"/>
                </a:solidFill>
                <a:latin typeface="Open Sans 2"/>
                <a:ea typeface="Open Sans 2"/>
                <a:cs typeface="Open Sans 2"/>
                <a:sym typeface="Open Sans 2"/>
              </a:rPr>
              <a:t> yang </a:t>
            </a:r>
            <a:r>
              <a:rPr lang="en-US" sz="1841" dirty="0" err="1">
                <a:solidFill>
                  <a:srgbClr val="000000"/>
                </a:solidFill>
                <a:latin typeface="Open Sans 2"/>
                <a:ea typeface="Open Sans 2"/>
                <a:cs typeface="Open Sans 2"/>
                <a:sym typeface="Open Sans 2"/>
              </a:rPr>
              <a:t>telah</a:t>
            </a:r>
            <a:r>
              <a:rPr lang="en-US" sz="1841" dirty="0">
                <a:solidFill>
                  <a:srgbClr val="000000"/>
                </a:solidFill>
                <a:latin typeface="Open Sans 2"/>
                <a:ea typeface="Open Sans 2"/>
                <a:cs typeface="Open Sans 2"/>
                <a:sym typeface="Open Sans 2"/>
              </a:rPr>
              <a:t> </a:t>
            </a:r>
            <a:r>
              <a:rPr lang="en-US" sz="1841" dirty="0" err="1">
                <a:solidFill>
                  <a:srgbClr val="000000"/>
                </a:solidFill>
                <a:latin typeface="Open Sans 2"/>
                <a:ea typeface="Open Sans 2"/>
                <a:cs typeface="Open Sans 2"/>
                <a:sym typeface="Open Sans 2"/>
              </a:rPr>
              <a:t>berkenan</a:t>
            </a:r>
            <a:r>
              <a:rPr lang="en-US" sz="1841" dirty="0">
                <a:solidFill>
                  <a:srgbClr val="000000"/>
                </a:solidFill>
                <a:latin typeface="Open Sans 2"/>
                <a:ea typeface="Open Sans 2"/>
                <a:cs typeface="Open Sans 2"/>
                <a:sym typeface="Open Sans 2"/>
              </a:rPr>
              <a:t> </a:t>
            </a:r>
            <a:r>
              <a:rPr lang="en-US" sz="1841" dirty="0" err="1">
                <a:solidFill>
                  <a:srgbClr val="000000"/>
                </a:solidFill>
                <a:latin typeface="Open Sans 2"/>
                <a:ea typeface="Open Sans 2"/>
                <a:cs typeface="Open Sans 2"/>
                <a:sym typeface="Open Sans 2"/>
              </a:rPr>
              <a:t>mengikuti</a:t>
            </a:r>
            <a:r>
              <a:rPr lang="en-US" sz="1841" dirty="0">
                <a:solidFill>
                  <a:srgbClr val="000000"/>
                </a:solidFill>
                <a:latin typeface="Open Sans 2"/>
                <a:ea typeface="Open Sans 2"/>
                <a:cs typeface="Open Sans 2"/>
                <a:sym typeface="Open Sans 2"/>
              </a:rPr>
              <a:t> acara </a:t>
            </a:r>
            <a:r>
              <a:rPr lang="en-US" sz="1841" dirty="0" err="1">
                <a:solidFill>
                  <a:srgbClr val="000000"/>
                </a:solidFill>
                <a:latin typeface="Open Sans 2"/>
                <a:ea typeface="Open Sans 2"/>
                <a:cs typeface="Open Sans 2"/>
                <a:sym typeface="Open Sans 2"/>
              </a:rPr>
              <a:t>Pengukuhan</a:t>
            </a:r>
            <a:r>
              <a:rPr lang="en-US" sz="1841" dirty="0">
                <a:solidFill>
                  <a:srgbClr val="000000"/>
                </a:solidFill>
                <a:latin typeface="Open Sans 2"/>
                <a:ea typeface="Open Sans 2"/>
                <a:cs typeface="Open Sans 2"/>
                <a:sym typeface="Open Sans 2"/>
              </a:rPr>
              <a:t> Guru </a:t>
            </a:r>
            <a:r>
              <a:rPr lang="en-US" sz="1841" dirty="0" err="1">
                <a:solidFill>
                  <a:srgbClr val="000000"/>
                </a:solidFill>
                <a:latin typeface="Open Sans 2"/>
                <a:ea typeface="Open Sans 2"/>
                <a:cs typeface="Open Sans 2"/>
                <a:sym typeface="Open Sans 2"/>
              </a:rPr>
              <a:t>Besar</a:t>
            </a:r>
            <a:r>
              <a:rPr lang="en-US" sz="1841" dirty="0">
                <a:solidFill>
                  <a:srgbClr val="000000"/>
                </a:solidFill>
                <a:latin typeface="Open Sans 2"/>
                <a:ea typeface="Open Sans 2"/>
                <a:cs typeface="Open Sans 2"/>
                <a:sym typeface="Open Sans 2"/>
              </a:rPr>
              <a:t>. Saya </a:t>
            </a:r>
            <a:r>
              <a:rPr lang="en-US" sz="1841" dirty="0" err="1">
                <a:solidFill>
                  <a:srgbClr val="000000"/>
                </a:solidFill>
                <a:latin typeface="Open Sans 2"/>
                <a:ea typeface="Open Sans 2"/>
                <a:cs typeface="Open Sans 2"/>
                <a:sym typeface="Open Sans 2"/>
              </a:rPr>
              <a:t>setulus</a:t>
            </a:r>
            <a:r>
              <a:rPr lang="en-US" sz="1841" dirty="0">
                <a:solidFill>
                  <a:srgbClr val="000000"/>
                </a:solidFill>
                <a:latin typeface="Open Sans 2"/>
                <a:ea typeface="Open Sans 2"/>
                <a:cs typeface="Open Sans 2"/>
                <a:sym typeface="Open Sans 2"/>
              </a:rPr>
              <a:t> </a:t>
            </a:r>
            <a:r>
              <a:rPr lang="en-US" sz="1841" dirty="0" err="1">
                <a:solidFill>
                  <a:srgbClr val="000000"/>
                </a:solidFill>
                <a:latin typeface="Open Sans 2"/>
                <a:ea typeface="Open Sans 2"/>
                <a:cs typeface="Open Sans 2"/>
                <a:sym typeface="Open Sans 2"/>
              </a:rPr>
              <a:t>hati</a:t>
            </a:r>
            <a:r>
              <a:rPr lang="en-US" sz="1841" dirty="0">
                <a:solidFill>
                  <a:srgbClr val="000000"/>
                </a:solidFill>
                <a:latin typeface="Open Sans 2"/>
                <a:ea typeface="Open Sans 2"/>
                <a:cs typeface="Open Sans 2"/>
                <a:sym typeface="Open Sans 2"/>
              </a:rPr>
              <a:t> </a:t>
            </a:r>
            <a:r>
              <a:rPr lang="en-US" sz="1841" dirty="0" err="1">
                <a:solidFill>
                  <a:srgbClr val="000000"/>
                </a:solidFill>
                <a:latin typeface="Open Sans 2"/>
                <a:ea typeface="Open Sans 2"/>
                <a:cs typeface="Open Sans 2"/>
                <a:sym typeface="Open Sans 2"/>
              </a:rPr>
              <a:t>menghaturkan</a:t>
            </a:r>
            <a:r>
              <a:rPr lang="en-US" sz="1841" dirty="0">
                <a:solidFill>
                  <a:srgbClr val="000000"/>
                </a:solidFill>
                <a:latin typeface="Open Sans 2"/>
                <a:ea typeface="Open Sans 2"/>
                <a:cs typeface="Open Sans 2"/>
                <a:sym typeface="Open Sans 2"/>
              </a:rPr>
              <a:t> </a:t>
            </a:r>
            <a:r>
              <a:rPr lang="en-US" sz="1841" dirty="0" err="1">
                <a:solidFill>
                  <a:srgbClr val="000000"/>
                </a:solidFill>
                <a:latin typeface="Open Sans 2"/>
                <a:ea typeface="Open Sans 2"/>
                <a:cs typeface="Open Sans 2"/>
                <a:sym typeface="Open Sans 2"/>
              </a:rPr>
              <a:t>maaf</a:t>
            </a:r>
            <a:r>
              <a:rPr lang="en-US" sz="1841" dirty="0">
                <a:solidFill>
                  <a:srgbClr val="000000"/>
                </a:solidFill>
                <a:latin typeface="Open Sans 2"/>
                <a:ea typeface="Open Sans 2"/>
                <a:cs typeface="Open Sans 2"/>
                <a:sym typeface="Open Sans 2"/>
              </a:rPr>
              <a:t> </a:t>
            </a:r>
            <a:r>
              <a:rPr lang="en-US" sz="1841" dirty="0" err="1">
                <a:solidFill>
                  <a:srgbClr val="000000"/>
                </a:solidFill>
                <a:latin typeface="Open Sans 2"/>
                <a:ea typeface="Open Sans 2"/>
                <a:cs typeface="Open Sans 2"/>
                <a:sym typeface="Open Sans 2"/>
              </a:rPr>
              <a:t>apabila</a:t>
            </a:r>
            <a:r>
              <a:rPr lang="en-US" sz="1841" dirty="0">
                <a:solidFill>
                  <a:srgbClr val="000000"/>
                </a:solidFill>
                <a:latin typeface="Open Sans 2"/>
                <a:ea typeface="Open Sans 2"/>
                <a:cs typeface="Open Sans 2"/>
                <a:sym typeface="Open Sans 2"/>
              </a:rPr>
              <a:t> </a:t>
            </a:r>
            <a:r>
              <a:rPr lang="en-US" sz="1841" dirty="0" err="1">
                <a:solidFill>
                  <a:srgbClr val="000000"/>
                </a:solidFill>
                <a:latin typeface="Open Sans 2"/>
                <a:ea typeface="Open Sans 2"/>
                <a:cs typeface="Open Sans 2"/>
                <a:sym typeface="Open Sans 2"/>
              </a:rPr>
              <a:t>ada</a:t>
            </a:r>
            <a:r>
              <a:rPr lang="en-US" sz="1841" dirty="0">
                <a:solidFill>
                  <a:srgbClr val="000000"/>
                </a:solidFill>
                <a:latin typeface="Open Sans 2"/>
                <a:ea typeface="Open Sans 2"/>
                <a:cs typeface="Open Sans 2"/>
                <a:sym typeface="Open Sans 2"/>
              </a:rPr>
              <a:t> </a:t>
            </a:r>
            <a:r>
              <a:rPr lang="en-US" sz="1841" dirty="0" err="1">
                <a:solidFill>
                  <a:srgbClr val="000000"/>
                </a:solidFill>
                <a:latin typeface="Open Sans 2"/>
                <a:ea typeface="Open Sans 2"/>
                <a:cs typeface="Open Sans 2"/>
                <a:sym typeface="Open Sans 2"/>
              </a:rPr>
              <a:t>hal-hal</a:t>
            </a:r>
            <a:r>
              <a:rPr lang="en-US" sz="1841" dirty="0">
                <a:solidFill>
                  <a:srgbClr val="000000"/>
                </a:solidFill>
                <a:latin typeface="Open Sans 2"/>
                <a:ea typeface="Open Sans 2"/>
                <a:cs typeface="Open Sans 2"/>
                <a:sym typeface="Open Sans 2"/>
              </a:rPr>
              <a:t> yang </a:t>
            </a:r>
            <a:r>
              <a:rPr lang="en-US" sz="1841" dirty="0" err="1">
                <a:solidFill>
                  <a:srgbClr val="000000"/>
                </a:solidFill>
                <a:latin typeface="Open Sans 2"/>
                <a:ea typeface="Open Sans 2"/>
                <a:cs typeface="Open Sans 2"/>
                <a:sym typeface="Open Sans 2"/>
              </a:rPr>
              <a:t>kurang</a:t>
            </a:r>
            <a:r>
              <a:rPr lang="en-US" sz="1841" dirty="0">
                <a:solidFill>
                  <a:srgbClr val="000000"/>
                </a:solidFill>
                <a:latin typeface="Open Sans 2"/>
                <a:ea typeface="Open Sans 2"/>
                <a:cs typeface="Open Sans 2"/>
                <a:sym typeface="Open Sans 2"/>
              </a:rPr>
              <a:t> </a:t>
            </a:r>
            <a:r>
              <a:rPr lang="en-US" sz="1841" dirty="0" err="1">
                <a:solidFill>
                  <a:srgbClr val="000000"/>
                </a:solidFill>
                <a:latin typeface="Open Sans 2"/>
                <a:ea typeface="Open Sans 2"/>
                <a:cs typeface="Open Sans 2"/>
                <a:sym typeface="Open Sans 2"/>
              </a:rPr>
              <a:t>berkenan</a:t>
            </a:r>
            <a:r>
              <a:rPr lang="en-US" sz="1841" dirty="0">
                <a:solidFill>
                  <a:srgbClr val="000000"/>
                </a:solidFill>
                <a:latin typeface="Open Sans 2"/>
                <a:ea typeface="Open Sans 2"/>
                <a:cs typeface="Open Sans 2"/>
                <a:sym typeface="Open Sans 2"/>
              </a:rPr>
              <a:t>. </a:t>
            </a:r>
            <a:r>
              <a:rPr lang="en-US" sz="1841" dirty="0" err="1">
                <a:solidFill>
                  <a:srgbClr val="000000"/>
                </a:solidFill>
                <a:latin typeface="Open Sans 2"/>
                <a:ea typeface="Open Sans 2"/>
                <a:cs typeface="Open Sans 2"/>
                <a:sym typeface="Open Sans 2"/>
              </a:rPr>
              <a:t>Semoga</a:t>
            </a:r>
            <a:r>
              <a:rPr lang="en-US" sz="1841" dirty="0">
                <a:solidFill>
                  <a:srgbClr val="000000"/>
                </a:solidFill>
                <a:latin typeface="Open Sans 2"/>
                <a:ea typeface="Open Sans 2"/>
                <a:cs typeface="Open Sans 2"/>
                <a:sym typeface="Open Sans 2"/>
              </a:rPr>
              <a:t> Allah SWT </a:t>
            </a:r>
            <a:r>
              <a:rPr lang="en-US" sz="1841" dirty="0" err="1">
                <a:solidFill>
                  <a:srgbClr val="000000"/>
                </a:solidFill>
                <a:latin typeface="Open Sans 2"/>
                <a:ea typeface="Open Sans 2"/>
                <a:cs typeface="Open Sans 2"/>
                <a:sym typeface="Open Sans 2"/>
              </a:rPr>
              <a:t>berkenan</a:t>
            </a:r>
            <a:r>
              <a:rPr lang="en-US" sz="1841" dirty="0">
                <a:solidFill>
                  <a:srgbClr val="000000"/>
                </a:solidFill>
                <a:latin typeface="Open Sans 2"/>
                <a:ea typeface="Open Sans 2"/>
                <a:cs typeface="Open Sans 2"/>
                <a:sym typeface="Open Sans 2"/>
              </a:rPr>
              <a:t> </a:t>
            </a:r>
            <a:r>
              <a:rPr lang="en-US" sz="1841" dirty="0" err="1">
                <a:solidFill>
                  <a:srgbClr val="000000"/>
                </a:solidFill>
                <a:latin typeface="Open Sans 2"/>
                <a:ea typeface="Open Sans 2"/>
                <a:cs typeface="Open Sans 2"/>
                <a:sym typeface="Open Sans 2"/>
              </a:rPr>
              <a:t>untuk</a:t>
            </a:r>
            <a:r>
              <a:rPr lang="en-US" sz="1841" dirty="0">
                <a:solidFill>
                  <a:srgbClr val="000000"/>
                </a:solidFill>
                <a:latin typeface="Open Sans 2"/>
                <a:ea typeface="Open Sans 2"/>
                <a:cs typeface="Open Sans 2"/>
                <a:sym typeface="Open Sans 2"/>
              </a:rPr>
              <a:t> </a:t>
            </a:r>
            <a:r>
              <a:rPr lang="en-US" sz="1841" dirty="0" err="1">
                <a:solidFill>
                  <a:srgbClr val="000000"/>
                </a:solidFill>
                <a:latin typeface="Open Sans 2"/>
                <a:ea typeface="Open Sans 2"/>
                <a:cs typeface="Open Sans 2"/>
                <a:sym typeface="Open Sans 2"/>
              </a:rPr>
              <a:t>senantiasa</a:t>
            </a:r>
            <a:r>
              <a:rPr lang="en-US" sz="1841" dirty="0">
                <a:solidFill>
                  <a:srgbClr val="000000"/>
                </a:solidFill>
                <a:latin typeface="Open Sans 2"/>
                <a:ea typeface="Open Sans 2"/>
                <a:cs typeface="Open Sans 2"/>
                <a:sym typeface="Open Sans 2"/>
              </a:rPr>
              <a:t> </a:t>
            </a:r>
            <a:r>
              <a:rPr lang="en-US" sz="1841" dirty="0" err="1">
                <a:solidFill>
                  <a:srgbClr val="000000"/>
                </a:solidFill>
                <a:latin typeface="Open Sans 2"/>
                <a:ea typeface="Open Sans 2"/>
                <a:cs typeface="Open Sans 2"/>
                <a:sym typeface="Open Sans 2"/>
              </a:rPr>
              <a:t>melimpahkan</a:t>
            </a:r>
            <a:r>
              <a:rPr lang="en-US" sz="1841" dirty="0">
                <a:solidFill>
                  <a:srgbClr val="000000"/>
                </a:solidFill>
                <a:latin typeface="Open Sans 2"/>
                <a:ea typeface="Open Sans 2"/>
                <a:cs typeface="Open Sans 2"/>
                <a:sym typeface="Open Sans 2"/>
              </a:rPr>
              <a:t> </a:t>
            </a:r>
            <a:r>
              <a:rPr lang="en-US" sz="1841" dirty="0" err="1">
                <a:solidFill>
                  <a:srgbClr val="000000"/>
                </a:solidFill>
                <a:latin typeface="Open Sans 2"/>
                <a:ea typeface="Open Sans 2"/>
                <a:cs typeface="Open Sans 2"/>
                <a:sym typeface="Open Sans 2"/>
              </a:rPr>
              <a:t>rahmat</a:t>
            </a:r>
            <a:r>
              <a:rPr lang="en-US" sz="1841" dirty="0">
                <a:solidFill>
                  <a:srgbClr val="000000"/>
                </a:solidFill>
                <a:latin typeface="Open Sans 2"/>
                <a:ea typeface="Open Sans 2"/>
                <a:cs typeface="Open Sans 2"/>
                <a:sym typeface="Open Sans 2"/>
              </a:rPr>
              <a:t> dan </a:t>
            </a:r>
            <a:r>
              <a:rPr lang="en-US" sz="1841" dirty="0" err="1">
                <a:solidFill>
                  <a:srgbClr val="000000"/>
                </a:solidFill>
                <a:latin typeface="Open Sans 2"/>
                <a:ea typeface="Open Sans 2"/>
                <a:cs typeface="Open Sans 2"/>
                <a:sym typeface="Open Sans 2"/>
              </a:rPr>
              <a:t>kasih</a:t>
            </a:r>
            <a:r>
              <a:rPr lang="en-US" sz="1841" dirty="0">
                <a:solidFill>
                  <a:srgbClr val="000000"/>
                </a:solidFill>
                <a:latin typeface="Open Sans 2"/>
                <a:ea typeface="Open Sans 2"/>
                <a:cs typeface="Open Sans 2"/>
                <a:sym typeface="Open Sans 2"/>
              </a:rPr>
              <a:t> </a:t>
            </a:r>
            <a:r>
              <a:rPr lang="en-US" sz="1841" dirty="0" err="1">
                <a:solidFill>
                  <a:srgbClr val="000000"/>
                </a:solidFill>
                <a:latin typeface="Open Sans 2"/>
                <a:ea typeface="Open Sans 2"/>
                <a:cs typeface="Open Sans 2"/>
                <a:sym typeface="Open Sans 2"/>
              </a:rPr>
              <a:t>sayang</a:t>
            </a:r>
            <a:r>
              <a:rPr lang="en-US" sz="1841" dirty="0">
                <a:solidFill>
                  <a:srgbClr val="000000"/>
                </a:solidFill>
                <a:latin typeface="Open Sans 2"/>
                <a:ea typeface="Open Sans 2"/>
                <a:cs typeface="Open Sans 2"/>
                <a:sym typeface="Open Sans 2"/>
              </a:rPr>
              <a:t> </a:t>
            </a:r>
            <a:r>
              <a:rPr lang="en-US" sz="1841" dirty="0" err="1">
                <a:solidFill>
                  <a:srgbClr val="000000"/>
                </a:solidFill>
                <a:latin typeface="Open Sans 2"/>
                <a:ea typeface="Open Sans 2"/>
                <a:cs typeface="Open Sans 2"/>
                <a:sym typeface="Open Sans 2"/>
              </a:rPr>
              <a:t>kepada</a:t>
            </a:r>
            <a:r>
              <a:rPr lang="en-US" sz="1841" dirty="0">
                <a:solidFill>
                  <a:srgbClr val="000000"/>
                </a:solidFill>
                <a:latin typeface="Open Sans 2"/>
                <a:ea typeface="Open Sans 2"/>
                <a:cs typeface="Open Sans 2"/>
                <a:sym typeface="Open Sans 2"/>
              </a:rPr>
              <a:t> </a:t>
            </a:r>
            <a:r>
              <a:rPr lang="en-US" sz="1841" dirty="0" err="1">
                <a:solidFill>
                  <a:srgbClr val="000000"/>
                </a:solidFill>
                <a:latin typeface="Open Sans 2"/>
                <a:ea typeface="Open Sans 2"/>
                <a:cs typeface="Open Sans 2"/>
                <a:sym typeface="Open Sans 2"/>
              </a:rPr>
              <a:t>kita</a:t>
            </a:r>
            <a:r>
              <a:rPr lang="en-US" sz="1841" dirty="0">
                <a:solidFill>
                  <a:srgbClr val="000000"/>
                </a:solidFill>
                <a:latin typeface="Open Sans 2"/>
                <a:ea typeface="Open Sans 2"/>
                <a:cs typeface="Open Sans 2"/>
                <a:sym typeface="Open Sans 2"/>
              </a:rPr>
              <a:t> </a:t>
            </a:r>
            <a:r>
              <a:rPr lang="en-US" sz="1841" dirty="0" err="1">
                <a:solidFill>
                  <a:srgbClr val="000000"/>
                </a:solidFill>
                <a:latin typeface="Open Sans 2"/>
                <a:ea typeface="Open Sans 2"/>
                <a:cs typeface="Open Sans 2"/>
                <a:sym typeface="Open Sans 2"/>
              </a:rPr>
              <a:t>semua</a:t>
            </a:r>
            <a:r>
              <a:rPr lang="en-US" sz="1841" dirty="0">
                <a:solidFill>
                  <a:srgbClr val="000000"/>
                </a:solidFill>
                <a:latin typeface="Open Sans 2"/>
                <a:ea typeface="Open Sans 2"/>
                <a:cs typeface="Open Sans 2"/>
                <a:sym typeface="Open Sans 2"/>
              </a:rPr>
              <a:t>. </a:t>
            </a:r>
            <a:r>
              <a:rPr lang="en-US" sz="1841" dirty="0" err="1">
                <a:solidFill>
                  <a:srgbClr val="000000"/>
                </a:solidFill>
                <a:latin typeface="Open Sans 2"/>
                <a:ea typeface="Open Sans 2"/>
                <a:cs typeface="Open Sans 2"/>
                <a:sym typeface="Open Sans 2"/>
              </a:rPr>
              <a:t>Aamiin</a:t>
            </a:r>
            <a:r>
              <a:rPr lang="en-US" sz="1841" dirty="0">
                <a:solidFill>
                  <a:srgbClr val="000000"/>
                </a:solidFill>
                <a:latin typeface="Open Sans 2"/>
                <a:ea typeface="Open Sans 2"/>
                <a:cs typeface="Open Sans 2"/>
                <a:sym typeface="Open Sans 2"/>
              </a:rPr>
              <a:t>. </a:t>
            </a:r>
          </a:p>
          <a:p>
            <a:pPr>
              <a:lnSpc>
                <a:spcPts val="2577"/>
              </a:lnSpc>
            </a:pPr>
            <a:endParaRPr lang="en-US" sz="1841" dirty="0">
              <a:solidFill>
                <a:srgbClr val="000000"/>
              </a:solidFill>
              <a:latin typeface="Open Sans 2"/>
              <a:ea typeface="Open Sans 2"/>
              <a:cs typeface="Open Sans 2"/>
              <a:sym typeface="Open Sans 2"/>
            </a:endParaRPr>
          </a:p>
          <a:p>
            <a:pPr>
              <a:lnSpc>
                <a:spcPts val="2577"/>
              </a:lnSpc>
            </a:pPr>
            <a:r>
              <a:rPr lang="en-US" sz="1841" b="1" dirty="0" err="1">
                <a:solidFill>
                  <a:srgbClr val="000000"/>
                </a:solidFill>
                <a:latin typeface="Arimo Bold"/>
                <a:ea typeface="Arimo Bold"/>
                <a:cs typeface="Arimo Bold"/>
                <a:sym typeface="Arimo Bold"/>
              </a:rPr>
              <a:t>Wabillahit</a:t>
            </a:r>
            <a:r>
              <a:rPr lang="en-US" sz="1841" b="1" dirty="0">
                <a:solidFill>
                  <a:srgbClr val="000000"/>
                </a:solidFill>
                <a:latin typeface="Arimo Bold"/>
                <a:ea typeface="Arimo Bold"/>
                <a:cs typeface="Arimo Bold"/>
                <a:sym typeface="Arimo Bold"/>
              </a:rPr>
              <a:t> Taufiq Wal </a:t>
            </a:r>
            <a:r>
              <a:rPr lang="en-US" sz="1841" b="1" dirty="0" err="1">
                <a:solidFill>
                  <a:srgbClr val="000000"/>
                </a:solidFill>
                <a:latin typeface="Arimo Bold"/>
                <a:ea typeface="Arimo Bold"/>
                <a:cs typeface="Arimo Bold"/>
                <a:sym typeface="Arimo Bold"/>
              </a:rPr>
              <a:t>Hidayah</a:t>
            </a:r>
            <a:r>
              <a:rPr lang="en-US" sz="1841" b="1" dirty="0">
                <a:solidFill>
                  <a:srgbClr val="000000"/>
                </a:solidFill>
                <a:latin typeface="Arimo Bold"/>
                <a:ea typeface="Arimo Bold"/>
                <a:cs typeface="Arimo Bold"/>
                <a:sym typeface="Arimo Bold"/>
              </a:rPr>
              <a:t>, </a:t>
            </a:r>
          </a:p>
          <a:p>
            <a:pPr>
              <a:lnSpc>
                <a:spcPts val="2577"/>
              </a:lnSpc>
            </a:pPr>
            <a:r>
              <a:rPr lang="en-US" sz="1841" b="1" dirty="0" err="1">
                <a:solidFill>
                  <a:srgbClr val="000000"/>
                </a:solidFill>
                <a:latin typeface="Arimo Bold"/>
                <a:ea typeface="Arimo Bold"/>
                <a:cs typeface="Arimo Bold"/>
                <a:sym typeface="Arimo Bold"/>
              </a:rPr>
              <a:t>Wassalamualaikum</a:t>
            </a:r>
            <a:r>
              <a:rPr lang="en-US" sz="1841" b="1" dirty="0">
                <a:solidFill>
                  <a:srgbClr val="000000"/>
                </a:solidFill>
                <a:latin typeface="Arimo Bold"/>
                <a:ea typeface="Arimo Bold"/>
                <a:cs typeface="Arimo Bold"/>
                <a:sym typeface="Arimo Bold"/>
              </a:rPr>
              <a:t> </a:t>
            </a:r>
            <a:r>
              <a:rPr lang="en-US" sz="1841" b="1" dirty="0" err="1">
                <a:solidFill>
                  <a:srgbClr val="000000"/>
                </a:solidFill>
                <a:latin typeface="Arimo Bold"/>
                <a:ea typeface="Arimo Bold"/>
                <a:cs typeface="Arimo Bold"/>
                <a:sym typeface="Arimo Bold"/>
              </a:rPr>
              <a:t>warrahmatullahi</a:t>
            </a:r>
            <a:r>
              <a:rPr lang="en-US" sz="1841" b="1" dirty="0">
                <a:solidFill>
                  <a:srgbClr val="000000"/>
                </a:solidFill>
                <a:latin typeface="Arimo Bold"/>
                <a:ea typeface="Arimo Bold"/>
                <a:cs typeface="Arimo Bold"/>
                <a:sym typeface="Arimo Bold"/>
              </a:rPr>
              <a:t> </a:t>
            </a:r>
            <a:r>
              <a:rPr lang="en-US" sz="1841" b="1" dirty="0" err="1">
                <a:solidFill>
                  <a:srgbClr val="000000"/>
                </a:solidFill>
                <a:latin typeface="Arimo Bold"/>
                <a:ea typeface="Arimo Bold"/>
                <a:cs typeface="Arimo Bold"/>
                <a:sym typeface="Arimo Bold"/>
              </a:rPr>
              <a:t>wabarakatuh</a:t>
            </a:r>
            <a:r>
              <a:rPr lang="en-US" sz="1841" b="1" dirty="0">
                <a:solidFill>
                  <a:srgbClr val="000000"/>
                </a:solidFill>
                <a:latin typeface="Arimo Bold"/>
                <a:ea typeface="Arimo Bold"/>
                <a:cs typeface="Arimo Bold"/>
                <a:sym typeface="Arimo Bold"/>
              </a:rPr>
              <a:t>. </a:t>
            </a:r>
          </a:p>
        </p:txBody>
      </p:sp>
      <p:pic>
        <p:nvPicPr>
          <p:cNvPr id="14" name="Picture 13">
            <a:extLst>
              <a:ext uri="{FF2B5EF4-FFF2-40B4-BE49-F238E27FC236}">
                <a16:creationId xmlns:a16="http://schemas.microsoft.com/office/drawing/2014/main" id="{F6194469-91E8-4792-81AE-F09E80C2E68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4621" y="1904999"/>
            <a:ext cx="5488544" cy="3657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nvGrpSpPr>
          <p:cNvPr id="13" name="Group 5">
            <a:extLst>
              <a:ext uri="{FF2B5EF4-FFF2-40B4-BE49-F238E27FC236}">
                <a16:creationId xmlns:a16="http://schemas.microsoft.com/office/drawing/2014/main" id="{BB689DBE-BE02-4384-BD77-23D8DDE18449}"/>
              </a:ext>
            </a:extLst>
          </p:cNvPr>
          <p:cNvGrpSpPr/>
          <p:nvPr/>
        </p:nvGrpSpPr>
        <p:grpSpPr>
          <a:xfrm>
            <a:off x="7443714" y="6569789"/>
            <a:ext cx="4752975" cy="303376"/>
            <a:chOff x="0" y="0"/>
            <a:chExt cx="6337300" cy="404501"/>
          </a:xfrm>
        </p:grpSpPr>
        <p:sp>
          <p:nvSpPr>
            <p:cNvPr id="15" name="Freeform 6">
              <a:extLst>
                <a:ext uri="{FF2B5EF4-FFF2-40B4-BE49-F238E27FC236}">
                  <a16:creationId xmlns:a16="http://schemas.microsoft.com/office/drawing/2014/main" id="{8EDC7D0E-776C-415E-91E6-8ED82E1849DD}"/>
                </a:ext>
              </a:extLst>
            </p:cNvPr>
            <p:cNvSpPr/>
            <p:nvPr/>
          </p:nvSpPr>
          <p:spPr>
            <a:xfrm>
              <a:off x="0" y="0"/>
              <a:ext cx="6337300" cy="404495"/>
            </a:xfrm>
            <a:custGeom>
              <a:avLst/>
              <a:gdLst/>
              <a:ahLst/>
              <a:cxnLst/>
              <a:rect l="l" t="t" r="r" b="b"/>
              <a:pathLst>
                <a:path w="6337300" h="404495">
                  <a:moveTo>
                    <a:pt x="0" y="0"/>
                  </a:moveTo>
                  <a:lnTo>
                    <a:pt x="6337300" y="0"/>
                  </a:lnTo>
                  <a:lnTo>
                    <a:pt x="6337300" y="404495"/>
                  </a:lnTo>
                  <a:lnTo>
                    <a:pt x="0" y="404495"/>
                  </a:lnTo>
                  <a:close/>
                </a:path>
              </a:pathLst>
            </a:custGeom>
            <a:gradFill rotWithShape="1">
              <a:gsLst>
                <a:gs pos="0">
                  <a:srgbClr val="7A221C">
                    <a:alpha val="100000"/>
                  </a:srgbClr>
                </a:gs>
                <a:gs pos="31000">
                  <a:srgbClr val="B1352C">
                    <a:alpha val="100000"/>
                  </a:srgbClr>
                </a:gs>
                <a:gs pos="100000">
                  <a:srgbClr val="FFFFFF">
                    <a:alpha val="100000"/>
                  </a:srgbClr>
                </a:gs>
              </a:gsLst>
              <a:lin ang="10800000"/>
            </a:gradFill>
          </p:spPr>
          <p:txBody>
            <a:bodyPr/>
            <a:lstStyle/>
            <a:p>
              <a:pPr algn="r"/>
              <a:endParaRPr lang="en-ID" dirty="0"/>
            </a:p>
          </p:txBody>
        </p:sp>
        <p:sp>
          <p:nvSpPr>
            <p:cNvPr id="16" name="TextBox 7">
              <a:extLst>
                <a:ext uri="{FF2B5EF4-FFF2-40B4-BE49-F238E27FC236}">
                  <a16:creationId xmlns:a16="http://schemas.microsoft.com/office/drawing/2014/main" id="{8FF09BA6-6035-4E3A-B039-5C7B69315FE2}"/>
                </a:ext>
              </a:extLst>
            </p:cNvPr>
            <p:cNvSpPr txBox="1"/>
            <p:nvPr/>
          </p:nvSpPr>
          <p:spPr>
            <a:xfrm>
              <a:off x="0" y="0"/>
              <a:ext cx="6337300" cy="404501"/>
            </a:xfrm>
            <a:prstGeom prst="rect">
              <a:avLst/>
            </a:prstGeom>
          </p:spPr>
          <p:txBody>
            <a:bodyPr lIns="50800" tIns="50800" rIns="50800" bIns="50800" rtlCol="0" anchor="ctr"/>
            <a:lstStyle/>
            <a:p>
              <a:pPr algn="r">
                <a:lnSpc>
                  <a:spcPts val="1080"/>
                </a:lnSpc>
              </a:pPr>
              <a:r>
                <a:rPr lang="en-US" sz="900" dirty="0">
                  <a:solidFill>
                    <a:srgbClr val="FFFF00"/>
                  </a:solidFill>
                  <a:latin typeface="Open Sans 1"/>
                  <a:ea typeface="Open Sans 1"/>
                  <a:cs typeface="Open Sans 1"/>
                  <a:sym typeface="Open Sans 1"/>
                </a:rPr>
                <a:t>UNDIP </a:t>
              </a:r>
              <a:r>
                <a:rPr lang="en-US" sz="900" dirty="0" err="1">
                  <a:solidFill>
                    <a:srgbClr val="FFFF00"/>
                  </a:solidFill>
                  <a:latin typeface="Open Sans 1"/>
                  <a:ea typeface="Open Sans 1"/>
                  <a:cs typeface="Open Sans 1"/>
                  <a:sym typeface="Open Sans 1"/>
                </a:rPr>
                <a:t>Bermartabat</a:t>
              </a:r>
              <a:r>
                <a:rPr lang="en-US" sz="900" dirty="0">
                  <a:solidFill>
                    <a:srgbClr val="FFFF00"/>
                  </a:solidFill>
                  <a:latin typeface="Open Sans 1"/>
                  <a:ea typeface="Open Sans 1"/>
                  <a:cs typeface="Open Sans 1"/>
                  <a:sym typeface="Open Sans 1"/>
                </a:rPr>
                <a:t> UNDIP </a:t>
              </a:r>
              <a:r>
                <a:rPr lang="en-US" sz="900" dirty="0" err="1">
                  <a:solidFill>
                    <a:srgbClr val="FFFF00"/>
                  </a:solidFill>
                  <a:latin typeface="Open Sans 1"/>
                  <a:ea typeface="Open Sans 1"/>
                  <a:cs typeface="Open Sans 1"/>
                  <a:sym typeface="Open Sans 1"/>
                </a:rPr>
                <a:t>Bermanfaat</a:t>
              </a:r>
              <a:endParaRPr lang="en-US" sz="900" dirty="0">
                <a:solidFill>
                  <a:srgbClr val="FFFF00"/>
                </a:solidFill>
                <a:latin typeface="Open Sans 1"/>
                <a:ea typeface="Open Sans 1"/>
                <a:cs typeface="Open Sans 1"/>
                <a:sym typeface="Open Sans 1"/>
              </a:endParaRPr>
            </a:p>
          </p:txBody>
        </p:sp>
      </p:grpSp>
      <p:grpSp>
        <p:nvGrpSpPr>
          <p:cNvPr id="17" name="Group 5">
            <a:extLst>
              <a:ext uri="{FF2B5EF4-FFF2-40B4-BE49-F238E27FC236}">
                <a16:creationId xmlns:a16="http://schemas.microsoft.com/office/drawing/2014/main" id="{F90AECEB-6D41-48BA-83B2-C9E091789FF3}"/>
              </a:ext>
            </a:extLst>
          </p:cNvPr>
          <p:cNvGrpSpPr/>
          <p:nvPr/>
        </p:nvGrpSpPr>
        <p:grpSpPr>
          <a:xfrm>
            <a:off x="6945702" y="6569789"/>
            <a:ext cx="5250988" cy="278623"/>
            <a:chOff x="0" y="0"/>
            <a:chExt cx="6337300" cy="404501"/>
          </a:xfrm>
        </p:grpSpPr>
        <p:sp>
          <p:nvSpPr>
            <p:cNvPr id="18" name="Freeform 6">
              <a:extLst>
                <a:ext uri="{FF2B5EF4-FFF2-40B4-BE49-F238E27FC236}">
                  <a16:creationId xmlns:a16="http://schemas.microsoft.com/office/drawing/2014/main" id="{00F8B6B9-771F-4EF3-88EE-A5317058C028}"/>
                </a:ext>
              </a:extLst>
            </p:cNvPr>
            <p:cNvSpPr/>
            <p:nvPr/>
          </p:nvSpPr>
          <p:spPr>
            <a:xfrm>
              <a:off x="0" y="0"/>
              <a:ext cx="6337300" cy="404495"/>
            </a:xfrm>
            <a:custGeom>
              <a:avLst/>
              <a:gdLst/>
              <a:ahLst/>
              <a:cxnLst/>
              <a:rect l="l" t="t" r="r" b="b"/>
              <a:pathLst>
                <a:path w="6337300" h="404495">
                  <a:moveTo>
                    <a:pt x="0" y="0"/>
                  </a:moveTo>
                  <a:lnTo>
                    <a:pt x="6337300" y="0"/>
                  </a:lnTo>
                  <a:lnTo>
                    <a:pt x="6337300" y="404495"/>
                  </a:lnTo>
                  <a:lnTo>
                    <a:pt x="0" y="404495"/>
                  </a:lnTo>
                  <a:close/>
                </a:path>
              </a:pathLst>
            </a:custGeom>
            <a:gradFill rotWithShape="1">
              <a:gsLst>
                <a:gs pos="0">
                  <a:srgbClr val="7A221C">
                    <a:alpha val="100000"/>
                  </a:srgbClr>
                </a:gs>
                <a:gs pos="31000">
                  <a:srgbClr val="B1352C">
                    <a:alpha val="100000"/>
                  </a:srgbClr>
                </a:gs>
                <a:gs pos="100000">
                  <a:srgbClr val="FFFFFF">
                    <a:alpha val="100000"/>
                  </a:srgbClr>
                </a:gs>
              </a:gsLst>
              <a:lin ang="10800000"/>
            </a:gradFill>
          </p:spPr>
          <p:txBody>
            <a:bodyPr/>
            <a:lstStyle/>
            <a:p>
              <a:pPr algn="r"/>
              <a:endParaRPr lang="en-ID" dirty="0"/>
            </a:p>
          </p:txBody>
        </p:sp>
        <p:sp>
          <p:nvSpPr>
            <p:cNvPr id="19" name="TextBox 7">
              <a:extLst>
                <a:ext uri="{FF2B5EF4-FFF2-40B4-BE49-F238E27FC236}">
                  <a16:creationId xmlns:a16="http://schemas.microsoft.com/office/drawing/2014/main" id="{B2665B27-812F-4288-814B-F52E7311F8DF}"/>
                </a:ext>
              </a:extLst>
            </p:cNvPr>
            <p:cNvSpPr txBox="1"/>
            <p:nvPr/>
          </p:nvSpPr>
          <p:spPr>
            <a:xfrm>
              <a:off x="0" y="0"/>
              <a:ext cx="6337300" cy="404501"/>
            </a:xfrm>
            <a:prstGeom prst="rect">
              <a:avLst/>
            </a:prstGeom>
          </p:spPr>
          <p:txBody>
            <a:bodyPr lIns="50800" tIns="50800" rIns="50800" bIns="50800" rtlCol="0" anchor="ctr"/>
            <a:lstStyle/>
            <a:p>
              <a:pPr algn="r">
                <a:lnSpc>
                  <a:spcPts val="1080"/>
                </a:lnSpc>
              </a:pPr>
              <a:r>
                <a:rPr lang="en-US" sz="900" dirty="0">
                  <a:solidFill>
                    <a:srgbClr val="FFFF00"/>
                  </a:solidFill>
                  <a:latin typeface="Open Sans 1"/>
                  <a:ea typeface="Open Sans 1"/>
                  <a:cs typeface="Open Sans 1"/>
                  <a:sym typeface="Open Sans 1"/>
                </a:rPr>
                <a:t>UNDIP </a:t>
              </a:r>
              <a:r>
                <a:rPr lang="en-US" sz="900" dirty="0" err="1">
                  <a:solidFill>
                    <a:srgbClr val="FFFF00"/>
                  </a:solidFill>
                  <a:latin typeface="Open Sans 1"/>
                  <a:ea typeface="Open Sans 1"/>
                  <a:cs typeface="Open Sans 1"/>
                  <a:sym typeface="Open Sans 1"/>
                </a:rPr>
                <a:t>Bermartabat</a:t>
              </a:r>
              <a:r>
                <a:rPr lang="en-US" sz="900" dirty="0">
                  <a:solidFill>
                    <a:srgbClr val="FFFF00"/>
                  </a:solidFill>
                  <a:latin typeface="Open Sans 1"/>
                  <a:ea typeface="Open Sans 1"/>
                  <a:cs typeface="Open Sans 1"/>
                  <a:sym typeface="Open Sans 1"/>
                </a:rPr>
                <a:t> UNDIP </a:t>
              </a:r>
              <a:r>
                <a:rPr lang="en-US" sz="900" dirty="0" err="1">
                  <a:solidFill>
                    <a:srgbClr val="FFFF00"/>
                  </a:solidFill>
                  <a:latin typeface="Open Sans 1"/>
                  <a:ea typeface="Open Sans 1"/>
                  <a:cs typeface="Open Sans 1"/>
                  <a:sym typeface="Open Sans 1"/>
                </a:rPr>
                <a:t>Bermanfaat</a:t>
              </a:r>
              <a:endParaRPr lang="en-US" sz="900" dirty="0">
                <a:solidFill>
                  <a:srgbClr val="FFFF00"/>
                </a:solidFill>
                <a:latin typeface="Open Sans 1"/>
                <a:ea typeface="Open Sans 1"/>
                <a:cs typeface="Open Sans 1"/>
                <a:sym typeface="Open Sans 1"/>
              </a:endParaRPr>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5">
            <a:extLst>
              <a:ext uri="{FF2B5EF4-FFF2-40B4-BE49-F238E27FC236}">
                <a16:creationId xmlns:a16="http://schemas.microsoft.com/office/drawing/2014/main" id="{FA493DB1-9F9B-47E8-A5AC-1AC350494F0B}"/>
              </a:ext>
            </a:extLst>
          </p:cNvPr>
          <p:cNvGrpSpPr/>
          <p:nvPr/>
        </p:nvGrpSpPr>
        <p:grpSpPr>
          <a:xfrm>
            <a:off x="6945702" y="6569789"/>
            <a:ext cx="5250988" cy="278623"/>
            <a:chOff x="0" y="0"/>
            <a:chExt cx="6337300" cy="404501"/>
          </a:xfrm>
        </p:grpSpPr>
        <p:sp>
          <p:nvSpPr>
            <p:cNvPr id="26" name="Freeform 6">
              <a:extLst>
                <a:ext uri="{FF2B5EF4-FFF2-40B4-BE49-F238E27FC236}">
                  <a16:creationId xmlns:a16="http://schemas.microsoft.com/office/drawing/2014/main" id="{17386923-F937-43EE-885F-208F1E50CF6D}"/>
                </a:ext>
              </a:extLst>
            </p:cNvPr>
            <p:cNvSpPr/>
            <p:nvPr/>
          </p:nvSpPr>
          <p:spPr>
            <a:xfrm>
              <a:off x="0" y="0"/>
              <a:ext cx="6337300" cy="404495"/>
            </a:xfrm>
            <a:custGeom>
              <a:avLst/>
              <a:gdLst/>
              <a:ahLst/>
              <a:cxnLst/>
              <a:rect l="l" t="t" r="r" b="b"/>
              <a:pathLst>
                <a:path w="6337300" h="404495">
                  <a:moveTo>
                    <a:pt x="0" y="0"/>
                  </a:moveTo>
                  <a:lnTo>
                    <a:pt x="6337300" y="0"/>
                  </a:lnTo>
                  <a:lnTo>
                    <a:pt x="6337300" y="404495"/>
                  </a:lnTo>
                  <a:lnTo>
                    <a:pt x="0" y="404495"/>
                  </a:lnTo>
                  <a:close/>
                </a:path>
              </a:pathLst>
            </a:custGeom>
            <a:gradFill rotWithShape="1">
              <a:gsLst>
                <a:gs pos="0">
                  <a:srgbClr val="7A221C">
                    <a:alpha val="100000"/>
                  </a:srgbClr>
                </a:gs>
                <a:gs pos="31000">
                  <a:srgbClr val="B1352C">
                    <a:alpha val="100000"/>
                  </a:srgbClr>
                </a:gs>
                <a:gs pos="100000">
                  <a:srgbClr val="FFFFFF">
                    <a:alpha val="100000"/>
                  </a:srgbClr>
                </a:gs>
              </a:gsLst>
              <a:lin ang="10800000"/>
            </a:gradFill>
          </p:spPr>
          <p:txBody>
            <a:bodyPr/>
            <a:lstStyle/>
            <a:p>
              <a:pPr algn="r"/>
              <a:endParaRPr lang="en-ID" dirty="0"/>
            </a:p>
          </p:txBody>
        </p:sp>
        <p:sp>
          <p:nvSpPr>
            <p:cNvPr id="27" name="TextBox 7">
              <a:extLst>
                <a:ext uri="{FF2B5EF4-FFF2-40B4-BE49-F238E27FC236}">
                  <a16:creationId xmlns:a16="http://schemas.microsoft.com/office/drawing/2014/main" id="{2301561C-4491-4B88-BBAF-1A0EC94A4C69}"/>
                </a:ext>
              </a:extLst>
            </p:cNvPr>
            <p:cNvSpPr txBox="1"/>
            <p:nvPr/>
          </p:nvSpPr>
          <p:spPr>
            <a:xfrm>
              <a:off x="0" y="0"/>
              <a:ext cx="6337300" cy="404501"/>
            </a:xfrm>
            <a:prstGeom prst="rect">
              <a:avLst/>
            </a:prstGeom>
          </p:spPr>
          <p:txBody>
            <a:bodyPr lIns="50800" tIns="50800" rIns="50800" bIns="50800" rtlCol="0" anchor="ctr"/>
            <a:lstStyle/>
            <a:p>
              <a:pPr algn="r">
                <a:lnSpc>
                  <a:spcPts val="1080"/>
                </a:lnSpc>
              </a:pPr>
              <a:r>
                <a:rPr lang="en-US" sz="900" dirty="0">
                  <a:solidFill>
                    <a:srgbClr val="FFFF00"/>
                  </a:solidFill>
                  <a:latin typeface="Open Sans 1"/>
                  <a:ea typeface="Open Sans 1"/>
                  <a:cs typeface="Open Sans 1"/>
                  <a:sym typeface="Open Sans 1"/>
                </a:rPr>
                <a:t>UNDIP </a:t>
              </a:r>
              <a:r>
                <a:rPr lang="en-US" sz="900" dirty="0" err="1">
                  <a:solidFill>
                    <a:srgbClr val="FFFF00"/>
                  </a:solidFill>
                  <a:latin typeface="Open Sans 1"/>
                  <a:ea typeface="Open Sans 1"/>
                  <a:cs typeface="Open Sans 1"/>
                  <a:sym typeface="Open Sans 1"/>
                </a:rPr>
                <a:t>Bermartabat</a:t>
              </a:r>
              <a:r>
                <a:rPr lang="en-US" sz="900" dirty="0">
                  <a:solidFill>
                    <a:srgbClr val="FFFF00"/>
                  </a:solidFill>
                  <a:latin typeface="Open Sans 1"/>
                  <a:ea typeface="Open Sans 1"/>
                  <a:cs typeface="Open Sans 1"/>
                  <a:sym typeface="Open Sans 1"/>
                </a:rPr>
                <a:t> UNDIP </a:t>
              </a:r>
              <a:r>
                <a:rPr lang="en-US" sz="900" dirty="0" err="1">
                  <a:solidFill>
                    <a:srgbClr val="FFFF00"/>
                  </a:solidFill>
                  <a:latin typeface="Open Sans 1"/>
                  <a:ea typeface="Open Sans 1"/>
                  <a:cs typeface="Open Sans 1"/>
                  <a:sym typeface="Open Sans 1"/>
                </a:rPr>
                <a:t>Bermanfaat</a:t>
              </a:r>
              <a:endParaRPr lang="en-US" sz="900" dirty="0">
                <a:solidFill>
                  <a:srgbClr val="FFFF00"/>
                </a:solidFill>
                <a:latin typeface="Open Sans 1"/>
                <a:ea typeface="Open Sans 1"/>
                <a:cs typeface="Open Sans 1"/>
                <a:sym typeface="Open Sans 1"/>
              </a:endParaRPr>
            </a:p>
          </p:txBody>
        </p:sp>
      </p:grpSp>
      <p:sp>
        <p:nvSpPr>
          <p:cNvPr id="2" name="Freeform 2"/>
          <p:cNvSpPr/>
          <p:nvPr/>
        </p:nvSpPr>
        <p:spPr>
          <a:xfrm>
            <a:off x="0" y="0"/>
            <a:ext cx="12192000" cy="6858000"/>
          </a:xfrm>
          <a:custGeom>
            <a:avLst/>
            <a:gdLst/>
            <a:ahLst/>
            <a:cxnLst/>
            <a:rect l="l" t="t" r="r" b="b"/>
            <a:pathLst>
              <a:path w="9906000" h="6858000">
                <a:moveTo>
                  <a:pt x="0" y="0"/>
                </a:moveTo>
                <a:lnTo>
                  <a:pt x="9906000" y="0"/>
                </a:lnTo>
                <a:lnTo>
                  <a:pt x="9906000" y="6858000"/>
                </a:lnTo>
                <a:lnTo>
                  <a:pt x="0" y="6858000"/>
                </a:lnTo>
                <a:lnTo>
                  <a:pt x="0" y="0"/>
                </a:lnTo>
                <a:close/>
              </a:path>
            </a:pathLst>
          </a:custGeom>
          <a:blipFill>
            <a:blip r:embed="rId2"/>
            <a:stretch>
              <a:fillRect/>
            </a:stretch>
          </a:blipFill>
        </p:spPr>
      </p:sp>
      <p:sp>
        <p:nvSpPr>
          <p:cNvPr id="9" name="Freeform 9" descr="Logo  Description automatically generated"/>
          <p:cNvSpPr/>
          <p:nvPr/>
        </p:nvSpPr>
        <p:spPr>
          <a:xfrm>
            <a:off x="9423372" y="118743"/>
            <a:ext cx="330228" cy="330228"/>
          </a:xfrm>
          <a:custGeom>
            <a:avLst/>
            <a:gdLst/>
            <a:ahLst/>
            <a:cxnLst/>
            <a:rect l="l" t="t" r="r" b="b"/>
            <a:pathLst>
              <a:path w="330228" h="330228">
                <a:moveTo>
                  <a:pt x="0" y="0"/>
                </a:moveTo>
                <a:lnTo>
                  <a:pt x="330228" y="0"/>
                </a:lnTo>
                <a:lnTo>
                  <a:pt x="330228" y="330228"/>
                </a:lnTo>
                <a:lnTo>
                  <a:pt x="0" y="330228"/>
                </a:lnTo>
                <a:lnTo>
                  <a:pt x="0" y="0"/>
                </a:lnTo>
                <a:close/>
              </a:path>
            </a:pathLst>
          </a:custGeom>
          <a:blipFill>
            <a:blip r:embed="rId3"/>
            <a:stretch>
              <a:fillRect/>
            </a:stretch>
          </a:blipFill>
        </p:spPr>
      </p:sp>
      <p:grpSp>
        <p:nvGrpSpPr>
          <p:cNvPr id="11" name="Group 11"/>
          <p:cNvGrpSpPr/>
          <p:nvPr/>
        </p:nvGrpSpPr>
        <p:grpSpPr>
          <a:xfrm>
            <a:off x="5609507" y="779285"/>
            <a:ext cx="983277" cy="983277"/>
            <a:chOff x="0" y="0"/>
            <a:chExt cx="1311036" cy="1311036"/>
          </a:xfrm>
        </p:grpSpPr>
        <p:sp>
          <p:nvSpPr>
            <p:cNvPr id="12" name="Freeform 12"/>
            <p:cNvSpPr/>
            <p:nvPr/>
          </p:nvSpPr>
          <p:spPr>
            <a:xfrm>
              <a:off x="0" y="0"/>
              <a:ext cx="1311021" cy="1311021"/>
            </a:xfrm>
            <a:custGeom>
              <a:avLst/>
              <a:gdLst/>
              <a:ahLst/>
              <a:cxnLst/>
              <a:rect l="l" t="t" r="r" b="b"/>
              <a:pathLst>
                <a:path w="1311021" h="1311021">
                  <a:moveTo>
                    <a:pt x="0" y="0"/>
                  </a:moveTo>
                  <a:lnTo>
                    <a:pt x="1311021" y="0"/>
                  </a:lnTo>
                  <a:lnTo>
                    <a:pt x="1311021" y="1311021"/>
                  </a:lnTo>
                  <a:lnTo>
                    <a:pt x="0" y="1311021"/>
                  </a:lnTo>
                  <a:lnTo>
                    <a:pt x="0" y="0"/>
                  </a:lnTo>
                  <a:close/>
                </a:path>
              </a:pathLst>
            </a:custGeom>
            <a:blipFill>
              <a:blip r:embed="rId4"/>
              <a:stretch>
                <a:fillRect r="-1" b="-1"/>
              </a:stretch>
            </a:blipFill>
          </p:spPr>
        </p:sp>
      </p:grpSp>
      <p:sp>
        <p:nvSpPr>
          <p:cNvPr id="15" name="Freeform 15"/>
          <p:cNvSpPr/>
          <p:nvPr/>
        </p:nvSpPr>
        <p:spPr>
          <a:xfrm>
            <a:off x="10637821" y="4477675"/>
            <a:ext cx="955903" cy="938128"/>
          </a:xfrm>
          <a:custGeom>
            <a:avLst/>
            <a:gdLst/>
            <a:ahLst/>
            <a:cxnLst/>
            <a:rect l="l" t="t" r="r" b="b"/>
            <a:pathLst>
              <a:path w="955926" h="907261">
                <a:moveTo>
                  <a:pt x="0" y="0"/>
                </a:moveTo>
                <a:lnTo>
                  <a:pt x="955926" y="0"/>
                </a:lnTo>
                <a:lnTo>
                  <a:pt x="955926" y="907261"/>
                </a:lnTo>
                <a:lnTo>
                  <a:pt x="0" y="907261"/>
                </a:lnTo>
                <a:lnTo>
                  <a:pt x="0" y="0"/>
                </a:lnTo>
                <a:close/>
              </a:path>
            </a:pathLst>
          </a:custGeom>
          <a:blipFill>
            <a:blip r:embed="rId5">
              <a:alphaModFix amt="69000"/>
              <a:extLst>
                <a:ext uri="{96DAC541-7B7A-43D3-8B79-37D633B846F1}">
                  <asvg:svgBlip xmlns:asvg="http://schemas.microsoft.com/office/drawing/2016/SVG/main" r:embed="rId6"/>
                </a:ext>
              </a:extLst>
            </a:blip>
            <a:stretch>
              <a:fillRect t="-73" b="-73"/>
            </a:stretch>
          </a:blipFill>
        </p:spPr>
      </p:sp>
      <p:grpSp>
        <p:nvGrpSpPr>
          <p:cNvPr id="16" name="Group 16"/>
          <p:cNvGrpSpPr/>
          <p:nvPr/>
        </p:nvGrpSpPr>
        <p:grpSpPr>
          <a:xfrm>
            <a:off x="457200" y="5222730"/>
            <a:ext cx="2187519" cy="1703531"/>
            <a:chOff x="0" y="0"/>
            <a:chExt cx="2916692" cy="2271375"/>
          </a:xfrm>
        </p:grpSpPr>
        <p:sp>
          <p:nvSpPr>
            <p:cNvPr id="17" name="Freeform 17"/>
            <p:cNvSpPr/>
            <p:nvPr/>
          </p:nvSpPr>
          <p:spPr>
            <a:xfrm>
              <a:off x="0" y="0"/>
              <a:ext cx="2916682" cy="2271395"/>
            </a:xfrm>
            <a:custGeom>
              <a:avLst/>
              <a:gdLst/>
              <a:ahLst/>
              <a:cxnLst/>
              <a:rect l="l" t="t" r="r" b="b"/>
              <a:pathLst>
                <a:path w="2916682" h="2271395">
                  <a:moveTo>
                    <a:pt x="0" y="0"/>
                  </a:moveTo>
                  <a:lnTo>
                    <a:pt x="2916682" y="0"/>
                  </a:lnTo>
                  <a:lnTo>
                    <a:pt x="2916682" y="2271395"/>
                  </a:lnTo>
                  <a:lnTo>
                    <a:pt x="0" y="2271395"/>
                  </a:lnTo>
                  <a:lnTo>
                    <a:pt x="0" y="0"/>
                  </a:lnTo>
                  <a:close/>
                </a:path>
              </a:pathLst>
            </a:custGeom>
            <a:blipFill>
              <a:blip r:embed="rId7">
                <a:alphaModFix amt="65999"/>
              </a:blip>
              <a:stretch>
                <a:fillRect t="-35" b="-34"/>
              </a:stretch>
            </a:blipFill>
          </p:spPr>
        </p:sp>
      </p:grpSp>
      <p:grpSp>
        <p:nvGrpSpPr>
          <p:cNvPr id="18" name="Group 18"/>
          <p:cNvGrpSpPr/>
          <p:nvPr/>
        </p:nvGrpSpPr>
        <p:grpSpPr>
          <a:xfrm>
            <a:off x="11173570" y="5487756"/>
            <a:ext cx="955926" cy="938175"/>
            <a:chOff x="0" y="0"/>
            <a:chExt cx="1116103" cy="1093780"/>
          </a:xfrm>
        </p:grpSpPr>
        <p:sp>
          <p:nvSpPr>
            <p:cNvPr id="19" name="Freeform 19"/>
            <p:cNvSpPr/>
            <p:nvPr/>
          </p:nvSpPr>
          <p:spPr>
            <a:xfrm>
              <a:off x="0" y="0"/>
              <a:ext cx="1116076" cy="1093724"/>
            </a:xfrm>
            <a:custGeom>
              <a:avLst/>
              <a:gdLst/>
              <a:ahLst/>
              <a:cxnLst/>
              <a:rect l="l" t="t" r="r" b="b"/>
              <a:pathLst>
                <a:path w="1116076" h="1093724">
                  <a:moveTo>
                    <a:pt x="0" y="0"/>
                  </a:moveTo>
                  <a:lnTo>
                    <a:pt x="1116076" y="0"/>
                  </a:lnTo>
                  <a:lnTo>
                    <a:pt x="1116076" y="1093724"/>
                  </a:lnTo>
                  <a:lnTo>
                    <a:pt x="0" y="1093724"/>
                  </a:lnTo>
                  <a:lnTo>
                    <a:pt x="0" y="0"/>
                  </a:lnTo>
                  <a:close/>
                </a:path>
              </a:pathLst>
            </a:custGeom>
            <a:blipFill>
              <a:blip r:embed="rId8">
                <a:alphaModFix amt="78000"/>
              </a:blip>
              <a:stretch>
                <a:fillRect t="-20" r="-2" b="-25"/>
              </a:stretch>
            </a:blipFill>
          </p:spPr>
        </p:sp>
      </p:grpSp>
      <p:sp>
        <p:nvSpPr>
          <p:cNvPr id="20" name="TextBox 20"/>
          <p:cNvSpPr txBox="1"/>
          <p:nvPr/>
        </p:nvSpPr>
        <p:spPr>
          <a:xfrm>
            <a:off x="2293158" y="1914962"/>
            <a:ext cx="7923101" cy="743473"/>
          </a:xfrm>
          <a:prstGeom prst="rect">
            <a:avLst/>
          </a:prstGeom>
        </p:spPr>
        <p:txBody>
          <a:bodyPr lIns="0" tIns="0" rIns="0" bIns="0" rtlCol="0" anchor="t">
            <a:spAutoFit/>
          </a:bodyPr>
          <a:lstStyle/>
          <a:p>
            <a:pPr algn="ctr">
              <a:lnSpc>
                <a:spcPts val="2970"/>
              </a:lnSpc>
            </a:pPr>
            <a:r>
              <a:rPr lang="en-US" sz="2122" b="1" dirty="0">
                <a:solidFill>
                  <a:srgbClr val="000000"/>
                </a:solidFill>
                <a:latin typeface="Open Sans 2 Bold"/>
                <a:ea typeface="Open Sans 2 Bold"/>
                <a:cs typeface="Open Sans 2 Bold"/>
                <a:sym typeface="Open Sans 2 Bold"/>
              </a:rPr>
              <a:t>MODEL KOLABORASI </a:t>
            </a:r>
            <a:r>
              <a:rPr lang="en-US" sz="2122" b="1" i="1" dirty="0">
                <a:solidFill>
                  <a:srgbClr val="000000"/>
                </a:solidFill>
                <a:latin typeface="Open Sans 2 Bold Italics"/>
                <a:ea typeface="Open Sans 2 Bold Italics"/>
                <a:cs typeface="Open Sans 2 Bold Italics"/>
                <a:sym typeface="Open Sans 2 Bold Italics"/>
              </a:rPr>
              <a:t>PENTAHELIX</a:t>
            </a:r>
            <a:r>
              <a:rPr lang="en-US" sz="2122" b="1" dirty="0">
                <a:solidFill>
                  <a:srgbClr val="000000"/>
                </a:solidFill>
                <a:latin typeface="Open Sans 2 Bold"/>
                <a:ea typeface="Open Sans 2 Bold"/>
                <a:cs typeface="Open Sans 2 Bold"/>
                <a:sym typeface="Open Sans 2 Bold"/>
              </a:rPr>
              <a:t> DALAM MEWUJUDKAN KEBIJAKAN PESISIR BERKELANJUTAN</a:t>
            </a:r>
          </a:p>
        </p:txBody>
      </p:sp>
      <p:sp>
        <p:nvSpPr>
          <p:cNvPr id="21" name="TextBox 21"/>
          <p:cNvSpPr txBox="1"/>
          <p:nvPr/>
        </p:nvSpPr>
        <p:spPr>
          <a:xfrm>
            <a:off x="5696145" y="3056873"/>
            <a:ext cx="799710" cy="311047"/>
          </a:xfrm>
          <a:prstGeom prst="rect">
            <a:avLst/>
          </a:prstGeom>
        </p:spPr>
        <p:txBody>
          <a:bodyPr lIns="0" tIns="0" rIns="0" bIns="0" rtlCol="0" anchor="t">
            <a:spAutoFit/>
          </a:bodyPr>
          <a:lstStyle/>
          <a:p>
            <a:pPr algn="ctr">
              <a:lnSpc>
                <a:spcPts val="2577"/>
              </a:lnSpc>
            </a:pPr>
            <a:r>
              <a:rPr lang="en-US" sz="1842" b="1">
                <a:solidFill>
                  <a:srgbClr val="000000"/>
                </a:solidFill>
                <a:latin typeface="Open Sans 2 Bold"/>
                <a:ea typeface="Open Sans 2 Bold"/>
                <a:cs typeface="Open Sans 2 Bold"/>
                <a:sym typeface="Open Sans 2 Bold"/>
              </a:rPr>
              <a:t>Oleh:</a:t>
            </a:r>
          </a:p>
        </p:txBody>
      </p:sp>
      <p:sp>
        <p:nvSpPr>
          <p:cNvPr id="22" name="TextBox 22"/>
          <p:cNvSpPr txBox="1"/>
          <p:nvPr/>
        </p:nvSpPr>
        <p:spPr>
          <a:xfrm>
            <a:off x="1828801" y="3495963"/>
            <a:ext cx="8791575" cy="1103277"/>
          </a:xfrm>
          <a:prstGeom prst="rect">
            <a:avLst/>
          </a:prstGeom>
        </p:spPr>
        <p:txBody>
          <a:bodyPr lIns="0" tIns="0" rIns="0" bIns="0" rtlCol="0" anchor="t">
            <a:spAutoFit/>
          </a:bodyPr>
          <a:lstStyle/>
          <a:p>
            <a:pPr algn="ctr">
              <a:lnSpc>
                <a:spcPts val="3336"/>
              </a:lnSpc>
            </a:pPr>
            <a:r>
              <a:rPr lang="en-US" sz="1896" b="1" dirty="0">
                <a:solidFill>
                  <a:srgbClr val="000000"/>
                </a:solidFill>
                <a:latin typeface="Open Sans 2 Bold"/>
                <a:ea typeface="Open Sans 2 Bold"/>
                <a:cs typeface="Open Sans 2 Bold"/>
                <a:sym typeface="Open Sans 2 Bold"/>
              </a:rPr>
              <a:t>Prof. Dr. Dra. </a:t>
            </a:r>
            <a:r>
              <a:rPr lang="en-US" sz="1896" b="1" dirty="0" err="1">
                <a:solidFill>
                  <a:srgbClr val="000000"/>
                </a:solidFill>
                <a:latin typeface="Open Sans 2 Bold"/>
                <a:ea typeface="Open Sans 2 Bold"/>
                <a:cs typeface="Open Sans 2 Bold"/>
                <a:sym typeface="Open Sans 2 Bold"/>
              </a:rPr>
              <a:t>Kismartini</a:t>
            </a:r>
            <a:r>
              <a:rPr lang="en-US" sz="1896" b="1" dirty="0">
                <a:solidFill>
                  <a:srgbClr val="000000"/>
                </a:solidFill>
                <a:latin typeface="Open Sans 2 Bold"/>
                <a:ea typeface="Open Sans 2 Bold"/>
                <a:cs typeface="Open Sans 2 Bold"/>
                <a:sym typeface="Open Sans 2 Bold"/>
              </a:rPr>
              <a:t>, </a:t>
            </a:r>
            <a:r>
              <a:rPr lang="en-US" sz="1896" b="1" dirty="0" err="1">
                <a:solidFill>
                  <a:srgbClr val="000000"/>
                </a:solidFill>
                <a:latin typeface="Open Sans 2 Bold"/>
                <a:ea typeface="Open Sans 2 Bold"/>
                <a:cs typeface="Open Sans 2 Bold"/>
                <a:sym typeface="Open Sans 2 Bold"/>
              </a:rPr>
              <a:t>M.Si</a:t>
            </a:r>
            <a:r>
              <a:rPr lang="en-US" sz="1896" b="1" dirty="0">
                <a:solidFill>
                  <a:srgbClr val="000000"/>
                </a:solidFill>
                <a:latin typeface="Open Sans 2 Bold"/>
                <a:ea typeface="Open Sans 2 Bold"/>
                <a:cs typeface="Open Sans 2 Bold"/>
                <a:sym typeface="Open Sans 2 Bold"/>
              </a:rPr>
              <a:t>.</a:t>
            </a:r>
          </a:p>
          <a:p>
            <a:pPr algn="ctr">
              <a:lnSpc>
                <a:spcPts val="948"/>
              </a:lnSpc>
            </a:pPr>
            <a:endParaRPr lang="en-US" sz="1896" b="1" dirty="0">
              <a:solidFill>
                <a:srgbClr val="000000"/>
              </a:solidFill>
              <a:latin typeface="Open Sans 2 Bold"/>
              <a:ea typeface="Open Sans 2 Bold"/>
              <a:cs typeface="Open Sans 2 Bold"/>
              <a:sym typeface="Open Sans 2 Bold"/>
            </a:endParaRPr>
          </a:p>
          <a:p>
            <a:pPr algn="ctr">
              <a:lnSpc>
                <a:spcPts val="2199"/>
              </a:lnSpc>
            </a:pPr>
            <a:r>
              <a:rPr lang="en-US" sz="1571" b="1" dirty="0" err="1">
                <a:solidFill>
                  <a:srgbClr val="000000"/>
                </a:solidFill>
                <a:latin typeface="Open Sans 2 Bold"/>
                <a:ea typeface="Open Sans 2 Bold"/>
                <a:cs typeface="Open Sans 2 Bold"/>
                <a:sym typeface="Open Sans 2 Bold"/>
              </a:rPr>
              <a:t>Departemen</a:t>
            </a:r>
            <a:r>
              <a:rPr lang="en-US" sz="1571" b="1" dirty="0">
                <a:solidFill>
                  <a:srgbClr val="000000"/>
                </a:solidFill>
                <a:latin typeface="Open Sans 2 Bold"/>
                <a:ea typeface="Open Sans 2 Bold"/>
                <a:cs typeface="Open Sans 2 Bold"/>
                <a:sym typeface="Open Sans 2 Bold"/>
              </a:rPr>
              <a:t> </a:t>
            </a:r>
            <a:r>
              <a:rPr lang="en-US" sz="1571" b="1" dirty="0" err="1">
                <a:solidFill>
                  <a:srgbClr val="000000"/>
                </a:solidFill>
                <a:latin typeface="Open Sans 2 Bold"/>
                <a:ea typeface="Open Sans 2 Bold"/>
                <a:cs typeface="Open Sans 2 Bold"/>
                <a:sym typeface="Open Sans 2 Bold"/>
              </a:rPr>
              <a:t>Administrasi</a:t>
            </a:r>
            <a:r>
              <a:rPr lang="en-US" sz="1571" b="1" dirty="0">
                <a:solidFill>
                  <a:srgbClr val="000000"/>
                </a:solidFill>
                <a:latin typeface="Open Sans 2 Bold"/>
                <a:ea typeface="Open Sans 2 Bold"/>
                <a:cs typeface="Open Sans 2 Bold"/>
                <a:sym typeface="Open Sans 2 Bold"/>
              </a:rPr>
              <a:t> </a:t>
            </a:r>
            <a:r>
              <a:rPr lang="en-US" sz="1571" b="1" dirty="0" err="1">
                <a:solidFill>
                  <a:srgbClr val="000000"/>
                </a:solidFill>
                <a:latin typeface="Open Sans 2 Bold"/>
                <a:ea typeface="Open Sans 2 Bold"/>
                <a:cs typeface="Open Sans 2 Bold"/>
                <a:sym typeface="Open Sans 2 Bold"/>
              </a:rPr>
              <a:t>Publik</a:t>
            </a:r>
            <a:r>
              <a:rPr lang="en-US" sz="1571" b="1" dirty="0">
                <a:solidFill>
                  <a:srgbClr val="000000"/>
                </a:solidFill>
                <a:latin typeface="Open Sans 2 Bold"/>
                <a:ea typeface="Open Sans 2 Bold"/>
                <a:cs typeface="Open Sans 2 Bold"/>
                <a:sym typeface="Open Sans 2 Bold"/>
              </a:rPr>
              <a:t>, </a:t>
            </a:r>
            <a:r>
              <a:rPr lang="en-US" sz="1571" b="1" dirty="0" err="1">
                <a:solidFill>
                  <a:srgbClr val="000000"/>
                </a:solidFill>
                <a:latin typeface="Open Sans 2 Bold"/>
                <a:ea typeface="Open Sans 2 Bold"/>
                <a:cs typeface="Open Sans 2 Bold"/>
                <a:sym typeface="Open Sans 2 Bold"/>
              </a:rPr>
              <a:t>Fakultas</a:t>
            </a:r>
            <a:r>
              <a:rPr lang="en-US" sz="1571" b="1" dirty="0">
                <a:solidFill>
                  <a:srgbClr val="000000"/>
                </a:solidFill>
                <a:latin typeface="Open Sans 2 Bold"/>
                <a:ea typeface="Open Sans 2 Bold"/>
                <a:cs typeface="Open Sans 2 Bold"/>
                <a:sym typeface="Open Sans 2 Bold"/>
              </a:rPr>
              <a:t> </a:t>
            </a:r>
            <a:r>
              <a:rPr lang="en-US" sz="1571" b="1" dirty="0" err="1">
                <a:solidFill>
                  <a:srgbClr val="000000"/>
                </a:solidFill>
                <a:latin typeface="Open Sans 2 Bold"/>
                <a:ea typeface="Open Sans 2 Bold"/>
                <a:cs typeface="Open Sans 2 Bold"/>
                <a:sym typeface="Open Sans 2 Bold"/>
              </a:rPr>
              <a:t>Ilmu</a:t>
            </a:r>
            <a:r>
              <a:rPr lang="en-US" sz="1571" b="1" dirty="0">
                <a:solidFill>
                  <a:srgbClr val="000000"/>
                </a:solidFill>
                <a:latin typeface="Open Sans 2 Bold"/>
                <a:ea typeface="Open Sans 2 Bold"/>
                <a:cs typeface="Open Sans 2 Bold"/>
                <a:sym typeface="Open Sans 2 Bold"/>
              </a:rPr>
              <a:t> </a:t>
            </a:r>
            <a:r>
              <a:rPr lang="en-US" sz="1571" b="1" dirty="0" err="1">
                <a:solidFill>
                  <a:srgbClr val="000000"/>
                </a:solidFill>
                <a:latin typeface="Open Sans 2 Bold"/>
                <a:ea typeface="Open Sans 2 Bold"/>
                <a:cs typeface="Open Sans 2 Bold"/>
                <a:sym typeface="Open Sans 2 Bold"/>
              </a:rPr>
              <a:t>Sosial</a:t>
            </a:r>
            <a:r>
              <a:rPr lang="en-US" sz="1571" b="1" dirty="0">
                <a:solidFill>
                  <a:srgbClr val="000000"/>
                </a:solidFill>
                <a:latin typeface="Open Sans 2 Bold"/>
                <a:ea typeface="Open Sans 2 Bold"/>
                <a:cs typeface="Open Sans 2 Bold"/>
                <a:sym typeface="Open Sans 2 Bold"/>
              </a:rPr>
              <a:t> dan </a:t>
            </a:r>
            <a:r>
              <a:rPr lang="en-US" sz="1571" b="1" dirty="0" err="1">
                <a:solidFill>
                  <a:srgbClr val="000000"/>
                </a:solidFill>
                <a:latin typeface="Open Sans 2 Bold"/>
                <a:ea typeface="Open Sans 2 Bold"/>
                <a:cs typeface="Open Sans 2 Bold"/>
                <a:sym typeface="Open Sans 2 Bold"/>
              </a:rPr>
              <a:t>Ilmu</a:t>
            </a:r>
            <a:r>
              <a:rPr lang="en-US" sz="1571" b="1" dirty="0">
                <a:solidFill>
                  <a:srgbClr val="000000"/>
                </a:solidFill>
                <a:latin typeface="Open Sans 2 Bold"/>
                <a:ea typeface="Open Sans 2 Bold"/>
                <a:cs typeface="Open Sans 2 Bold"/>
                <a:sym typeface="Open Sans 2 Bold"/>
              </a:rPr>
              <a:t> </a:t>
            </a:r>
            <a:r>
              <a:rPr lang="en-US" sz="1571" b="1" dirty="0" err="1">
                <a:solidFill>
                  <a:srgbClr val="000000"/>
                </a:solidFill>
                <a:latin typeface="Open Sans 2 Bold"/>
                <a:ea typeface="Open Sans 2 Bold"/>
                <a:cs typeface="Open Sans 2 Bold"/>
                <a:sym typeface="Open Sans 2 Bold"/>
              </a:rPr>
              <a:t>Politik</a:t>
            </a:r>
            <a:r>
              <a:rPr lang="en-US" sz="1571" b="1" dirty="0">
                <a:solidFill>
                  <a:srgbClr val="000000"/>
                </a:solidFill>
                <a:latin typeface="Open Sans 2 Bold"/>
                <a:ea typeface="Open Sans 2 Bold"/>
                <a:cs typeface="Open Sans 2 Bold"/>
                <a:sym typeface="Open Sans 2 Bold"/>
              </a:rPr>
              <a:t>, </a:t>
            </a:r>
          </a:p>
          <a:p>
            <a:pPr algn="ctr">
              <a:lnSpc>
                <a:spcPts val="2199"/>
              </a:lnSpc>
            </a:pPr>
            <a:r>
              <a:rPr lang="en-US" sz="1571" b="1" dirty="0" err="1">
                <a:solidFill>
                  <a:srgbClr val="000000"/>
                </a:solidFill>
                <a:latin typeface="Open Sans 2 Bold"/>
                <a:ea typeface="Open Sans 2 Bold"/>
                <a:cs typeface="Open Sans 2 Bold"/>
                <a:sym typeface="Open Sans 2 Bold"/>
              </a:rPr>
              <a:t>Universitas</a:t>
            </a:r>
            <a:r>
              <a:rPr lang="en-US" sz="1571" b="1" dirty="0">
                <a:solidFill>
                  <a:srgbClr val="000000"/>
                </a:solidFill>
                <a:latin typeface="Open Sans 2 Bold"/>
                <a:ea typeface="Open Sans 2 Bold"/>
                <a:cs typeface="Open Sans 2 Bold"/>
                <a:sym typeface="Open Sans 2 Bold"/>
              </a:rPr>
              <a:t> </a:t>
            </a:r>
            <a:r>
              <a:rPr lang="en-US" sz="1571" b="1" dirty="0" err="1">
                <a:solidFill>
                  <a:srgbClr val="000000"/>
                </a:solidFill>
                <a:latin typeface="Open Sans 2 Bold"/>
                <a:ea typeface="Open Sans 2 Bold"/>
                <a:cs typeface="Open Sans 2 Bold"/>
                <a:sym typeface="Open Sans 2 Bold"/>
              </a:rPr>
              <a:t>Diponegoro</a:t>
            </a:r>
            <a:endParaRPr lang="en-US" sz="1571" b="1" dirty="0">
              <a:solidFill>
                <a:srgbClr val="000000"/>
              </a:solidFill>
              <a:latin typeface="Open Sans 2 Bold"/>
              <a:ea typeface="Open Sans 2 Bold"/>
              <a:cs typeface="Open Sans 2 Bold"/>
              <a:sym typeface="Open Sans 2 Bold"/>
            </a:endParaRPr>
          </a:p>
        </p:txBody>
      </p:sp>
      <p:sp>
        <p:nvSpPr>
          <p:cNvPr id="23" name="TextBox 23"/>
          <p:cNvSpPr txBox="1"/>
          <p:nvPr/>
        </p:nvSpPr>
        <p:spPr>
          <a:xfrm>
            <a:off x="5246796" y="5088938"/>
            <a:ext cx="1955583" cy="240772"/>
          </a:xfrm>
          <a:prstGeom prst="rect">
            <a:avLst/>
          </a:prstGeom>
        </p:spPr>
        <p:txBody>
          <a:bodyPr wrap="square" lIns="0" tIns="0" rIns="0" bIns="0" rtlCol="0" anchor="t">
            <a:spAutoFit/>
          </a:bodyPr>
          <a:lstStyle/>
          <a:p>
            <a:pPr algn="ctr">
              <a:lnSpc>
                <a:spcPts val="2047"/>
              </a:lnSpc>
            </a:pPr>
            <a:r>
              <a:rPr lang="en-US" sz="1463" b="1" dirty="0" err="1">
                <a:solidFill>
                  <a:srgbClr val="000000"/>
                </a:solidFill>
                <a:latin typeface="Open Sans 2 Bold"/>
                <a:ea typeface="Open Sans 2 Bold"/>
                <a:cs typeface="Open Sans 2 Bold"/>
                <a:sym typeface="Open Sans 2 Bold"/>
              </a:rPr>
              <a:t>Disampaikan</a:t>
            </a:r>
            <a:r>
              <a:rPr lang="en-US" sz="1463" b="1" dirty="0">
                <a:solidFill>
                  <a:srgbClr val="000000"/>
                </a:solidFill>
                <a:latin typeface="Open Sans 2 Bold"/>
                <a:ea typeface="Open Sans 2 Bold"/>
                <a:cs typeface="Open Sans 2 Bold"/>
                <a:sym typeface="Open Sans 2 Bold"/>
              </a:rPr>
              <a:t> pada:</a:t>
            </a:r>
          </a:p>
        </p:txBody>
      </p:sp>
      <p:sp>
        <p:nvSpPr>
          <p:cNvPr id="24" name="TextBox 24"/>
          <p:cNvSpPr txBox="1"/>
          <p:nvPr/>
        </p:nvSpPr>
        <p:spPr>
          <a:xfrm>
            <a:off x="2825223" y="5419721"/>
            <a:ext cx="6551842" cy="862352"/>
          </a:xfrm>
          <a:prstGeom prst="rect">
            <a:avLst/>
          </a:prstGeom>
        </p:spPr>
        <p:txBody>
          <a:bodyPr lIns="0" tIns="0" rIns="0" bIns="0" rtlCol="0" anchor="t">
            <a:spAutoFit/>
          </a:bodyPr>
          <a:lstStyle/>
          <a:p>
            <a:pPr algn="ctr">
              <a:lnSpc>
                <a:spcPts val="1679"/>
              </a:lnSpc>
            </a:pPr>
            <a:r>
              <a:rPr lang="en-US" sz="1354" b="1" dirty="0" err="1">
                <a:solidFill>
                  <a:srgbClr val="000000"/>
                </a:solidFill>
                <a:latin typeface="Open Sans 2 Bold"/>
                <a:ea typeface="Open Sans 2 Bold"/>
                <a:cs typeface="Open Sans 2 Bold"/>
                <a:sym typeface="Open Sans 2 Bold"/>
              </a:rPr>
              <a:t>Upacara</a:t>
            </a:r>
            <a:r>
              <a:rPr lang="en-US" sz="1354" b="1" dirty="0">
                <a:solidFill>
                  <a:srgbClr val="000000"/>
                </a:solidFill>
                <a:latin typeface="Open Sans 2 Bold"/>
                <a:ea typeface="Open Sans 2 Bold"/>
                <a:cs typeface="Open Sans 2 Bold"/>
                <a:sym typeface="Open Sans 2 Bold"/>
              </a:rPr>
              <a:t> </a:t>
            </a:r>
            <a:r>
              <a:rPr lang="en-US" sz="1354" b="1" dirty="0" err="1">
                <a:solidFill>
                  <a:srgbClr val="000000"/>
                </a:solidFill>
                <a:latin typeface="Open Sans 2 Bold"/>
                <a:ea typeface="Open Sans 2 Bold"/>
                <a:cs typeface="Open Sans 2 Bold"/>
                <a:sym typeface="Open Sans 2 Bold"/>
              </a:rPr>
              <a:t>Penerimaan</a:t>
            </a:r>
            <a:r>
              <a:rPr lang="en-US" sz="1354" b="1" dirty="0">
                <a:solidFill>
                  <a:srgbClr val="000000"/>
                </a:solidFill>
                <a:latin typeface="Open Sans 2 Bold"/>
                <a:ea typeface="Open Sans 2 Bold"/>
                <a:cs typeface="Open Sans 2 Bold"/>
                <a:sym typeface="Open Sans 2 Bold"/>
              </a:rPr>
              <a:t> </a:t>
            </a:r>
            <a:r>
              <a:rPr lang="en-US" sz="1354" b="1" dirty="0" err="1">
                <a:solidFill>
                  <a:srgbClr val="000000"/>
                </a:solidFill>
                <a:latin typeface="Open Sans 2 Bold"/>
                <a:ea typeface="Open Sans 2 Bold"/>
                <a:cs typeface="Open Sans 2 Bold"/>
                <a:sym typeface="Open Sans 2 Bold"/>
              </a:rPr>
              <a:t>Jabatan</a:t>
            </a:r>
            <a:r>
              <a:rPr lang="en-US" sz="1354" b="1" dirty="0">
                <a:solidFill>
                  <a:srgbClr val="000000"/>
                </a:solidFill>
                <a:latin typeface="Open Sans 2 Bold"/>
                <a:ea typeface="Open Sans 2 Bold"/>
                <a:cs typeface="Open Sans 2 Bold"/>
                <a:sym typeface="Open Sans 2 Bold"/>
              </a:rPr>
              <a:t> Guru </a:t>
            </a:r>
            <a:r>
              <a:rPr lang="en-US" sz="1354" b="1" dirty="0" err="1">
                <a:solidFill>
                  <a:srgbClr val="000000"/>
                </a:solidFill>
                <a:latin typeface="Open Sans 2 Bold"/>
                <a:ea typeface="Open Sans 2 Bold"/>
                <a:cs typeface="Open Sans 2 Bold"/>
                <a:sym typeface="Open Sans 2 Bold"/>
              </a:rPr>
              <a:t>Besar</a:t>
            </a:r>
            <a:endParaRPr lang="en-US" sz="1354" b="1" dirty="0">
              <a:solidFill>
                <a:srgbClr val="000000"/>
              </a:solidFill>
              <a:latin typeface="Open Sans 2 Bold"/>
              <a:ea typeface="Open Sans 2 Bold"/>
              <a:cs typeface="Open Sans 2 Bold"/>
              <a:sym typeface="Open Sans 2 Bold"/>
            </a:endParaRPr>
          </a:p>
          <a:p>
            <a:pPr algn="ctr">
              <a:lnSpc>
                <a:spcPts val="1679"/>
              </a:lnSpc>
            </a:pPr>
            <a:r>
              <a:rPr lang="en-US" sz="1354" b="1" dirty="0" err="1">
                <a:solidFill>
                  <a:srgbClr val="000000"/>
                </a:solidFill>
                <a:latin typeface="Open Sans 2 Bold"/>
                <a:ea typeface="Open Sans 2 Bold"/>
                <a:cs typeface="Open Sans 2 Bold"/>
                <a:sym typeface="Open Sans 2 Bold"/>
              </a:rPr>
              <a:t>dalam</a:t>
            </a:r>
            <a:r>
              <a:rPr lang="en-US" sz="1354" b="1" dirty="0">
                <a:solidFill>
                  <a:srgbClr val="000000"/>
                </a:solidFill>
                <a:latin typeface="Open Sans 2 Bold"/>
                <a:ea typeface="Open Sans 2 Bold"/>
                <a:cs typeface="Open Sans 2 Bold"/>
                <a:sym typeface="Open Sans 2 Bold"/>
              </a:rPr>
              <a:t> </a:t>
            </a:r>
            <a:r>
              <a:rPr lang="en-US" sz="1354" b="1" dirty="0" err="1">
                <a:solidFill>
                  <a:srgbClr val="000000"/>
                </a:solidFill>
                <a:latin typeface="Open Sans 2 Bold"/>
                <a:ea typeface="Open Sans 2 Bold"/>
                <a:cs typeface="Open Sans 2 Bold"/>
                <a:sym typeface="Open Sans 2 Bold"/>
              </a:rPr>
              <a:t>Bidang</a:t>
            </a:r>
            <a:r>
              <a:rPr lang="en-US" sz="1354" b="1" dirty="0">
                <a:solidFill>
                  <a:srgbClr val="000000"/>
                </a:solidFill>
                <a:latin typeface="Open Sans 2 Bold"/>
                <a:ea typeface="Open Sans 2 Bold"/>
                <a:cs typeface="Open Sans 2 Bold"/>
                <a:sym typeface="Open Sans 2 Bold"/>
              </a:rPr>
              <a:t> </a:t>
            </a:r>
            <a:r>
              <a:rPr lang="en-US" sz="1354" b="1" dirty="0" err="1">
                <a:solidFill>
                  <a:srgbClr val="000000"/>
                </a:solidFill>
                <a:latin typeface="Open Sans 2 Bold"/>
                <a:ea typeface="Open Sans 2 Bold"/>
                <a:cs typeface="Open Sans 2 Bold"/>
                <a:sym typeface="Open Sans 2 Bold"/>
              </a:rPr>
              <a:t>Analisis</a:t>
            </a:r>
            <a:r>
              <a:rPr lang="en-US" sz="1354" b="1" dirty="0">
                <a:solidFill>
                  <a:srgbClr val="000000"/>
                </a:solidFill>
                <a:latin typeface="Open Sans 2 Bold"/>
                <a:ea typeface="Open Sans 2 Bold"/>
                <a:cs typeface="Open Sans 2 Bold"/>
                <a:sym typeface="Open Sans 2 Bold"/>
              </a:rPr>
              <a:t> </a:t>
            </a:r>
            <a:r>
              <a:rPr lang="en-US" sz="1354" b="1" dirty="0" err="1">
                <a:solidFill>
                  <a:srgbClr val="000000"/>
                </a:solidFill>
                <a:latin typeface="Open Sans 2 Bold"/>
                <a:ea typeface="Open Sans 2 Bold"/>
                <a:cs typeface="Open Sans 2 Bold"/>
                <a:sym typeface="Open Sans 2 Bold"/>
              </a:rPr>
              <a:t>Kebijakan</a:t>
            </a:r>
            <a:r>
              <a:rPr lang="en-US" sz="1354" b="1" dirty="0">
                <a:solidFill>
                  <a:srgbClr val="000000"/>
                </a:solidFill>
                <a:latin typeface="Open Sans 2 Bold"/>
                <a:ea typeface="Open Sans 2 Bold"/>
                <a:cs typeface="Open Sans 2 Bold"/>
                <a:sym typeface="Open Sans 2 Bold"/>
              </a:rPr>
              <a:t> </a:t>
            </a:r>
            <a:r>
              <a:rPr lang="en-US" sz="1354" b="1" dirty="0" err="1">
                <a:solidFill>
                  <a:srgbClr val="000000"/>
                </a:solidFill>
                <a:latin typeface="Open Sans 2 Bold"/>
                <a:ea typeface="Open Sans 2 Bold"/>
                <a:cs typeface="Open Sans 2 Bold"/>
                <a:sym typeface="Open Sans 2 Bold"/>
              </a:rPr>
              <a:t>Publik</a:t>
            </a:r>
            <a:r>
              <a:rPr lang="en-US" sz="1354" b="1" dirty="0">
                <a:solidFill>
                  <a:srgbClr val="000000"/>
                </a:solidFill>
                <a:latin typeface="Open Sans 2 Bold"/>
                <a:ea typeface="Open Sans 2 Bold"/>
                <a:cs typeface="Open Sans 2 Bold"/>
                <a:sym typeface="Open Sans 2 Bold"/>
              </a:rPr>
              <a:t> </a:t>
            </a:r>
            <a:r>
              <a:rPr lang="en-US" sz="1354" b="1" dirty="0" err="1">
                <a:solidFill>
                  <a:srgbClr val="000000"/>
                </a:solidFill>
                <a:latin typeface="Open Sans 2 Bold"/>
                <a:ea typeface="Open Sans 2 Bold"/>
                <a:cs typeface="Open Sans 2 Bold"/>
                <a:sym typeface="Open Sans 2 Bold"/>
              </a:rPr>
              <a:t>Bidang</a:t>
            </a:r>
            <a:r>
              <a:rPr lang="en-US" sz="1354" b="1" dirty="0">
                <a:solidFill>
                  <a:srgbClr val="000000"/>
                </a:solidFill>
                <a:latin typeface="Open Sans 2 Bold"/>
                <a:ea typeface="Open Sans 2 Bold"/>
                <a:cs typeface="Open Sans 2 Bold"/>
                <a:sym typeface="Open Sans 2 Bold"/>
              </a:rPr>
              <a:t> </a:t>
            </a:r>
            <a:r>
              <a:rPr lang="en-US" sz="1354" b="1" dirty="0" err="1">
                <a:solidFill>
                  <a:srgbClr val="000000"/>
                </a:solidFill>
                <a:latin typeface="Open Sans 2 Bold"/>
                <a:ea typeface="Open Sans 2 Bold"/>
                <a:cs typeface="Open Sans 2 Bold"/>
                <a:sym typeface="Open Sans 2 Bold"/>
              </a:rPr>
              <a:t>Lingkungan</a:t>
            </a:r>
            <a:endParaRPr lang="en-US" sz="1354" b="1" dirty="0">
              <a:solidFill>
                <a:srgbClr val="000000"/>
              </a:solidFill>
              <a:latin typeface="Open Sans 2 Bold"/>
              <a:ea typeface="Open Sans 2 Bold"/>
              <a:cs typeface="Open Sans 2 Bold"/>
              <a:sym typeface="Open Sans 2 Bold"/>
            </a:endParaRPr>
          </a:p>
          <a:p>
            <a:pPr algn="ctr">
              <a:lnSpc>
                <a:spcPts val="1679"/>
              </a:lnSpc>
            </a:pPr>
            <a:r>
              <a:rPr lang="en-US" sz="1354" b="1" dirty="0">
                <a:solidFill>
                  <a:srgbClr val="000000"/>
                </a:solidFill>
                <a:latin typeface="Open Sans 2 Bold"/>
                <a:ea typeface="Open Sans 2 Bold"/>
                <a:cs typeface="Open Sans 2 Bold"/>
                <a:sym typeface="Open Sans 2 Bold"/>
              </a:rPr>
              <a:t>Pada </a:t>
            </a:r>
            <a:r>
              <a:rPr lang="en-US" sz="1354" b="1" dirty="0" err="1">
                <a:solidFill>
                  <a:srgbClr val="000000"/>
                </a:solidFill>
                <a:latin typeface="Open Sans 2 Bold"/>
                <a:ea typeface="Open Sans 2 Bold"/>
                <a:cs typeface="Open Sans 2 Bold"/>
                <a:sym typeface="Open Sans 2 Bold"/>
              </a:rPr>
              <a:t>Fakultas</a:t>
            </a:r>
            <a:r>
              <a:rPr lang="en-US" sz="1354" b="1" dirty="0">
                <a:solidFill>
                  <a:srgbClr val="000000"/>
                </a:solidFill>
                <a:latin typeface="Open Sans 2 Bold"/>
                <a:ea typeface="Open Sans 2 Bold"/>
                <a:cs typeface="Open Sans 2 Bold"/>
                <a:sym typeface="Open Sans 2 Bold"/>
              </a:rPr>
              <a:t> </a:t>
            </a:r>
            <a:r>
              <a:rPr lang="en-US" sz="1354" b="1" dirty="0" err="1">
                <a:solidFill>
                  <a:srgbClr val="000000"/>
                </a:solidFill>
                <a:latin typeface="Open Sans 2 Bold"/>
                <a:ea typeface="Open Sans 2 Bold"/>
                <a:cs typeface="Open Sans 2 Bold"/>
                <a:sym typeface="Open Sans 2 Bold"/>
              </a:rPr>
              <a:t>Ilmu</a:t>
            </a:r>
            <a:r>
              <a:rPr lang="en-US" sz="1354" b="1" dirty="0">
                <a:solidFill>
                  <a:srgbClr val="000000"/>
                </a:solidFill>
                <a:latin typeface="Open Sans 2 Bold"/>
                <a:ea typeface="Open Sans 2 Bold"/>
                <a:cs typeface="Open Sans 2 Bold"/>
                <a:sym typeface="Open Sans 2 Bold"/>
              </a:rPr>
              <a:t> </a:t>
            </a:r>
            <a:r>
              <a:rPr lang="en-US" sz="1354" b="1" dirty="0" err="1">
                <a:solidFill>
                  <a:srgbClr val="000000"/>
                </a:solidFill>
                <a:latin typeface="Open Sans 2 Bold"/>
                <a:ea typeface="Open Sans 2 Bold"/>
                <a:cs typeface="Open Sans 2 Bold"/>
                <a:sym typeface="Open Sans 2 Bold"/>
              </a:rPr>
              <a:t>Sosial</a:t>
            </a:r>
            <a:r>
              <a:rPr lang="en-US" sz="1354" b="1" dirty="0">
                <a:solidFill>
                  <a:srgbClr val="000000"/>
                </a:solidFill>
                <a:latin typeface="Open Sans 2 Bold"/>
                <a:ea typeface="Open Sans 2 Bold"/>
                <a:cs typeface="Open Sans 2 Bold"/>
                <a:sym typeface="Open Sans 2 Bold"/>
              </a:rPr>
              <a:t> dan </a:t>
            </a:r>
            <a:r>
              <a:rPr lang="en-US" sz="1354" b="1" dirty="0" err="1">
                <a:solidFill>
                  <a:srgbClr val="000000"/>
                </a:solidFill>
                <a:latin typeface="Open Sans 2 Bold"/>
                <a:ea typeface="Open Sans 2 Bold"/>
                <a:cs typeface="Open Sans 2 Bold"/>
                <a:sym typeface="Open Sans 2 Bold"/>
              </a:rPr>
              <a:t>Ilmu</a:t>
            </a:r>
            <a:r>
              <a:rPr lang="en-US" sz="1354" b="1" dirty="0">
                <a:solidFill>
                  <a:srgbClr val="000000"/>
                </a:solidFill>
                <a:latin typeface="Open Sans 2 Bold"/>
                <a:ea typeface="Open Sans 2 Bold"/>
                <a:cs typeface="Open Sans 2 Bold"/>
                <a:sym typeface="Open Sans 2 Bold"/>
              </a:rPr>
              <a:t> </a:t>
            </a:r>
            <a:r>
              <a:rPr lang="en-US" sz="1354" b="1" dirty="0" err="1">
                <a:solidFill>
                  <a:srgbClr val="000000"/>
                </a:solidFill>
                <a:latin typeface="Open Sans 2 Bold"/>
                <a:ea typeface="Open Sans 2 Bold"/>
                <a:cs typeface="Open Sans 2 Bold"/>
                <a:sym typeface="Open Sans 2 Bold"/>
              </a:rPr>
              <a:t>Politik</a:t>
            </a:r>
            <a:r>
              <a:rPr lang="en-US" sz="1354" b="1" dirty="0">
                <a:solidFill>
                  <a:srgbClr val="000000"/>
                </a:solidFill>
                <a:latin typeface="Open Sans 2 Bold"/>
                <a:ea typeface="Open Sans 2 Bold"/>
                <a:cs typeface="Open Sans 2 Bold"/>
                <a:sym typeface="Open Sans 2 Bold"/>
              </a:rPr>
              <a:t> </a:t>
            </a:r>
            <a:r>
              <a:rPr lang="en-US" sz="1354" b="1" dirty="0" err="1">
                <a:solidFill>
                  <a:srgbClr val="000000"/>
                </a:solidFill>
                <a:latin typeface="Open Sans 2 Bold"/>
                <a:ea typeface="Open Sans 2 Bold"/>
                <a:cs typeface="Open Sans 2 Bold"/>
                <a:sym typeface="Open Sans 2 Bold"/>
              </a:rPr>
              <a:t>Universitas</a:t>
            </a:r>
            <a:r>
              <a:rPr lang="en-US" sz="1354" b="1" dirty="0">
                <a:solidFill>
                  <a:srgbClr val="000000"/>
                </a:solidFill>
                <a:latin typeface="Open Sans 2 Bold"/>
                <a:ea typeface="Open Sans 2 Bold"/>
                <a:cs typeface="Open Sans 2 Bold"/>
                <a:sym typeface="Open Sans 2 Bold"/>
              </a:rPr>
              <a:t> </a:t>
            </a:r>
            <a:r>
              <a:rPr lang="en-US" sz="1354" b="1" dirty="0" err="1">
                <a:solidFill>
                  <a:srgbClr val="000000"/>
                </a:solidFill>
                <a:latin typeface="Open Sans 2 Bold"/>
                <a:ea typeface="Open Sans 2 Bold"/>
                <a:cs typeface="Open Sans 2 Bold"/>
                <a:sym typeface="Open Sans 2 Bold"/>
              </a:rPr>
              <a:t>Diponegoro</a:t>
            </a:r>
            <a:r>
              <a:rPr lang="en-US" sz="1354" b="1" dirty="0">
                <a:solidFill>
                  <a:srgbClr val="000000"/>
                </a:solidFill>
                <a:latin typeface="Open Sans 2 Bold"/>
                <a:ea typeface="Open Sans 2 Bold"/>
                <a:cs typeface="Open Sans 2 Bold"/>
                <a:sym typeface="Open Sans 2 Bold"/>
              </a:rPr>
              <a:t> </a:t>
            </a:r>
          </a:p>
          <a:p>
            <a:pPr algn="ctr">
              <a:lnSpc>
                <a:spcPts val="1679"/>
              </a:lnSpc>
            </a:pPr>
            <a:r>
              <a:rPr lang="en-US" sz="1354" b="1" dirty="0">
                <a:solidFill>
                  <a:srgbClr val="000000"/>
                </a:solidFill>
                <a:latin typeface="Open Sans 2 Bold"/>
                <a:ea typeface="Open Sans 2 Bold"/>
                <a:cs typeface="Open Sans 2 Bold"/>
                <a:sym typeface="Open Sans 2 Bold"/>
              </a:rPr>
              <a:t>Semarang, 20 </a:t>
            </a:r>
            <a:r>
              <a:rPr lang="en-US" sz="1354" b="1" dirty="0" err="1">
                <a:solidFill>
                  <a:srgbClr val="000000"/>
                </a:solidFill>
                <a:latin typeface="Open Sans 2 Bold"/>
                <a:ea typeface="Open Sans 2 Bold"/>
                <a:cs typeface="Open Sans 2 Bold"/>
                <a:sym typeface="Open Sans 2 Bold"/>
              </a:rPr>
              <a:t>Januari</a:t>
            </a:r>
            <a:r>
              <a:rPr lang="en-US" sz="1354" b="1" dirty="0">
                <a:solidFill>
                  <a:srgbClr val="000000"/>
                </a:solidFill>
                <a:latin typeface="Open Sans 2 Bold"/>
                <a:ea typeface="Open Sans 2 Bold"/>
                <a:cs typeface="Open Sans 2 Bold"/>
                <a:sym typeface="Open Sans 2 Bold"/>
              </a:rPr>
              <a:t> 2025</a:t>
            </a:r>
          </a:p>
        </p:txBody>
      </p:sp>
      <p:sp>
        <p:nvSpPr>
          <p:cNvPr id="30" name="Freeform 5">
            <a:extLst>
              <a:ext uri="{FF2B5EF4-FFF2-40B4-BE49-F238E27FC236}">
                <a16:creationId xmlns:a16="http://schemas.microsoft.com/office/drawing/2014/main" id="{61598B10-6A36-4D33-99D9-5F1B4B960BF0}"/>
              </a:ext>
            </a:extLst>
          </p:cNvPr>
          <p:cNvSpPr/>
          <p:nvPr/>
        </p:nvSpPr>
        <p:spPr>
          <a:xfrm>
            <a:off x="366712" y="3840102"/>
            <a:ext cx="11908331" cy="3491620"/>
          </a:xfrm>
          <a:custGeom>
            <a:avLst/>
            <a:gdLst/>
            <a:ahLst/>
            <a:cxnLst/>
            <a:rect l="l" t="t" r="r" b="b"/>
            <a:pathLst>
              <a:path w="9610127" h="5154522">
                <a:moveTo>
                  <a:pt x="0" y="0"/>
                </a:moveTo>
                <a:lnTo>
                  <a:pt x="9610127" y="0"/>
                </a:lnTo>
                <a:lnTo>
                  <a:pt x="9610127" y="5154523"/>
                </a:lnTo>
                <a:lnTo>
                  <a:pt x="0" y="5154523"/>
                </a:lnTo>
                <a:lnTo>
                  <a:pt x="0" y="0"/>
                </a:lnTo>
                <a:close/>
              </a:path>
            </a:pathLst>
          </a:custGeom>
          <a:blipFill>
            <a:blip r:embed="rId9">
              <a:alphaModFix amt="9999"/>
              <a:extLst>
                <a:ext uri="{96DAC541-7B7A-43D3-8B79-37D633B846F1}">
                  <asvg:svgBlip xmlns:asvg="http://schemas.microsoft.com/office/drawing/2016/SVG/main" r:embed="rId10"/>
                </a:ext>
              </a:extLst>
            </a:blip>
            <a:stretch>
              <a:fillRect/>
            </a:stretch>
          </a:blipFill>
        </p:spPr>
      </p:sp>
      <p:grpSp>
        <p:nvGrpSpPr>
          <p:cNvPr id="31" name="Group 13">
            <a:extLst>
              <a:ext uri="{FF2B5EF4-FFF2-40B4-BE49-F238E27FC236}">
                <a16:creationId xmlns:a16="http://schemas.microsoft.com/office/drawing/2014/main" id="{C0B0621F-D770-4A9B-915C-07F06752F55A}"/>
              </a:ext>
            </a:extLst>
          </p:cNvPr>
          <p:cNvGrpSpPr/>
          <p:nvPr/>
        </p:nvGrpSpPr>
        <p:grpSpPr>
          <a:xfrm>
            <a:off x="366712" y="2810846"/>
            <a:ext cx="2071688" cy="3666154"/>
            <a:chOff x="3707658" y="794692"/>
            <a:chExt cx="3067051" cy="5288026"/>
          </a:xfrm>
        </p:grpSpPr>
        <p:sp>
          <p:nvSpPr>
            <p:cNvPr id="32" name="Freeform 14">
              <a:extLst>
                <a:ext uri="{FF2B5EF4-FFF2-40B4-BE49-F238E27FC236}">
                  <a16:creationId xmlns:a16="http://schemas.microsoft.com/office/drawing/2014/main" id="{B03E3749-305D-4E76-9ED8-AFF1DF5A4626}"/>
                </a:ext>
              </a:extLst>
            </p:cNvPr>
            <p:cNvSpPr/>
            <p:nvPr/>
          </p:nvSpPr>
          <p:spPr>
            <a:xfrm>
              <a:off x="3707658" y="794692"/>
              <a:ext cx="3067051" cy="5288026"/>
            </a:xfrm>
            <a:custGeom>
              <a:avLst/>
              <a:gdLst/>
              <a:ahLst/>
              <a:cxnLst/>
              <a:rect l="l" t="t" r="r" b="b"/>
              <a:pathLst>
                <a:path w="3067050" h="5288026">
                  <a:moveTo>
                    <a:pt x="0" y="0"/>
                  </a:moveTo>
                  <a:lnTo>
                    <a:pt x="3067050" y="0"/>
                  </a:lnTo>
                  <a:lnTo>
                    <a:pt x="3067050" y="5288026"/>
                  </a:lnTo>
                  <a:lnTo>
                    <a:pt x="0" y="5288026"/>
                  </a:lnTo>
                  <a:lnTo>
                    <a:pt x="0" y="0"/>
                  </a:lnTo>
                  <a:close/>
                </a:path>
              </a:pathLst>
            </a:custGeom>
            <a:blipFill>
              <a:blip r:embed="rId11">
                <a:alphaModFix amt="74000"/>
              </a:blip>
              <a:stretch>
                <a:fillRect t="-3" r="-1" b="-5"/>
              </a:stretch>
            </a:blipFill>
          </p:spPr>
        </p:sp>
      </p:grpSp>
      <p:grpSp>
        <p:nvGrpSpPr>
          <p:cNvPr id="36" name="Group 5">
            <a:extLst>
              <a:ext uri="{FF2B5EF4-FFF2-40B4-BE49-F238E27FC236}">
                <a16:creationId xmlns:a16="http://schemas.microsoft.com/office/drawing/2014/main" id="{AD885435-0C87-4669-99AF-9DFA95326300}"/>
              </a:ext>
            </a:extLst>
          </p:cNvPr>
          <p:cNvGrpSpPr/>
          <p:nvPr/>
        </p:nvGrpSpPr>
        <p:grpSpPr>
          <a:xfrm>
            <a:off x="6941012" y="6579377"/>
            <a:ext cx="5250988" cy="278623"/>
            <a:chOff x="0" y="0"/>
            <a:chExt cx="6337300" cy="404501"/>
          </a:xfrm>
        </p:grpSpPr>
        <p:sp>
          <p:nvSpPr>
            <p:cNvPr id="37" name="Freeform 6">
              <a:extLst>
                <a:ext uri="{FF2B5EF4-FFF2-40B4-BE49-F238E27FC236}">
                  <a16:creationId xmlns:a16="http://schemas.microsoft.com/office/drawing/2014/main" id="{46DBB1E4-CDBF-4844-B294-E44DA7A510BB}"/>
                </a:ext>
              </a:extLst>
            </p:cNvPr>
            <p:cNvSpPr/>
            <p:nvPr/>
          </p:nvSpPr>
          <p:spPr>
            <a:xfrm>
              <a:off x="0" y="0"/>
              <a:ext cx="6337300" cy="404495"/>
            </a:xfrm>
            <a:custGeom>
              <a:avLst/>
              <a:gdLst/>
              <a:ahLst/>
              <a:cxnLst/>
              <a:rect l="l" t="t" r="r" b="b"/>
              <a:pathLst>
                <a:path w="6337300" h="404495">
                  <a:moveTo>
                    <a:pt x="0" y="0"/>
                  </a:moveTo>
                  <a:lnTo>
                    <a:pt x="6337300" y="0"/>
                  </a:lnTo>
                  <a:lnTo>
                    <a:pt x="6337300" y="404495"/>
                  </a:lnTo>
                  <a:lnTo>
                    <a:pt x="0" y="404495"/>
                  </a:lnTo>
                  <a:close/>
                </a:path>
              </a:pathLst>
            </a:custGeom>
            <a:gradFill rotWithShape="1">
              <a:gsLst>
                <a:gs pos="0">
                  <a:srgbClr val="7A221C">
                    <a:alpha val="100000"/>
                  </a:srgbClr>
                </a:gs>
                <a:gs pos="31000">
                  <a:srgbClr val="B1352C">
                    <a:alpha val="100000"/>
                  </a:srgbClr>
                </a:gs>
                <a:gs pos="100000">
                  <a:srgbClr val="FFFFFF">
                    <a:alpha val="100000"/>
                  </a:srgbClr>
                </a:gs>
              </a:gsLst>
              <a:lin ang="10800000"/>
            </a:gradFill>
          </p:spPr>
          <p:txBody>
            <a:bodyPr/>
            <a:lstStyle/>
            <a:p>
              <a:pPr algn="r"/>
              <a:endParaRPr lang="en-ID" dirty="0"/>
            </a:p>
          </p:txBody>
        </p:sp>
        <p:sp>
          <p:nvSpPr>
            <p:cNvPr id="38" name="TextBox 7">
              <a:extLst>
                <a:ext uri="{FF2B5EF4-FFF2-40B4-BE49-F238E27FC236}">
                  <a16:creationId xmlns:a16="http://schemas.microsoft.com/office/drawing/2014/main" id="{DF5CEEE2-C1F8-47FA-B80A-A9BCAC2B7309}"/>
                </a:ext>
              </a:extLst>
            </p:cNvPr>
            <p:cNvSpPr txBox="1"/>
            <p:nvPr/>
          </p:nvSpPr>
          <p:spPr>
            <a:xfrm>
              <a:off x="0" y="0"/>
              <a:ext cx="6337300" cy="404501"/>
            </a:xfrm>
            <a:prstGeom prst="rect">
              <a:avLst/>
            </a:prstGeom>
          </p:spPr>
          <p:txBody>
            <a:bodyPr lIns="50800" tIns="50800" rIns="50800" bIns="50800" rtlCol="0" anchor="ctr"/>
            <a:lstStyle/>
            <a:p>
              <a:pPr algn="r">
                <a:lnSpc>
                  <a:spcPts val="1080"/>
                </a:lnSpc>
              </a:pPr>
              <a:r>
                <a:rPr lang="en-US" sz="900" dirty="0">
                  <a:solidFill>
                    <a:srgbClr val="FFFF00"/>
                  </a:solidFill>
                  <a:latin typeface="Open Sans 1"/>
                  <a:ea typeface="Open Sans 1"/>
                  <a:cs typeface="Open Sans 1"/>
                  <a:sym typeface="Open Sans 1"/>
                </a:rPr>
                <a:t>UNDIP </a:t>
              </a:r>
              <a:r>
                <a:rPr lang="en-US" sz="900" dirty="0" err="1">
                  <a:solidFill>
                    <a:srgbClr val="FFFF00"/>
                  </a:solidFill>
                  <a:latin typeface="Open Sans 1"/>
                  <a:ea typeface="Open Sans 1"/>
                  <a:cs typeface="Open Sans 1"/>
                  <a:sym typeface="Open Sans 1"/>
                </a:rPr>
                <a:t>Bermartabat</a:t>
              </a:r>
              <a:r>
                <a:rPr lang="en-US" sz="900" dirty="0">
                  <a:solidFill>
                    <a:srgbClr val="FFFF00"/>
                  </a:solidFill>
                  <a:latin typeface="Open Sans 1"/>
                  <a:ea typeface="Open Sans 1"/>
                  <a:cs typeface="Open Sans 1"/>
                  <a:sym typeface="Open Sans 1"/>
                </a:rPr>
                <a:t> UNDIP </a:t>
              </a:r>
              <a:r>
                <a:rPr lang="en-US" sz="900" dirty="0" err="1">
                  <a:solidFill>
                    <a:srgbClr val="FFFF00"/>
                  </a:solidFill>
                  <a:latin typeface="Open Sans 1"/>
                  <a:ea typeface="Open Sans 1"/>
                  <a:cs typeface="Open Sans 1"/>
                  <a:sym typeface="Open Sans 1"/>
                </a:rPr>
                <a:t>Bermanfaat</a:t>
              </a:r>
              <a:endParaRPr lang="en-US" sz="900" dirty="0">
                <a:solidFill>
                  <a:srgbClr val="FFFF00"/>
                </a:solidFill>
                <a:latin typeface="Open Sans 1"/>
                <a:ea typeface="Open Sans 1"/>
                <a:cs typeface="Open Sans 1"/>
                <a:sym typeface="Open Sans 1"/>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9906000" h="6858000">
                <a:moveTo>
                  <a:pt x="0" y="0"/>
                </a:moveTo>
                <a:lnTo>
                  <a:pt x="9906000" y="0"/>
                </a:lnTo>
                <a:lnTo>
                  <a:pt x="9906000" y="6858000"/>
                </a:lnTo>
                <a:lnTo>
                  <a:pt x="0" y="6858000"/>
                </a:lnTo>
                <a:lnTo>
                  <a:pt x="0" y="0"/>
                </a:lnTo>
                <a:close/>
              </a:path>
            </a:pathLst>
          </a:custGeom>
          <a:blipFill>
            <a:blip r:embed="rId2"/>
            <a:stretch>
              <a:fillRect/>
            </a:stretch>
          </a:blipFill>
        </p:spPr>
      </p:sp>
      <p:sp>
        <p:nvSpPr>
          <p:cNvPr id="8" name="Freeform 8" descr="Logo  Description automatically generated"/>
          <p:cNvSpPr/>
          <p:nvPr/>
        </p:nvSpPr>
        <p:spPr>
          <a:xfrm>
            <a:off x="9423372" y="118743"/>
            <a:ext cx="330228" cy="330228"/>
          </a:xfrm>
          <a:custGeom>
            <a:avLst/>
            <a:gdLst/>
            <a:ahLst/>
            <a:cxnLst/>
            <a:rect l="l" t="t" r="r" b="b"/>
            <a:pathLst>
              <a:path w="330228" h="330228">
                <a:moveTo>
                  <a:pt x="0" y="0"/>
                </a:moveTo>
                <a:lnTo>
                  <a:pt x="330228" y="0"/>
                </a:lnTo>
                <a:lnTo>
                  <a:pt x="330228" y="330228"/>
                </a:lnTo>
                <a:lnTo>
                  <a:pt x="0" y="330228"/>
                </a:lnTo>
                <a:lnTo>
                  <a:pt x="0" y="0"/>
                </a:lnTo>
                <a:close/>
              </a:path>
            </a:pathLst>
          </a:custGeom>
          <a:blipFill>
            <a:blip r:embed="rId3"/>
            <a:stretch>
              <a:fillRect/>
            </a:stretch>
          </a:blipFill>
        </p:spPr>
      </p:sp>
      <p:grpSp>
        <p:nvGrpSpPr>
          <p:cNvPr id="10" name="Group 10"/>
          <p:cNvGrpSpPr/>
          <p:nvPr/>
        </p:nvGrpSpPr>
        <p:grpSpPr>
          <a:xfrm>
            <a:off x="5396537" y="2576169"/>
            <a:ext cx="5322142" cy="3987981"/>
            <a:chOff x="0" y="0"/>
            <a:chExt cx="6546701" cy="4905567"/>
          </a:xfrm>
        </p:grpSpPr>
        <p:sp>
          <p:nvSpPr>
            <p:cNvPr id="11" name="Freeform 11"/>
            <p:cNvSpPr/>
            <p:nvPr/>
          </p:nvSpPr>
          <p:spPr>
            <a:xfrm>
              <a:off x="0" y="0"/>
              <a:ext cx="6546723" cy="4905629"/>
            </a:xfrm>
            <a:custGeom>
              <a:avLst/>
              <a:gdLst/>
              <a:ahLst/>
              <a:cxnLst/>
              <a:rect l="l" t="t" r="r" b="b"/>
              <a:pathLst>
                <a:path w="6546723" h="4905629">
                  <a:moveTo>
                    <a:pt x="0" y="0"/>
                  </a:moveTo>
                  <a:lnTo>
                    <a:pt x="6546723" y="0"/>
                  </a:lnTo>
                  <a:lnTo>
                    <a:pt x="6546723" y="4905629"/>
                  </a:lnTo>
                  <a:lnTo>
                    <a:pt x="0" y="4905629"/>
                  </a:lnTo>
                  <a:lnTo>
                    <a:pt x="0" y="0"/>
                  </a:lnTo>
                  <a:close/>
                </a:path>
              </a:pathLst>
            </a:custGeom>
            <a:blipFill>
              <a:blip r:embed="rId4"/>
              <a:stretch>
                <a:fillRect b="1"/>
              </a:stretch>
            </a:blipFill>
          </p:spPr>
        </p:sp>
      </p:grpSp>
      <p:sp>
        <p:nvSpPr>
          <p:cNvPr id="12" name="Freeform 12"/>
          <p:cNvSpPr/>
          <p:nvPr/>
        </p:nvSpPr>
        <p:spPr>
          <a:xfrm>
            <a:off x="3661526" y="4963314"/>
            <a:ext cx="1755343" cy="1930171"/>
          </a:xfrm>
          <a:custGeom>
            <a:avLst/>
            <a:gdLst/>
            <a:ahLst/>
            <a:cxnLst/>
            <a:rect l="l" t="t" r="r" b="b"/>
            <a:pathLst>
              <a:path w="1755343" h="1930171">
                <a:moveTo>
                  <a:pt x="0" y="0"/>
                </a:moveTo>
                <a:lnTo>
                  <a:pt x="1755343" y="0"/>
                </a:lnTo>
                <a:lnTo>
                  <a:pt x="1755343" y="1930171"/>
                </a:lnTo>
                <a:lnTo>
                  <a:pt x="0" y="1930171"/>
                </a:lnTo>
                <a:lnTo>
                  <a:pt x="0" y="0"/>
                </a:lnTo>
                <a:close/>
              </a:path>
            </a:pathLst>
          </a:custGeom>
          <a:blipFill>
            <a:blip r:embed="rId5">
              <a:extLst>
                <a:ext uri="{96DAC541-7B7A-43D3-8B79-37D633B846F1}">
                  <asvg:svgBlip xmlns:asvg="http://schemas.microsoft.com/office/drawing/2016/SVG/main" r:embed="rId6"/>
                </a:ext>
              </a:extLst>
            </a:blip>
            <a:stretch>
              <a:fillRect l="-104" r="-104"/>
            </a:stretch>
          </a:blipFill>
        </p:spPr>
      </p:sp>
      <p:sp>
        <p:nvSpPr>
          <p:cNvPr id="13" name="Freeform 13"/>
          <p:cNvSpPr/>
          <p:nvPr/>
        </p:nvSpPr>
        <p:spPr>
          <a:xfrm>
            <a:off x="5116705" y="5902441"/>
            <a:ext cx="559667" cy="965085"/>
          </a:xfrm>
          <a:custGeom>
            <a:avLst/>
            <a:gdLst/>
            <a:ahLst/>
            <a:cxnLst/>
            <a:rect l="l" t="t" r="r" b="b"/>
            <a:pathLst>
              <a:path w="559667" h="965085">
                <a:moveTo>
                  <a:pt x="0" y="0"/>
                </a:moveTo>
                <a:lnTo>
                  <a:pt x="559667" y="0"/>
                </a:lnTo>
                <a:lnTo>
                  <a:pt x="559667" y="965085"/>
                </a:lnTo>
                <a:lnTo>
                  <a:pt x="0" y="965085"/>
                </a:lnTo>
                <a:lnTo>
                  <a:pt x="0" y="0"/>
                </a:lnTo>
                <a:close/>
              </a:path>
            </a:pathLst>
          </a:custGeom>
          <a:blipFill>
            <a:blip r:embed="rId7">
              <a:extLst>
                <a:ext uri="{96DAC541-7B7A-43D3-8B79-37D633B846F1}">
                  <asvg:svgBlip xmlns:asvg="http://schemas.microsoft.com/office/drawing/2016/SVG/main" r:embed="rId8"/>
                </a:ext>
              </a:extLst>
            </a:blip>
            <a:stretch>
              <a:fillRect t="-128" b="-128"/>
            </a:stretch>
          </a:blipFill>
        </p:spPr>
      </p:sp>
      <p:sp>
        <p:nvSpPr>
          <p:cNvPr id="14" name="Freeform 14"/>
          <p:cNvSpPr/>
          <p:nvPr/>
        </p:nvSpPr>
        <p:spPr>
          <a:xfrm>
            <a:off x="1659872" y="5627938"/>
            <a:ext cx="1376580" cy="1382463"/>
          </a:xfrm>
          <a:custGeom>
            <a:avLst/>
            <a:gdLst/>
            <a:ahLst/>
            <a:cxnLst/>
            <a:rect l="l" t="t" r="r" b="b"/>
            <a:pathLst>
              <a:path w="1376580" h="1382463">
                <a:moveTo>
                  <a:pt x="0" y="0"/>
                </a:moveTo>
                <a:lnTo>
                  <a:pt x="1376580" y="0"/>
                </a:lnTo>
                <a:lnTo>
                  <a:pt x="1376580" y="1382463"/>
                </a:lnTo>
                <a:lnTo>
                  <a:pt x="0" y="1382463"/>
                </a:lnTo>
                <a:lnTo>
                  <a:pt x="0" y="0"/>
                </a:lnTo>
                <a:close/>
              </a:path>
            </a:pathLst>
          </a:custGeom>
          <a:blipFill>
            <a:blip r:embed="rId9">
              <a:extLst>
                <a:ext uri="{96DAC541-7B7A-43D3-8B79-37D633B846F1}">
                  <asvg:svgBlip xmlns:asvg="http://schemas.microsoft.com/office/drawing/2016/SVG/main" r:embed="rId10"/>
                </a:ext>
              </a:extLst>
            </a:blip>
            <a:stretch>
              <a:fillRect t="-158" b="-158"/>
            </a:stretch>
          </a:blipFill>
        </p:spPr>
      </p:sp>
      <p:grpSp>
        <p:nvGrpSpPr>
          <p:cNvPr id="15" name="Group 15"/>
          <p:cNvGrpSpPr/>
          <p:nvPr/>
        </p:nvGrpSpPr>
        <p:grpSpPr>
          <a:xfrm>
            <a:off x="311062" y="5219926"/>
            <a:ext cx="1827697" cy="1679044"/>
            <a:chOff x="0" y="0"/>
            <a:chExt cx="2273063" cy="2088187"/>
          </a:xfrm>
        </p:grpSpPr>
        <p:sp>
          <p:nvSpPr>
            <p:cNvPr id="16" name="Freeform 16"/>
            <p:cNvSpPr/>
            <p:nvPr/>
          </p:nvSpPr>
          <p:spPr>
            <a:xfrm>
              <a:off x="0" y="0"/>
              <a:ext cx="2273046" cy="2088134"/>
            </a:xfrm>
            <a:custGeom>
              <a:avLst/>
              <a:gdLst/>
              <a:ahLst/>
              <a:cxnLst/>
              <a:rect l="l" t="t" r="r" b="b"/>
              <a:pathLst>
                <a:path w="2273046" h="2088134">
                  <a:moveTo>
                    <a:pt x="0" y="0"/>
                  </a:moveTo>
                  <a:lnTo>
                    <a:pt x="2273046" y="0"/>
                  </a:lnTo>
                  <a:lnTo>
                    <a:pt x="2273046" y="2088134"/>
                  </a:lnTo>
                  <a:lnTo>
                    <a:pt x="0" y="2088134"/>
                  </a:lnTo>
                  <a:lnTo>
                    <a:pt x="0" y="0"/>
                  </a:lnTo>
                  <a:close/>
                </a:path>
              </a:pathLst>
            </a:custGeom>
            <a:blipFill>
              <a:blip r:embed="rId11"/>
              <a:stretch>
                <a:fillRect t="-72" b="-75"/>
              </a:stretch>
            </a:blipFill>
          </p:spPr>
        </p:sp>
      </p:grpSp>
      <p:sp>
        <p:nvSpPr>
          <p:cNvPr id="17" name="Freeform 17"/>
          <p:cNvSpPr/>
          <p:nvPr/>
        </p:nvSpPr>
        <p:spPr>
          <a:xfrm rot="2366122">
            <a:off x="2458585" y="5476688"/>
            <a:ext cx="2214380" cy="938092"/>
          </a:xfrm>
          <a:custGeom>
            <a:avLst/>
            <a:gdLst/>
            <a:ahLst/>
            <a:cxnLst/>
            <a:rect l="l" t="t" r="r" b="b"/>
            <a:pathLst>
              <a:path w="2214380" h="938092">
                <a:moveTo>
                  <a:pt x="0" y="0"/>
                </a:moveTo>
                <a:lnTo>
                  <a:pt x="2214380" y="0"/>
                </a:lnTo>
                <a:lnTo>
                  <a:pt x="2214380" y="938092"/>
                </a:lnTo>
                <a:lnTo>
                  <a:pt x="0" y="938092"/>
                </a:lnTo>
                <a:lnTo>
                  <a:pt x="0" y="0"/>
                </a:lnTo>
                <a:close/>
              </a:path>
            </a:pathLst>
          </a:custGeom>
          <a:blipFill>
            <a:blip r:embed="rId12">
              <a:extLst>
                <a:ext uri="{96DAC541-7B7A-43D3-8B79-37D633B846F1}">
                  <asvg:svgBlip xmlns:asvg="http://schemas.microsoft.com/office/drawing/2016/SVG/main" r:embed="rId13"/>
                </a:ext>
              </a:extLst>
            </a:blip>
            <a:stretch>
              <a:fillRect t="-148" b="-148"/>
            </a:stretch>
          </a:blipFill>
        </p:spPr>
      </p:sp>
      <p:sp>
        <p:nvSpPr>
          <p:cNvPr id="18" name="TextBox 18"/>
          <p:cNvSpPr txBox="1"/>
          <p:nvPr/>
        </p:nvSpPr>
        <p:spPr>
          <a:xfrm>
            <a:off x="1816221" y="1101635"/>
            <a:ext cx="8959608" cy="471322"/>
          </a:xfrm>
          <a:prstGeom prst="rect">
            <a:avLst/>
          </a:prstGeom>
        </p:spPr>
        <p:txBody>
          <a:bodyPr lIns="0" tIns="0" rIns="0" bIns="0" rtlCol="0" anchor="t">
            <a:spAutoFit/>
          </a:bodyPr>
          <a:lstStyle/>
          <a:p>
            <a:pPr algn="ctr">
              <a:lnSpc>
                <a:spcPts val="3943"/>
              </a:lnSpc>
            </a:pPr>
            <a:r>
              <a:rPr lang="en-US" sz="2816" b="1">
                <a:solidFill>
                  <a:srgbClr val="000000"/>
                </a:solidFill>
                <a:latin typeface="Open Sans 2 Bold"/>
                <a:ea typeface="Open Sans 2 Bold"/>
                <a:cs typeface="Open Sans 2 Bold"/>
                <a:sym typeface="Open Sans 2 Bold"/>
              </a:rPr>
              <a:t>POTENSI WILAYAH PESISIR &amp; LAUTAN INDONESIA</a:t>
            </a:r>
          </a:p>
        </p:txBody>
      </p:sp>
      <p:sp>
        <p:nvSpPr>
          <p:cNvPr id="19" name="TextBox 19"/>
          <p:cNvSpPr txBox="1"/>
          <p:nvPr/>
        </p:nvSpPr>
        <p:spPr>
          <a:xfrm>
            <a:off x="1938630" y="2887732"/>
            <a:ext cx="2993808" cy="1644746"/>
          </a:xfrm>
          <a:prstGeom prst="rect">
            <a:avLst/>
          </a:prstGeom>
        </p:spPr>
        <p:txBody>
          <a:bodyPr lIns="0" tIns="0" rIns="0" bIns="0" rtlCol="0" anchor="t">
            <a:spAutoFit/>
          </a:bodyPr>
          <a:lstStyle/>
          <a:p>
            <a:pPr marL="397472" lvl="1" indent="-198736">
              <a:lnSpc>
                <a:spcPts val="2577"/>
              </a:lnSpc>
              <a:buFont typeface="Arial"/>
              <a:buChar char="•"/>
            </a:pPr>
            <a:r>
              <a:rPr lang="en-US" sz="1841" dirty="0" err="1">
                <a:solidFill>
                  <a:srgbClr val="000000"/>
                </a:solidFill>
                <a:latin typeface="Open Sans 2"/>
                <a:ea typeface="Open Sans 2"/>
                <a:cs typeface="Open Sans 2"/>
                <a:sym typeface="Open Sans 2"/>
              </a:rPr>
              <a:t>Potensi</a:t>
            </a:r>
            <a:r>
              <a:rPr lang="en-US" sz="1841" dirty="0">
                <a:solidFill>
                  <a:srgbClr val="000000"/>
                </a:solidFill>
                <a:latin typeface="Open Sans 2"/>
                <a:ea typeface="Open Sans 2"/>
                <a:cs typeface="Open Sans 2"/>
                <a:sym typeface="Open Sans 2"/>
              </a:rPr>
              <a:t> </a:t>
            </a:r>
            <a:r>
              <a:rPr lang="en-US" sz="1841" dirty="0" err="1">
                <a:solidFill>
                  <a:srgbClr val="000000"/>
                </a:solidFill>
                <a:latin typeface="Open Sans 2"/>
                <a:ea typeface="Open Sans 2"/>
                <a:cs typeface="Open Sans 2"/>
                <a:sym typeface="Open Sans 2"/>
              </a:rPr>
              <a:t>perikanan</a:t>
            </a:r>
            <a:endParaRPr lang="en-US" sz="1841" dirty="0">
              <a:solidFill>
                <a:srgbClr val="000000"/>
              </a:solidFill>
              <a:latin typeface="Open Sans 2"/>
              <a:ea typeface="Open Sans 2"/>
              <a:cs typeface="Open Sans 2"/>
              <a:sym typeface="Open Sans 2"/>
            </a:endParaRPr>
          </a:p>
          <a:p>
            <a:pPr marL="397472" lvl="1" indent="-198736">
              <a:lnSpc>
                <a:spcPts val="2577"/>
              </a:lnSpc>
              <a:buFont typeface="Arial"/>
              <a:buChar char="•"/>
            </a:pPr>
            <a:r>
              <a:rPr lang="en-US" sz="1841" dirty="0" err="1">
                <a:solidFill>
                  <a:srgbClr val="000000"/>
                </a:solidFill>
                <a:latin typeface="Open Sans 2"/>
                <a:ea typeface="Open Sans 2"/>
                <a:cs typeface="Open Sans 2"/>
                <a:sym typeface="Open Sans 2"/>
              </a:rPr>
              <a:t>Hutan</a:t>
            </a:r>
            <a:r>
              <a:rPr lang="en-US" sz="1841" dirty="0">
                <a:solidFill>
                  <a:srgbClr val="000000"/>
                </a:solidFill>
                <a:latin typeface="Open Sans 2"/>
                <a:ea typeface="Open Sans 2"/>
                <a:cs typeface="Open Sans 2"/>
                <a:sym typeface="Open Sans 2"/>
              </a:rPr>
              <a:t> mangrove</a:t>
            </a:r>
          </a:p>
          <a:p>
            <a:pPr marL="397472" lvl="1" indent="-198736">
              <a:lnSpc>
                <a:spcPts val="2577"/>
              </a:lnSpc>
              <a:buFont typeface="Arial"/>
              <a:buChar char="•"/>
            </a:pPr>
            <a:r>
              <a:rPr lang="en-US" sz="1841" dirty="0" err="1">
                <a:solidFill>
                  <a:srgbClr val="000000"/>
                </a:solidFill>
                <a:latin typeface="Open Sans 2"/>
                <a:ea typeface="Open Sans 2"/>
                <a:cs typeface="Open Sans 2"/>
                <a:sym typeface="Open Sans 2"/>
              </a:rPr>
              <a:t>Pertambangan</a:t>
            </a:r>
            <a:r>
              <a:rPr lang="en-US" sz="1841" dirty="0">
                <a:solidFill>
                  <a:srgbClr val="000000"/>
                </a:solidFill>
                <a:latin typeface="Open Sans 2"/>
                <a:ea typeface="Open Sans 2"/>
                <a:cs typeface="Open Sans 2"/>
                <a:sym typeface="Open Sans 2"/>
              </a:rPr>
              <a:t> &amp; </a:t>
            </a:r>
            <a:r>
              <a:rPr lang="en-US" sz="1841" dirty="0" err="1">
                <a:solidFill>
                  <a:srgbClr val="000000"/>
                </a:solidFill>
                <a:latin typeface="Open Sans 2"/>
                <a:ea typeface="Open Sans 2"/>
                <a:cs typeface="Open Sans 2"/>
                <a:sym typeface="Open Sans 2"/>
              </a:rPr>
              <a:t>energi</a:t>
            </a:r>
            <a:endParaRPr lang="en-US" sz="1841" dirty="0">
              <a:solidFill>
                <a:srgbClr val="000000"/>
              </a:solidFill>
              <a:latin typeface="Open Sans 2"/>
              <a:ea typeface="Open Sans 2"/>
              <a:cs typeface="Open Sans 2"/>
              <a:sym typeface="Open Sans 2"/>
            </a:endParaRPr>
          </a:p>
          <a:p>
            <a:pPr marL="397472" lvl="1" indent="-198736">
              <a:lnSpc>
                <a:spcPts val="2577"/>
              </a:lnSpc>
              <a:buFont typeface="Arial"/>
              <a:buChar char="•"/>
            </a:pPr>
            <a:r>
              <a:rPr lang="en-US" sz="1841" dirty="0" err="1">
                <a:solidFill>
                  <a:srgbClr val="000000"/>
                </a:solidFill>
                <a:latin typeface="Open Sans 2"/>
                <a:ea typeface="Open Sans 2"/>
                <a:cs typeface="Open Sans 2"/>
                <a:sym typeface="Open Sans 2"/>
              </a:rPr>
              <a:t>Pariwisata</a:t>
            </a:r>
            <a:endParaRPr lang="en-US" sz="1841" dirty="0">
              <a:solidFill>
                <a:srgbClr val="000000"/>
              </a:solidFill>
              <a:latin typeface="Open Sans 2"/>
              <a:ea typeface="Open Sans 2"/>
              <a:cs typeface="Open Sans 2"/>
              <a:sym typeface="Open Sans 2"/>
            </a:endParaRPr>
          </a:p>
          <a:p>
            <a:pPr marL="397472" lvl="1" indent="-198736">
              <a:lnSpc>
                <a:spcPts val="2577"/>
              </a:lnSpc>
              <a:buFont typeface="Arial"/>
              <a:buChar char="•"/>
            </a:pPr>
            <a:r>
              <a:rPr lang="en-US" sz="1841" dirty="0" err="1">
                <a:solidFill>
                  <a:srgbClr val="000000"/>
                </a:solidFill>
                <a:latin typeface="Open Sans 2"/>
                <a:ea typeface="Open Sans 2"/>
                <a:cs typeface="Open Sans 2"/>
                <a:sym typeface="Open Sans 2"/>
              </a:rPr>
              <a:t>Pemukiman</a:t>
            </a:r>
            <a:r>
              <a:rPr lang="en-US" sz="1841" dirty="0">
                <a:solidFill>
                  <a:srgbClr val="000000"/>
                </a:solidFill>
                <a:latin typeface="Open Sans 2"/>
                <a:ea typeface="Open Sans 2"/>
                <a:cs typeface="Open Sans 2"/>
                <a:sym typeface="Open Sans 2"/>
              </a:rPr>
              <a:t> </a:t>
            </a:r>
          </a:p>
        </p:txBody>
      </p:sp>
      <p:grpSp>
        <p:nvGrpSpPr>
          <p:cNvPr id="20" name="Group 20"/>
          <p:cNvGrpSpPr/>
          <p:nvPr/>
        </p:nvGrpSpPr>
        <p:grpSpPr>
          <a:xfrm>
            <a:off x="1972273" y="1725358"/>
            <a:ext cx="8732785" cy="788516"/>
            <a:chOff x="0" y="0"/>
            <a:chExt cx="11643713" cy="1051355"/>
          </a:xfrm>
        </p:grpSpPr>
        <p:sp>
          <p:nvSpPr>
            <p:cNvPr id="21" name="Freeform 21"/>
            <p:cNvSpPr/>
            <p:nvPr/>
          </p:nvSpPr>
          <p:spPr>
            <a:xfrm>
              <a:off x="0" y="0"/>
              <a:ext cx="11643741" cy="1051371"/>
            </a:xfrm>
            <a:custGeom>
              <a:avLst/>
              <a:gdLst/>
              <a:ahLst/>
              <a:cxnLst/>
              <a:rect l="l" t="t" r="r" b="b"/>
              <a:pathLst>
                <a:path w="11643741" h="1051371">
                  <a:moveTo>
                    <a:pt x="0" y="0"/>
                  </a:moveTo>
                  <a:lnTo>
                    <a:pt x="11643741" y="0"/>
                  </a:lnTo>
                  <a:lnTo>
                    <a:pt x="11643741" y="1051371"/>
                  </a:lnTo>
                  <a:lnTo>
                    <a:pt x="0" y="1051371"/>
                  </a:lnTo>
                  <a:close/>
                </a:path>
              </a:pathLst>
            </a:custGeom>
            <a:solidFill>
              <a:srgbClr val="DBF0F3"/>
            </a:solidFill>
          </p:spPr>
        </p:sp>
        <p:sp>
          <p:nvSpPr>
            <p:cNvPr id="22" name="TextBox 22"/>
            <p:cNvSpPr txBox="1"/>
            <p:nvPr/>
          </p:nvSpPr>
          <p:spPr>
            <a:xfrm>
              <a:off x="0" y="-9525"/>
              <a:ext cx="11643713" cy="1060880"/>
            </a:xfrm>
            <a:prstGeom prst="rect">
              <a:avLst/>
            </a:prstGeom>
          </p:spPr>
          <p:txBody>
            <a:bodyPr lIns="50800" tIns="50800" rIns="50800" bIns="50800" rtlCol="0" anchor="t"/>
            <a:lstStyle/>
            <a:p>
              <a:pPr algn="ctr">
                <a:lnSpc>
                  <a:spcPts val="2400"/>
                </a:lnSpc>
              </a:pPr>
              <a:r>
                <a:rPr lang="en-US" sz="2000" spc="-20" dirty="0">
                  <a:solidFill>
                    <a:srgbClr val="000000"/>
                  </a:solidFill>
                  <a:latin typeface="Open Sans 1"/>
                  <a:ea typeface="Open Sans 1"/>
                  <a:cs typeface="Open Sans 1"/>
                  <a:sym typeface="Open Sans 1"/>
                </a:rPr>
                <a:t>Indonesia Negara </a:t>
              </a:r>
              <a:r>
                <a:rPr lang="en-US" sz="2000" spc="-20" dirty="0" err="1">
                  <a:solidFill>
                    <a:srgbClr val="000000"/>
                  </a:solidFill>
                  <a:latin typeface="Open Sans 1"/>
                  <a:ea typeface="Open Sans 1"/>
                  <a:cs typeface="Open Sans 1"/>
                  <a:sym typeface="Open Sans 1"/>
                </a:rPr>
                <a:t>Kepulauan</a:t>
              </a:r>
              <a:r>
                <a:rPr lang="en-US" sz="2000" spc="-20" dirty="0">
                  <a:solidFill>
                    <a:srgbClr val="000000"/>
                  </a:solidFill>
                  <a:latin typeface="Open Sans 1"/>
                  <a:ea typeface="Open Sans 1"/>
                  <a:cs typeface="Open Sans 1"/>
                  <a:sym typeface="Open Sans 1"/>
                </a:rPr>
                <a:t>: </a:t>
              </a:r>
              <a:r>
                <a:rPr lang="en-US" sz="2000" b="1" spc="-20" dirty="0">
                  <a:solidFill>
                    <a:srgbClr val="000000"/>
                  </a:solidFill>
                  <a:latin typeface="Open Sans 1 Bold"/>
                  <a:ea typeface="Open Sans 1 Bold"/>
                  <a:cs typeface="Open Sans 1 Bold"/>
                  <a:sym typeface="Open Sans 1 Bold"/>
                </a:rPr>
                <a:t>17.504 </a:t>
              </a:r>
              <a:r>
                <a:rPr lang="en-US" sz="2000" b="1" spc="-20" dirty="0" err="1">
                  <a:solidFill>
                    <a:srgbClr val="000000"/>
                  </a:solidFill>
                  <a:latin typeface="Open Sans 1 Bold"/>
                  <a:ea typeface="Open Sans 1 Bold"/>
                  <a:cs typeface="Open Sans 1 Bold"/>
                  <a:sym typeface="Open Sans 1 Bold"/>
                </a:rPr>
                <a:t>pulau</a:t>
              </a:r>
              <a:r>
                <a:rPr lang="en-US" sz="2000" spc="-20" dirty="0">
                  <a:solidFill>
                    <a:srgbClr val="000000"/>
                  </a:solidFill>
                  <a:latin typeface="Open Sans 1"/>
                  <a:ea typeface="Open Sans 1"/>
                  <a:cs typeface="Open Sans 1"/>
                  <a:sym typeface="Open Sans 1"/>
                </a:rPr>
                <a:t>, </a:t>
              </a:r>
              <a:r>
                <a:rPr lang="en-US" sz="2000" spc="-20" dirty="0" err="1">
                  <a:solidFill>
                    <a:srgbClr val="000000"/>
                  </a:solidFill>
                  <a:latin typeface="Open Sans 1"/>
                  <a:ea typeface="Open Sans 1"/>
                  <a:cs typeface="Open Sans 1"/>
                  <a:sym typeface="Open Sans 1"/>
                </a:rPr>
                <a:t>luas</a:t>
              </a:r>
              <a:r>
                <a:rPr lang="en-US" sz="2000" spc="-20" dirty="0">
                  <a:solidFill>
                    <a:srgbClr val="000000"/>
                  </a:solidFill>
                  <a:latin typeface="Open Sans 1"/>
                  <a:ea typeface="Open Sans 1"/>
                  <a:cs typeface="Open Sans 1"/>
                  <a:sym typeface="Open Sans 1"/>
                </a:rPr>
                <a:t> </a:t>
              </a:r>
              <a:r>
                <a:rPr lang="en-US" sz="2000" spc="-20" dirty="0" err="1">
                  <a:solidFill>
                    <a:srgbClr val="000000"/>
                  </a:solidFill>
                  <a:latin typeface="Open Sans 1"/>
                  <a:ea typeface="Open Sans 1"/>
                  <a:cs typeface="Open Sans 1"/>
                  <a:sym typeface="Open Sans 1"/>
                </a:rPr>
                <a:t>perairan</a:t>
              </a:r>
              <a:r>
                <a:rPr lang="en-US" sz="2000" spc="-20" dirty="0">
                  <a:solidFill>
                    <a:srgbClr val="000000"/>
                  </a:solidFill>
                  <a:latin typeface="Open Sans 1"/>
                  <a:ea typeface="Open Sans 1"/>
                  <a:cs typeface="Open Sans 1"/>
                  <a:sym typeface="Open Sans 1"/>
                </a:rPr>
                <a:t> </a:t>
              </a:r>
              <a:r>
                <a:rPr lang="en-US" sz="2000" spc="-20" dirty="0" err="1">
                  <a:solidFill>
                    <a:srgbClr val="000000"/>
                  </a:solidFill>
                  <a:latin typeface="Open Sans 1"/>
                  <a:ea typeface="Open Sans 1"/>
                  <a:cs typeface="Open Sans 1"/>
                  <a:sym typeface="Open Sans 1"/>
                </a:rPr>
                <a:t>mencapai</a:t>
              </a:r>
              <a:r>
                <a:rPr lang="en-US" sz="2000" spc="-20" dirty="0">
                  <a:solidFill>
                    <a:srgbClr val="000000"/>
                  </a:solidFill>
                  <a:latin typeface="Open Sans 1"/>
                  <a:ea typeface="Open Sans 1"/>
                  <a:cs typeface="Open Sans 1"/>
                  <a:sym typeface="Open Sans 1"/>
                </a:rPr>
                <a:t> </a:t>
              </a:r>
            </a:p>
            <a:p>
              <a:pPr algn="ctr">
                <a:lnSpc>
                  <a:spcPts val="2400"/>
                </a:lnSpc>
              </a:pPr>
              <a:r>
                <a:rPr lang="en-US" sz="2000" b="1" spc="-20" dirty="0">
                  <a:solidFill>
                    <a:srgbClr val="000000"/>
                  </a:solidFill>
                  <a:latin typeface="Open Sans 1 Bold"/>
                  <a:ea typeface="Open Sans 1 Bold"/>
                  <a:cs typeface="Open Sans 1 Bold"/>
                  <a:sym typeface="Open Sans 1 Bold"/>
                </a:rPr>
                <a:t>6,4 </a:t>
              </a:r>
              <a:r>
                <a:rPr lang="en-US" sz="2000" b="1" spc="-20" dirty="0" err="1">
                  <a:solidFill>
                    <a:srgbClr val="000000"/>
                  </a:solidFill>
                  <a:latin typeface="Open Sans 1 Bold"/>
                  <a:ea typeface="Open Sans 1 Bold"/>
                  <a:cs typeface="Open Sans 1 Bold"/>
                  <a:sym typeface="Open Sans 1 Bold"/>
                </a:rPr>
                <a:t>juta</a:t>
              </a:r>
              <a:r>
                <a:rPr lang="en-US" sz="2000" b="1" spc="-20" dirty="0">
                  <a:solidFill>
                    <a:srgbClr val="000000"/>
                  </a:solidFill>
                  <a:latin typeface="Open Sans 1 Bold"/>
                  <a:ea typeface="Open Sans 1 Bold"/>
                  <a:cs typeface="Open Sans 1 Bold"/>
                  <a:sym typeface="Open Sans 1 Bold"/>
                </a:rPr>
                <a:t> km</a:t>
              </a:r>
              <a:r>
                <a:rPr lang="en-ID" sz="2000" kern="0" baseline="30000" dirty="0">
                  <a:latin typeface="Open Sans 1 Bold" panose="020B0604020202020204" charset="0"/>
                  <a:ea typeface="Open Sans 1 Bold" panose="020B0604020202020204" charset="0"/>
                  <a:cs typeface="Open Sans 1 Bold" panose="020B0604020202020204" charset="0"/>
                </a:rPr>
                <a:t>2</a:t>
              </a:r>
              <a:r>
                <a:rPr lang="en-US" sz="2000" spc="-20" dirty="0">
                  <a:solidFill>
                    <a:srgbClr val="000000"/>
                  </a:solidFill>
                  <a:latin typeface="Open Sans 1"/>
                  <a:ea typeface="Open Sans 1"/>
                  <a:cs typeface="Open Sans 1"/>
                  <a:sym typeface="Open Sans 1"/>
                </a:rPr>
                <a:t> </a:t>
              </a:r>
              <a:r>
                <a:rPr lang="en-US" sz="2000" spc="-20" dirty="0" err="1">
                  <a:solidFill>
                    <a:srgbClr val="000000"/>
                  </a:solidFill>
                  <a:latin typeface="Open Sans 1"/>
                  <a:ea typeface="Open Sans 1"/>
                  <a:cs typeface="Open Sans 1"/>
                  <a:sym typeface="Open Sans 1"/>
                </a:rPr>
                <a:t>dengan</a:t>
              </a:r>
              <a:r>
                <a:rPr lang="en-US" sz="2000" spc="-20" dirty="0">
                  <a:solidFill>
                    <a:srgbClr val="000000"/>
                  </a:solidFill>
                  <a:latin typeface="Open Sans 1"/>
                  <a:ea typeface="Open Sans 1"/>
                  <a:cs typeface="Open Sans 1"/>
                  <a:sym typeface="Open Sans 1"/>
                </a:rPr>
                <a:t> </a:t>
              </a:r>
              <a:r>
                <a:rPr lang="en-US" sz="2000" spc="-20" dirty="0" err="1">
                  <a:solidFill>
                    <a:srgbClr val="000000"/>
                  </a:solidFill>
                  <a:latin typeface="Open Sans 1"/>
                  <a:ea typeface="Open Sans 1"/>
                  <a:cs typeface="Open Sans 1"/>
                  <a:sym typeface="Open Sans 1"/>
                </a:rPr>
                <a:t>garis</a:t>
              </a:r>
              <a:r>
                <a:rPr lang="en-US" sz="2000" spc="-20" dirty="0">
                  <a:solidFill>
                    <a:srgbClr val="000000"/>
                  </a:solidFill>
                  <a:latin typeface="Open Sans 1"/>
                  <a:ea typeface="Open Sans 1"/>
                  <a:cs typeface="Open Sans 1"/>
                  <a:sym typeface="Open Sans 1"/>
                </a:rPr>
                <a:t> </a:t>
              </a:r>
              <a:r>
                <a:rPr lang="en-US" sz="2000" spc="-20" dirty="0" err="1">
                  <a:solidFill>
                    <a:srgbClr val="000000"/>
                  </a:solidFill>
                  <a:latin typeface="Open Sans 1"/>
                  <a:ea typeface="Open Sans 1"/>
                  <a:cs typeface="Open Sans 1"/>
                  <a:sym typeface="Open Sans 1"/>
                </a:rPr>
                <a:t>pantai</a:t>
              </a:r>
              <a:r>
                <a:rPr lang="en-US" sz="2000" spc="-20" dirty="0">
                  <a:solidFill>
                    <a:srgbClr val="000000"/>
                  </a:solidFill>
                  <a:latin typeface="Open Sans 1"/>
                  <a:ea typeface="Open Sans 1"/>
                  <a:cs typeface="Open Sans 1"/>
                  <a:sym typeface="Open Sans 1"/>
                </a:rPr>
                <a:t> </a:t>
              </a:r>
              <a:r>
                <a:rPr lang="en-US" sz="2000" b="1" spc="-20" dirty="0">
                  <a:solidFill>
                    <a:srgbClr val="000000"/>
                  </a:solidFill>
                  <a:latin typeface="Open Sans 1 Bold"/>
                  <a:ea typeface="Open Sans 1 Bold"/>
                  <a:cs typeface="Open Sans 1 Bold"/>
                  <a:sym typeface="Open Sans 1 Bold"/>
                </a:rPr>
                <a:t>108 </a:t>
              </a:r>
              <a:r>
                <a:rPr lang="en-US" sz="2000" b="1" spc="-20" dirty="0" err="1">
                  <a:solidFill>
                    <a:srgbClr val="000000"/>
                  </a:solidFill>
                  <a:latin typeface="Open Sans 1 Bold"/>
                  <a:ea typeface="Open Sans 1 Bold"/>
                  <a:cs typeface="Open Sans 1 Bold"/>
                  <a:sym typeface="Open Sans 1 Bold"/>
                </a:rPr>
                <a:t>ribu</a:t>
              </a:r>
              <a:r>
                <a:rPr lang="en-US" sz="2000" b="1" spc="-20" dirty="0">
                  <a:solidFill>
                    <a:srgbClr val="000000"/>
                  </a:solidFill>
                  <a:latin typeface="Open Sans 1 Bold"/>
                  <a:ea typeface="Open Sans 1 Bold"/>
                  <a:cs typeface="Open Sans 1 Bold"/>
                  <a:sym typeface="Open Sans 1 Bold"/>
                </a:rPr>
                <a:t> km</a:t>
              </a:r>
              <a:r>
                <a:rPr lang="en-ID" sz="2000" kern="0" baseline="30000" dirty="0">
                  <a:latin typeface="Open Sans 1 Bold" panose="020B0604020202020204" charset="0"/>
                  <a:ea typeface="Open Sans 1 Bold" panose="020B0604020202020204" charset="0"/>
                  <a:cs typeface="Open Sans 1 Bold" panose="020B0604020202020204" charset="0"/>
                </a:rPr>
                <a:t> 2</a:t>
              </a:r>
              <a:r>
                <a:rPr lang="en-US" sz="2000" spc="-20" dirty="0">
                  <a:solidFill>
                    <a:srgbClr val="000000"/>
                  </a:solidFill>
                  <a:latin typeface="Open Sans 1"/>
                  <a:ea typeface="Open Sans 1"/>
                  <a:cs typeface="Open Sans 1"/>
                  <a:sym typeface="Open Sans 1"/>
                </a:rPr>
                <a:t>. </a:t>
              </a:r>
            </a:p>
          </p:txBody>
        </p:sp>
      </p:grpSp>
      <p:grpSp>
        <p:nvGrpSpPr>
          <p:cNvPr id="23" name="Group 5">
            <a:extLst>
              <a:ext uri="{FF2B5EF4-FFF2-40B4-BE49-F238E27FC236}">
                <a16:creationId xmlns:a16="http://schemas.microsoft.com/office/drawing/2014/main" id="{10159EDA-3DD3-498C-92BB-09A73E0B2989}"/>
              </a:ext>
            </a:extLst>
          </p:cNvPr>
          <p:cNvGrpSpPr/>
          <p:nvPr/>
        </p:nvGrpSpPr>
        <p:grpSpPr>
          <a:xfrm>
            <a:off x="6945702" y="6569789"/>
            <a:ext cx="5250988" cy="278623"/>
            <a:chOff x="0" y="0"/>
            <a:chExt cx="6337300" cy="404501"/>
          </a:xfrm>
        </p:grpSpPr>
        <p:sp>
          <p:nvSpPr>
            <p:cNvPr id="24" name="Freeform 6">
              <a:extLst>
                <a:ext uri="{FF2B5EF4-FFF2-40B4-BE49-F238E27FC236}">
                  <a16:creationId xmlns:a16="http://schemas.microsoft.com/office/drawing/2014/main" id="{581B829F-4849-43D7-9397-CB7C4EB86415}"/>
                </a:ext>
              </a:extLst>
            </p:cNvPr>
            <p:cNvSpPr/>
            <p:nvPr/>
          </p:nvSpPr>
          <p:spPr>
            <a:xfrm>
              <a:off x="0" y="0"/>
              <a:ext cx="6337300" cy="404495"/>
            </a:xfrm>
            <a:custGeom>
              <a:avLst/>
              <a:gdLst/>
              <a:ahLst/>
              <a:cxnLst/>
              <a:rect l="l" t="t" r="r" b="b"/>
              <a:pathLst>
                <a:path w="6337300" h="404495">
                  <a:moveTo>
                    <a:pt x="0" y="0"/>
                  </a:moveTo>
                  <a:lnTo>
                    <a:pt x="6337300" y="0"/>
                  </a:lnTo>
                  <a:lnTo>
                    <a:pt x="6337300" y="404495"/>
                  </a:lnTo>
                  <a:lnTo>
                    <a:pt x="0" y="404495"/>
                  </a:lnTo>
                  <a:close/>
                </a:path>
              </a:pathLst>
            </a:custGeom>
            <a:gradFill rotWithShape="1">
              <a:gsLst>
                <a:gs pos="0">
                  <a:srgbClr val="7A221C">
                    <a:alpha val="100000"/>
                  </a:srgbClr>
                </a:gs>
                <a:gs pos="31000">
                  <a:srgbClr val="B1352C">
                    <a:alpha val="100000"/>
                  </a:srgbClr>
                </a:gs>
                <a:gs pos="100000">
                  <a:srgbClr val="FFFFFF">
                    <a:alpha val="100000"/>
                  </a:srgbClr>
                </a:gs>
              </a:gsLst>
              <a:lin ang="10800000"/>
            </a:gradFill>
          </p:spPr>
          <p:txBody>
            <a:bodyPr/>
            <a:lstStyle/>
            <a:p>
              <a:pPr algn="r"/>
              <a:endParaRPr lang="en-ID" dirty="0"/>
            </a:p>
          </p:txBody>
        </p:sp>
        <p:sp>
          <p:nvSpPr>
            <p:cNvPr id="25" name="TextBox 7">
              <a:extLst>
                <a:ext uri="{FF2B5EF4-FFF2-40B4-BE49-F238E27FC236}">
                  <a16:creationId xmlns:a16="http://schemas.microsoft.com/office/drawing/2014/main" id="{A91F1A0A-88BC-4E49-9C67-994D2DC83925}"/>
                </a:ext>
              </a:extLst>
            </p:cNvPr>
            <p:cNvSpPr txBox="1"/>
            <p:nvPr/>
          </p:nvSpPr>
          <p:spPr>
            <a:xfrm>
              <a:off x="0" y="0"/>
              <a:ext cx="6337300" cy="404501"/>
            </a:xfrm>
            <a:prstGeom prst="rect">
              <a:avLst/>
            </a:prstGeom>
          </p:spPr>
          <p:txBody>
            <a:bodyPr lIns="50800" tIns="50800" rIns="50800" bIns="50800" rtlCol="0" anchor="ctr"/>
            <a:lstStyle/>
            <a:p>
              <a:pPr algn="r">
                <a:lnSpc>
                  <a:spcPts val="1080"/>
                </a:lnSpc>
              </a:pPr>
              <a:r>
                <a:rPr lang="en-US" sz="900" dirty="0">
                  <a:solidFill>
                    <a:srgbClr val="FFFF00"/>
                  </a:solidFill>
                  <a:latin typeface="Open Sans 1"/>
                  <a:ea typeface="Open Sans 1"/>
                  <a:cs typeface="Open Sans 1"/>
                  <a:sym typeface="Open Sans 1"/>
                </a:rPr>
                <a:t>UNDIP </a:t>
              </a:r>
              <a:r>
                <a:rPr lang="en-US" sz="900" dirty="0" err="1">
                  <a:solidFill>
                    <a:srgbClr val="FFFF00"/>
                  </a:solidFill>
                  <a:latin typeface="Open Sans 1"/>
                  <a:ea typeface="Open Sans 1"/>
                  <a:cs typeface="Open Sans 1"/>
                  <a:sym typeface="Open Sans 1"/>
                </a:rPr>
                <a:t>Bermartabat</a:t>
              </a:r>
              <a:r>
                <a:rPr lang="en-US" sz="900" dirty="0">
                  <a:solidFill>
                    <a:srgbClr val="FFFF00"/>
                  </a:solidFill>
                  <a:latin typeface="Open Sans 1"/>
                  <a:ea typeface="Open Sans 1"/>
                  <a:cs typeface="Open Sans 1"/>
                  <a:sym typeface="Open Sans 1"/>
                </a:rPr>
                <a:t> UNDIP </a:t>
              </a:r>
              <a:r>
                <a:rPr lang="en-US" sz="900" dirty="0" err="1">
                  <a:solidFill>
                    <a:srgbClr val="FFFF00"/>
                  </a:solidFill>
                  <a:latin typeface="Open Sans 1"/>
                  <a:ea typeface="Open Sans 1"/>
                  <a:cs typeface="Open Sans 1"/>
                  <a:sym typeface="Open Sans 1"/>
                </a:rPr>
                <a:t>Bermanfaat</a:t>
              </a:r>
              <a:endParaRPr lang="en-US" sz="900" dirty="0">
                <a:solidFill>
                  <a:srgbClr val="FFFF00"/>
                </a:solidFill>
                <a:latin typeface="Open Sans 1"/>
                <a:ea typeface="Open Sans 1"/>
                <a:cs typeface="Open Sans 1"/>
                <a:sym typeface="Open Sans 1"/>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9906000" h="6858000">
                <a:moveTo>
                  <a:pt x="0" y="0"/>
                </a:moveTo>
                <a:lnTo>
                  <a:pt x="9906000" y="0"/>
                </a:lnTo>
                <a:lnTo>
                  <a:pt x="9906000" y="6858000"/>
                </a:lnTo>
                <a:lnTo>
                  <a:pt x="0" y="6858000"/>
                </a:lnTo>
                <a:lnTo>
                  <a:pt x="0" y="0"/>
                </a:lnTo>
                <a:close/>
              </a:path>
            </a:pathLst>
          </a:custGeom>
          <a:blipFill>
            <a:blip r:embed="rId2"/>
            <a:stretch>
              <a:fillRect/>
            </a:stretch>
          </a:blipFill>
        </p:spPr>
      </p:sp>
      <p:sp>
        <p:nvSpPr>
          <p:cNvPr id="8" name="Freeform 8" descr="Logo  Description automatically generated"/>
          <p:cNvSpPr/>
          <p:nvPr/>
        </p:nvSpPr>
        <p:spPr>
          <a:xfrm>
            <a:off x="9423372" y="118743"/>
            <a:ext cx="330228" cy="330228"/>
          </a:xfrm>
          <a:custGeom>
            <a:avLst/>
            <a:gdLst/>
            <a:ahLst/>
            <a:cxnLst/>
            <a:rect l="l" t="t" r="r" b="b"/>
            <a:pathLst>
              <a:path w="330228" h="330228">
                <a:moveTo>
                  <a:pt x="0" y="0"/>
                </a:moveTo>
                <a:lnTo>
                  <a:pt x="330228" y="0"/>
                </a:lnTo>
                <a:lnTo>
                  <a:pt x="330228" y="330228"/>
                </a:lnTo>
                <a:lnTo>
                  <a:pt x="0" y="330228"/>
                </a:lnTo>
                <a:lnTo>
                  <a:pt x="0" y="0"/>
                </a:lnTo>
                <a:close/>
              </a:path>
            </a:pathLst>
          </a:custGeom>
          <a:blipFill>
            <a:blip r:embed="rId3"/>
            <a:stretch>
              <a:fillRect/>
            </a:stretch>
          </a:blipFill>
        </p:spPr>
      </p:sp>
      <p:sp>
        <p:nvSpPr>
          <p:cNvPr id="10" name="Freeform 10"/>
          <p:cNvSpPr/>
          <p:nvPr/>
        </p:nvSpPr>
        <p:spPr>
          <a:xfrm>
            <a:off x="6130723" y="1177033"/>
            <a:ext cx="4003877" cy="2093095"/>
          </a:xfrm>
          <a:custGeom>
            <a:avLst/>
            <a:gdLst/>
            <a:ahLst/>
            <a:cxnLst/>
            <a:rect l="l" t="t" r="r" b="b"/>
            <a:pathLst>
              <a:path w="4003877" h="2093095">
                <a:moveTo>
                  <a:pt x="0" y="0"/>
                </a:moveTo>
                <a:lnTo>
                  <a:pt x="4003877" y="0"/>
                </a:lnTo>
                <a:lnTo>
                  <a:pt x="4003877" y="2093095"/>
                </a:lnTo>
                <a:lnTo>
                  <a:pt x="0" y="2093095"/>
                </a:lnTo>
                <a:lnTo>
                  <a:pt x="0" y="0"/>
                </a:lnTo>
                <a:close/>
              </a:path>
            </a:pathLst>
          </a:custGeom>
          <a:blipFill>
            <a:blip r:embed="rId4"/>
            <a:stretch>
              <a:fillRect b="-43467"/>
            </a:stretch>
          </a:blipFill>
        </p:spPr>
      </p:sp>
      <p:sp>
        <p:nvSpPr>
          <p:cNvPr id="11" name="Freeform 11"/>
          <p:cNvSpPr/>
          <p:nvPr/>
        </p:nvSpPr>
        <p:spPr>
          <a:xfrm>
            <a:off x="1929829" y="2784013"/>
            <a:ext cx="4003877" cy="2109003"/>
          </a:xfrm>
          <a:custGeom>
            <a:avLst/>
            <a:gdLst/>
            <a:ahLst/>
            <a:cxnLst/>
            <a:rect l="l" t="t" r="r" b="b"/>
            <a:pathLst>
              <a:path w="4003877" h="2109003">
                <a:moveTo>
                  <a:pt x="0" y="0"/>
                </a:moveTo>
                <a:lnTo>
                  <a:pt x="4003877" y="0"/>
                </a:lnTo>
                <a:lnTo>
                  <a:pt x="4003877" y="2109003"/>
                </a:lnTo>
                <a:lnTo>
                  <a:pt x="0" y="2109003"/>
                </a:lnTo>
                <a:lnTo>
                  <a:pt x="0" y="0"/>
                </a:lnTo>
                <a:close/>
              </a:path>
            </a:pathLst>
          </a:custGeom>
          <a:blipFill>
            <a:blip r:embed="rId5"/>
            <a:stretch>
              <a:fillRect t="-1426" r="-20393" b="-1426"/>
            </a:stretch>
          </a:blipFill>
        </p:spPr>
      </p:sp>
      <p:sp>
        <p:nvSpPr>
          <p:cNvPr id="12" name="Freeform 12"/>
          <p:cNvSpPr/>
          <p:nvPr/>
        </p:nvSpPr>
        <p:spPr>
          <a:xfrm>
            <a:off x="6096001" y="4425730"/>
            <a:ext cx="4041505" cy="2138646"/>
          </a:xfrm>
          <a:custGeom>
            <a:avLst/>
            <a:gdLst/>
            <a:ahLst/>
            <a:cxnLst/>
            <a:rect l="l" t="t" r="r" b="b"/>
            <a:pathLst>
              <a:path w="4041505" h="2138646">
                <a:moveTo>
                  <a:pt x="0" y="0"/>
                </a:moveTo>
                <a:lnTo>
                  <a:pt x="4041505" y="0"/>
                </a:lnTo>
                <a:lnTo>
                  <a:pt x="4041505" y="2138646"/>
                </a:lnTo>
                <a:lnTo>
                  <a:pt x="0" y="2138646"/>
                </a:lnTo>
                <a:lnTo>
                  <a:pt x="0" y="0"/>
                </a:lnTo>
                <a:close/>
              </a:path>
            </a:pathLst>
          </a:custGeom>
          <a:blipFill>
            <a:blip r:embed="rId6"/>
            <a:stretch>
              <a:fillRect b="-25983"/>
            </a:stretch>
          </a:blipFill>
        </p:spPr>
      </p:sp>
      <p:sp>
        <p:nvSpPr>
          <p:cNvPr id="13" name="TextBox 13"/>
          <p:cNvSpPr txBox="1"/>
          <p:nvPr/>
        </p:nvSpPr>
        <p:spPr>
          <a:xfrm>
            <a:off x="297772" y="445329"/>
            <a:ext cx="8512204" cy="641201"/>
          </a:xfrm>
          <a:prstGeom prst="rect">
            <a:avLst/>
          </a:prstGeom>
        </p:spPr>
        <p:txBody>
          <a:bodyPr wrap="square" lIns="0" tIns="0" rIns="0" bIns="0" rtlCol="0" anchor="t">
            <a:spAutoFit/>
          </a:bodyPr>
          <a:lstStyle/>
          <a:p>
            <a:pPr algn="ctr">
              <a:lnSpc>
                <a:spcPts val="2473"/>
              </a:lnSpc>
            </a:pPr>
            <a:r>
              <a:rPr lang="en-US" sz="2400" b="1" dirty="0" err="1">
                <a:solidFill>
                  <a:srgbClr val="000000"/>
                </a:solidFill>
                <a:latin typeface="Open Sans 1 Bold"/>
                <a:ea typeface="Open Sans 1 Bold"/>
                <a:cs typeface="Open Sans 1 Bold"/>
                <a:sym typeface="Open Sans 1 Bold"/>
              </a:rPr>
              <a:t>Kerusakan</a:t>
            </a:r>
            <a:r>
              <a:rPr lang="en-US" sz="2400" b="1" dirty="0">
                <a:solidFill>
                  <a:srgbClr val="000000"/>
                </a:solidFill>
                <a:latin typeface="Open Sans 1 Bold"/>
                <a:ea typeface="Open Sans 1 Bold"/>
                <a:cs typeface="Open Sans 1 Bold"/>
                <a:sym typeface="Open Sans 1 Bold"/>
              </a:rPr>
              <a:t> </a:t>
            </a:r>
            <a:r>
              <a:rPr lang="en-US" sz="2400" b="1" dirty="0" err="1">
                <a:solidFill>
                  <a:srgbClr val="000000"/>
                </a:solidFill>
                <a:latin typeface="Open Sans 1 Bold"/>
                <a:ea typeface="Open Sans 1 Bold"/>
                <a:cs typeface="Open Sans 1 Bold"/>
                <a:sym typeface="Open Sans 1 Bold"/>
              </a:rPr>
              <a:t>Lingkungan</a:t>
            </a:r>
            <a:r>
              <a:rPr lang="en-US" sz="2400" b="1" dirty="0">
                <a:solidFill>
                  <a:srgbClr val="000000"/>
                </a:solidFill>
                <a:latin typeface="Open Sans 1 Bold"/>
                <a:ea typeface="Open Sans 1 Bold"/>
                <a:cs typeface="Open Sans 1 Bold"/>
                <a:sym typeface="Open Sans 1 Bold"/>
              </a:rPr>
              <a:t> </a:t>
            </a:r>
            <a:r>
              <a:rPr lang="en-US" sz="2400" b="1" dirty="0" err="1">
                <a:solidFill>
                  <a:srgbClr val="000000"/>
                </a:solidFill>
                <a:latin typeface="Open Sans 1 Bold"/>
                <a:ea typeface="Open Sans 1 Bold"/>
                <a:cs typeface="Open Sans 1 Bold"/>
                <a:sym typeface="Open Sans 1 Bold"/>
              </a:rPr>
              <a:t>Mengancam</a:t>
            </a:r>
            <a:r>
              <a:rPr lang="en-US" sz="2400" b="1" dirty="0">
                <a:solidFill>
                  <a:srgbClr val="000000"/>
                </a:solidFill>
                <a:latin typeface="Open Sans 1 Bold"/>
                <a:ea typeface="Open Sans 1 Bold"/>
                <a:cs typeface="Open Sans 1 Bold"/>
                <a:sym typeface="Open Sans 1 Bold"/>
              </a:rPr>
              <a:t> </a:t>
            </a:r>
            <a:r>
              <a:rPr lang="en-US" sz="2400" b="1" dirty="0" err="1">
                <a:solidFill>
                  <a:srgbClr val="000000"/>
                </a:solidFill>
                <a:latin typeface="Open Sans 1 Bold"/>
                <a:ea typeface="Open Sans 1 Bold"/>
                <a:cs typeface="Open Sans 1 Bold"/>
                <a:sym typeface="Open Sans 1 Bold"/>
              </a:rPr>
              <a:t>Keberlanjutan</a:t>
            </a:r>
            <a:r>
              <a:rPr lang="en-US" sz="2400" b="1" dirty="0">
                <a:solidFill>
                  <a:srgbClr val="000000"/>
                </a:solidFill>
                <a:latin typeface="Open Sans 1 Bold"/>
                <a:ea typeface="Open Sans 1 Bold"/>
                <a:cs typeface="Open Sans 1 Bold"/>
                <a:sym typeface="Open Sans 1 Bold"/>
              </a:rPr>
              <a:t> </a:t>
            </a:r>
            <a:r>
              <a:rPr lang="en-US" sz="2400" b="1" dirty="0" err="1">
                <a:solidFill>
                  <a:srgbClr val="000000"/>
                </a:solidFill>
                <a:latin typeface="Open Sans 1 Bold"/>
                <a:ea typeface="Open Sans 1 Bold"/>
                <a:cs typeface="Open Sans 1 Bold"/>
                <a:sym typeface="Open Sans 1 Bold"/>
              </a:rPr>
              <a:t>Ekosistem</a:t>
            </a:r>
            <a:r>
              <a:rPr lang="en-US" sz="2400" b="1" dirty="0">
                <a:solidFill>
                  <a:srgbClr val="000000"/>
                </a:solidFill>
                <a:latin typeface="Open Sans 1 Bold"/>
                <a:ea typeface="Open Sans 1 Bold"/>
                <a:cs typeface="Open Sans 1 Bold"/>
                <a:sym typeface="Open Sans 1 Bold"/>
              </a:rPr>
              <a:t> </a:t>
            </a:r>
            <a:r>
              <a:rPr lang="en-US" sz="2400" b="1" dirty="0" err="1">
                <a:solidFill>
                  <a:srgbClr val="000000"/>
                </a:solidFill>
                <a:latin typeface="Open Sans 1 Bold"/>
                <a:ea typeface="Open Sans 1 Bold"/>
                <a:cs typeface="Open Sans 1 Bold"/>
                <a:sym typeface="Open Sans 1 Bold"/>
              </a:rPr>
              <a:t>Pesisir</a:t>
            </a:r>
            <a:r>
              <a:rPr lang="en-US" sz="2400" b="1" dirty="0">
                <a:solidFill>
                  <a:srgbClr val="000000"/>
                </a:solidFill>
                <a:latin typeface="Open Sans 1 Bold"/>
                <a:ea typeface="Open Sans 1 Bold"/>
                <a:cs typeface="Open Sans 1 Bold"/>
                <a:sym typeface="Open Sans 1 Bold"/>
              </a:rPr>
              <a:t> </a:t>
            </a:r>
          </a:p>
        </p:txBody>
      </p:sp>
      <p:sp>
        <p:nvSpPr>
          <p:cNvPr id="17" name="TextBox 17"/>
          <p:cNvSpPr txBox="1"/>
          <p:nvPr/>
        </p:nvSpPr>
        <p:spPr>
          <a:xfrm>
            <a:off x="1828800" y="1678751"/>
            <a:ext cx="4299893" cy="620683"/>
          </a:xfrm>
          <a:prstGeom prst="rect">
            <a:avLst/>
          </a:prstGeom>
          <a:solidFill>
            <a:schemeClr val="accent3">
              <a:lumMod val="40000"/>
              <a:lumOff val="60000"/>
            </a:schemeClr>
          </a:solidFill>
        </p:spPr>
        <p:txBody>
          <a:bodyPr lIns="0" tIns="0" rIns="0" bIns="0" rtlCol="0" anchor="t">
            <a:spAutoFit/>
          </a:bodyPr>
          <a:lstStyle/>
          <a:p>
            <a:pPr algn="ctr">
              <a:lnSpc>
                <a:spcPts val="2520"/>
              </a:lnSpc>
            </a:pPr>
            <a:r>
              <a:rPr lang="en-US" b="1" dirty="0">
                <a:latin typeface="Open Sans 1 Bold"/>
                <a:ea typeface="Open Sans 1 Bold"/>
                <a:cs typeface="Open Sans 1 Bold"/>
                <a:sym typeface="Open Sans 1 Bold"/>
              </a:rPr>
              <a:t>Tambang </a:t>
            </a:r>
            <a:r>
              <a:rPr lang="en-US" b="1" dirty="0" err="1">
                <a:latin typeface="Open Sans 1 Bold"/>
                <a:ea typeface="Open Sans 1 Bold"/>
                <a:cs typeface="Open Sans 1 Bold"/>
                <a:sym typeface="Open Sans 1 Bold"/>
              </a:rPr>
              <a:t>Ilegal</a:t>
            </a:r>
            <a:r>
              <a:rPr lang="en-US" b="1" dirty="0">
                <a:latin typeface="Open Sans 1 Bold"/>
                <a:ea typeface="Open Sans 1 Bold"/>
                <a:cs typeface="Open Sans 1 Bold"/>
                <a:sym typeface="Open Sans 1 Bold"/>
              </a:rPr>
              <a:t> </a:t>
            </a:r>
            <a:r>
              <a:rPr lang="en-US" b="1" dirty="0" err="1">
                <a:latin typeface="Open Sans 1 Bold"/>
                <a:ea typeface="Open Sans 1 Bold"/>
                <a:cs typeface="Open Sans 1 Bold"/>
                <a:sym typeface="Open Sans 1 Bold"/>
              </a:rPr>
              <a:t>Merusak</a:t>
            </a:r>
            <a:r>
              <a:rPr lang="en-US" b="1" dirty="0">
                <a:latin typeface="Open Sans 1 Bold"/>
                <a:ea typeface="Open Sans 1 Bold"/>
                <a:cs typeface="Open Sans 1 Bold"/>
                <a:sym typeface="Open Sans 1 Bold"/>
              </a:rPr>
              <a:t> Kawasan </a:t>
            </a:r>
            <a:r>
              <a:rPr lang="en-US" b="1" dirty="0" err="1">
                <a:latin typeface="Open Sans 1 Bold"/>
                <a:ea typeface="Open Sans 1 Bold"/>
                <a:cs typeface="Open Sans 1 Bold"/>
                <a:sym typeface="Open Sans 1 Bold"/>
              </a:rPr>
              <a:t>Pesisir</a:t>
            </a:r>
            <a:r>
              <a:rPr lang="en-US" b="1" dirty="0">
                <a:latin typeface="Open Sans 1 Bold"/>
                <a:ea typeface="Open Sans 1 Bold"/>
                <a:cs typeface="Open Sans 1 Bold"/>
                <a:sym typeface="Open Sans 1 Bold"/>
              </a:rPr>
              <a:t> </a:t>
            </a:r>
            <a:r>
              <a:rPr lang="en-US" b="1" dirty="0" err="1">
                <a:latin typeface="Open Sans 1 Bold"/>
                <a:ea typeface="Open Sans 1 Bold"/>
                <a:cs typeface="Open Sans 1 Bold"/>
                <a:sym typeface="Open Sans 1 Bold"/>
              </a:rPr>
              <a:t>Pulau</a:t>
            </a:r>
            <a:r>
              <a:rPr lang="en-US" b="1" dirty="0">
                <a:latin typeface="Open Sans 1 Bold"/>
                <a:ea typeface="Open Sans 1 Bold"/>
                <a:cs typeface="Open Sans 1 Bold"/>
                <a:sym typeface="Open Sans 1 Bold"/>
              </a:rPr>
              <a:t> Bangka</a:t>
            </a:r>
          </a:p>
        </p:txBody>
      </p:sp>
      <p:sp>
        <p:nvSpPr>
          <p:cNvPr id="21" name="TextBox 21"/>
          <p:cNvSpPr txBox="1"/>
          <p:nvPr/>
        </p:nvSpPr>
        <p:spPr>
          <a:xfrm>
            <a:off x="5924921" y="3518474"/>
            <a:ext cx="4174957" cy="620683"/>
          </a:xfrm>
          <a:prstGeom prst="rect">
            <a:avLst/>
          </a:prstGeom>
          <a:solidFill>
            <a:schemeClr val="accent3">
              <a:lumMod val="40000"/>
              <a:lumOff val="60000"/>
            </a:schemeClr>
          </a:solidFill>
        </p:spPr>
        <p:txBody>
          <a:bodyPr lIns="0" tIns="0" rIns="0" bIns="0" rtlCol="0" anchor="t">
            <a:spAutoFit/>
          </a:bodyPr>
          <a:lstStyle/>
          <a:p>
            <a:pPr algn="ctr">
              <a:lnSpc>
                <a:spcPts val="2520"/>
              </a:lnSpc>
            </a:pPr>
            <a:r>
              <a:rPr lang="en-US" b="1" dirty="0" err="1">
                <a:latin typeface="Open Sans 1 Bold"/>
                <a:ea typeface="Open Sans 1 Bold"/>
                <a:cs typeface="Open Sans 1 Bold"/>
                <a:sym typeface="Open Sans 1 Bold"/>
              </a:rPr>
              <a:t>Limbah</a:t>
            </a:r>
            <a:r>
              <a:rPr lang="en-US" b="1" dirty="0">
                <a:latin typeface="Open Sans 1 Bold"/>
                <a:ea typeface="Open Sans 1 Bold"/>
                <a:cs typeface="Open Sans 1 Bold"/>
                <a:sym typeface="Open Sans 1 Bold"/>
              </a:rPr>
              <a:t> </a:t>
            </a:r>
            <a:r>
              <a:rPr lang="en-US" b="1" dirty="0" err="1">
                <a:latin typeface="Open Sans 1 Bold"/>
                <a:ea typeface="Open Sans 1 Bold"/>
                <a:cs typeface="Open Sans 1 Bold"/>
                <a:sym typeface="Open Sans 1 Bold"/>
              </a:rPr>
              <a:t>Minyak</a:t>
            </a:r>
            <a:r>
              <a:rPr lang="en-US" b="1" dirty="0">
                <a:latin typeface="Open Sans 1 Bold"/>
                <a:ea typeface="Open Sans 1 Bold"/>
                <a:cs typeface="Open Sans 1 Bold"/>
                <a:sym typeface="Open Sans 1 Bold"/>
              </a:rPr>
              <a:t> </a:t>
            </a:r>
            <a:r>
              <a:rPr lang="en-US" b="1" dirty="0" err="1">
                <a:latin typeface="Open Sans 1 Bold"/>
                <a:ea typeface="Open Sans 1 Bold"/>
                <a:cs typeface="Open Sans 1 Bold"/>
                <a:sym typeface="Open Sans 1 Bold"/>
              </a:rPr>
              <a:t>Hitam</a:t>
            </a:r>
            <a:r>
              <a:rPr lang="en-US" b="1" dirty="0">
                <a:latin typeface="Open Sans 1 Bold"/>
                <a:ea typeface="Open Sans 1 Bold"/>
                <a:cs typeface="Open Sans 1 Bold"/>
                <a:sym typeface="Open Sans 1 Bold"/>
              </a:rPr>
              <a:t> di </a:t>
            </a:r>
            <a:r>
              <a:rPr lang="en-US" b="1" dirty="0" err="1">
                <a:latin typeface="Open Sans 1 Bold"/>
                <a:ea typeface="Open Sans 1 Bold"/>
                <a:cs typeface="Open Sans 1 Bold"/>
                <a:sym typeface="Open Sans 1 Bold"/>
              </a:rPr>
              <a:t>Hutan</a:t>
            </a:r>
            <a:r>
              <a:rPr lang="en-US" b="1" dirty="0">
                <a:latin typeface="Open Sans 1 Bold"/>
                <a:ea typeface="Open Sans 1 Bold"/>
                <a:cs typeface="Open Sans 1 Bold"/>
                <a:sym typeface="Open Sans 1 Bold"/>
              </a:rPr>
              <a:t> Mangrove </a:t>
            </a:r>
            <a:r>
              <a:rPr lang="en-US" b="1" dirty="0" err="1">
                <a:latin typeface="Open Sans 1 Bold"/>
                <a:ea typeface="Open Sans 1 Bold"/>
                <a:cs typeface="Open Sans 1 Bold"/>
                <a:sym typeface="Open Sans 1 Bold"/>
              </a:rPr>
              <a:t>Pulau</a:t>
            </a:r>
            <a:r>
              <a:rPr lang="en-US" b="1" dirty="0">
                <a:latin typeface="Open Sans 1 Bold"/>
                <a:ea typeface="Open Sans 1 Bold"/>
                <a:cs typeface="Open Sans 1 Bold"/>
                <a:sym typeface="Open Sans 1 Bold"/>
              </a:rPr>
              <a:t> </a:t>
            </a:r>
            <a:r>
              <a:rPr lang="en-US" b="1" dirty="0" err="1">
                <a:latin typeface="Open Sans 1 Bold"/>
                <a:ea typeface="Open Sans 1 Bold"/>
                <a:cs typeface="Open Sans 1 Bold"/>
                <a:sym typeface="Open Sans 1 Bold"/>
              </a:rPr>
              <a:t>Bintan</a:t>
            </a:r>
            <a:endParaRPr lang="en-US" b="1" dirty="0">
              <a:latin typeface="Open Sans 1 Bold"/>
              <a:ea typeface="Open Sans 1 Bold"/>
              <a:cs typeface="Open Sans 1 Bold"/>
              <a:sym typeface="Open Sans 1 Bold"/>
            </a:endParaRPr>
          </a:p>
        </p:txBody>
      </p:sp>
      <p:sp>
        <p:nvSpPr>
          <p:cNvPr id="25" name="TextBox 25"/>
          <p:cNvSpPr txBox="1"/>
          <p:nvPr/>
        </p:nvSpPr>
        <p:spPr>
          <a:xfrm>
            <a:off x="1929828" y="5331570"/>
            <a:ext cx="4166172" cy="620683"/>
          </a:xfrm>
          <a:prstGeom prst="rect">
            <a:avLst/>
          </a:prstGeom>
          <a:solidFill>
            <a:schemeClr val="accent3">
              <a:lumMod val="40000"/>
              <a:lumOff val="60000"/>
            </a:schemeClr>
          </a:solidFill>
        </p:spPr>
        <p:txBody>
          <a:bodyPr lIns="0" tIns="0" rIns="0" bIns="0" rtlCol="0" anchor="t">
            <a:spAutoFit/>
          </a:bodyPr>
          <a:lstStyle/>
          <a:p>
            <a:pPr algn="ctr">
              <a:lnSpc>
                <a:spcPts val="2520"/>
              </a:lnSpc>
            </a:pPr>
            <a:r>
              <a:rPr lang="en-US" b="1" dirty="0" err="1">
                <a:latin typeface="Open Sans 1 Bold"/>
                <a:ea typeface="Open Sans 1 Bold"/>
                <a:cs typeface="Open Sans 1 Bold"/>
                <a:sym typeface="Open Sans 1 Bold"/>
              </a:rPr>
              <a:t>Tambak</a:t>
            </a:r>
            <a:r>
              <a:rPr lang="en-US" b="1" dirty="0">
                <a:latin typeface="Open Sans 1 Bold"/>
                <a:ea typeface="Open Sans 1 Bold"/>
                <a:cs typeface="Open Sans 1 Bold"/>
                <a:sym typeface="Open Sans 1 Bold"/>
              </a:rPr>
              <a:t> </a:t>
            </a:r>
            <a:r>
              <a:rPr lang="en-US" b="1" dirty="0" err="1">
                <a:latin typeface="Open Sans 1 Bold"/>
                <a:ea typeface="Open Sans 1 Bold"/>
                <a:cs typeface="Open Sans 1 Bold"/>
                <a:sym typeface="Open Sans 1 Bold"/>
              </a:rPr>
              <a:t>Udang</a:t>
            </a:r>
            <a:r>
              <a:rPr lang="en-US" b="1" dirty="0">
                <a:latin typeface="Open Sans 1 Bold"/>
                <a:ea typeface="Open Sans 1 Bold"/>
                <a:cs typeface="Open Sans 1 Bold"/>
                <a:sym typeface="Open Sans 1 Bold"/>
              </a:rPr>
              <a:t> </a:t>
            </a:r>
            <a:r>
              <a:rPr lang="en-US" b="1" dirty="0" err="1">
                <a:latin typeface="Open Sans 1 Bold"/>
                <a:ea typeface="Open Sans 1 Bold"/>
                <a:cs typeface="Open Sans 1 Bold"/>
                <a:sym typeface="Open Sans 1 Bold"/>
              </a:rPr>
              <a:t>Mencemari</a:t>
            </a:r>
            <a:r>
              <a:rPr lang="en-US" b="1" dirty="0">
                <a:latin typeface="Open Sans 1 Bold"/>
                <a:ea typeface="Open Sans 1 Bold"/>
                <a:cs typeface="Open Sans 1 Bold"/>
                <a:sym typeface="Open Sans 1 Bold"/>
              </a:rPr>
              <a:t> </a:t>
            </a:r>
            <a:r>
              <a:rPr lang="en-US" b="1" dirty="0" err="1">
                <a:latin typeface="Open Sans 1 Bold"/>
                <a:ea typeface="Open Sans 1 Bold"/>
                <a:cs typeface="Open Sans 1 Bold"/>
                <a:sym typeface="Open Sans 1 Bold"/>
              </a:rPr>
              <a:t>Pesisir</a:t>
            </a:r>
            <a:r>
              <a:rPr lang="en-US" b="1" dirty="0">
                <a:latin typeface="Open Sans 1 Bold"/>
                <a:ea typeface="Open Sans 1 Bold"/>
                <a:cs typeface="Open Sans 1 Bold"/>
                <a:sym typeface="Open Sans 1 Bold"/>
              </a:rPr>
              <a:t> </a:t>
            </a:r>
            <a:r>
              <a:rPr lang="en-US" b="1" dirty="0" err="1">
                <a:latin typeface="Open Sans 1 Bold"/>
                <a:ea typeface="Open Sans 1 Bold"/>
                <a:cs typeface="Open Sans 1 Bold"/>
                <a:sym typeface="Open Sans 1 Bold"/>
              </a:rPr>
              <a:t>Pulau</a:t>
            </a:r>
            <a:r>
              <a:rPr lang="en-US" b="1" dirty="0">
                <a:latin typeface="Open Sans 1 Bold"/>
                <a:ea typeface="Open Sans 1 Bold"/>
                <a:cs typeface="Open Sans 1 Bold"/>
                <a:sym typeface="Open Sans 1 Bold"/>
              </a:rPr>
              <a:t> </a:t>
            </a:r>
            <a:r>
              <a:rPr lang="en-US" b="1" dirty="0" err="1">
                <a:latin typeface="Open Sans 1 Bold"/>
                <a:ea typeface="Open Sans 1 Bold"/>
                <a:cs typeface="Open Sans 1 Bold"/>
                <a:sym typeface="Open Sans 1 Bold"/>
              </a:rPr>
              <a:t>Karimunjawa</a:t>
            </a:r>
            <a:endParaRPr lang="en-US" b="1" dirty="0">
              <a:latin typeface="Open Sans 1 Bold"/>
              <a:ea typeface="Open Sans 1 Bold"/>
              <a:cs typeface="Open Sans 1 Bold"/>
              <a:sym typeface="Open Sans 1 Bold"/>
            </a:endParaRPr>
          </a:p>
        </p:txBody>
      </p:sp>
      <p:sp>
        <p:nvSpPr>
          <p:cNvPr id="26" name="Freeform 26"/>
          <p:cNvSpPr/>
          <p:nvPr/>
        </p:nvSpPr>
        <p:spPr>
          <a:xfrm>
            <a:off x="10373093" y="2647410"/>
            <a:ext cx="1285507" cy="1742128"/>
          </a:xfrm>
          <a:custGeom>
            <a:avLst/>
            <a:gdLst/>
            <a:ahLst/>
            <a:cxnLst/>
            <a:rect l="l" t="t" r="r" b="b"/>
            <a:pathLst>
              <a:path w="1117840" h="1340737">
                <a:moveTo>
                  <a:pt x="0" y="0"/>
                </a:moveTo>
                <a:lnTo>
                  <a:pt x="1117840" y="0"/>
                </a:lnTo>
                <a:lnTo>
                  <a:pt x="1117840" y="1340738"/>
                </a:lnTo>
                <a:lnTo>
                  <a:pt x="0" y="1340738"/>
                </a:lnTo>
                <a:lnTo>
                  <a:pt x="0" y="0"/>
                </a:lnTo>
                <a:close/>
              </a:path>
            </a:pathLst>
          </a:custGeom>
          <a:blipFill>
            <a:blip r:embed="rId7"/>
            <a:stretch>
              <a:fillRect/>
            </a:stretch>
          </a:blipFill>
        </p:spPr>
      </p:sp>
      <p:sp>
        <p:nvSpPr>
          <p:cNvPr id="27" name="Freeform 27"/>
          <p:cNvSpPr/>
          <p:nvPr/>
        </p:nvSpPr>
        <p:spPr>
          <a:xfrm>
            <a:off x="447384" y="1092431"/>
            <a:ext cx="1762416" cy="1345969"/>
          </a:xfrm>
          <a:custGeom>
            <a:avLst/>
            <a:gdLst/>
            <a:ahLst/>
            <a:cxnLst/>
            <a:rect l="l" t="t" r="r" b="b"/>
            <a:pathLst>
              <a:path w="1012059" h="867840">
                <a:moveTo>
                  <a:pt x="0" y="0"/>
                </a:moveTo>
                <a:lnTo>
                  <a:pt x="1012059" y="0"/>
                </a:lnTo>
                <a:lnTo>
                  <a:pt x="1012059" y="867840"/>
                </a:lnTo>
                <a:lnTo>
                  <a:pt x="0" y="867840"/>
                </a:lnTo>
                <a:lnTo>
                  <a:pt x="0" y="0"/>
                </a:lnTo>
                <a:close/>
              </a:path>
            </a:pathLst>
          </a:custGeom>
          <a:blipFill>
            <a:blip r:embed="rId8"/>
            <a:stretch>
              <a:fillRect/>
            </a:stretch>
          </a:blipFill>
        </p:spPr>
      </p:sp>
      <p:grpSp>
        <p:nvGrpSpPr>
          <p:cNvPr id="19" name="Group 5">
            <a:extLst>
              <a:ext uri="{FF2B5EF4-FFF2-40B4-BE49-F238E27FC236}">
                <a16:creationId xmlns:a16="http://schemas.microsoft.com/office/drawing/2014/main" id="{79FA2178-AFCE-4523-A3E1-9B11FB241283}"/>
              </a:ext>
            </a:extLst>
          </p:cNvPr>
          <p:cNvGrpSpPr/>
          <p:nvPr/>
        </p:nvGrpSpPr>
        <p:grpSpPr>
          <a:xfrm>
            <a:off x="6945702" y="6569789"/>
            <a:ext cx="5250988" cy="278623"/>
            <a:chOff x="0" y="0"/>
            <a:chExt cx="6337300" cy="404501"/>
          </a:xfrm>
        </p:grpSpPr>
        <p:sp>
          <p:nvSpPr>
            <p:cNvPr id="20" name="Freeform 6">
              <a:extLst>
                <a:ext uri="{FF2B5EF4-FFF2-40B4-BE49-F238E27FC236}">
                  <a16:creationId xmlns:a16="http://schemas.microsoft.com/office/drawing/2014/main" id="{60953C26-E796-47BB-9E27-804E0676A6DF}"/>
                </a:ext>
              </a:extLst>
            </p:cNvPr>
            <p:cNvSpPr/>
            <p:nvPr/>
          </p:nvSpPr>
          <p:spPr>
            <a:xfrm>
              <a:off x="0" y="0"/>
              <a:ext cx="6337300" cy="404495"/>
            </a:xfrm>
            <a:custGeom>
              <a:avLst/>
              <a:gdLst/>
              <a:ahLst/>
              <a:cxnLst/>
              <a:rect l="l" t="t" r="r" b="b"/>
              <a:pathLst>
                <a:path w="6337300" h="404495">
                  <a:moveTo>
                    <a:pt x="0" y="0"/>
                  </a:moveTo>
                  <a:lnTo>
                    <a:pt x="6337300" y="0"/>
                  </a:lnTo>
                  <a:lnTo>
                    <a:pt x="6337300" y="404495"/>
                  </a:lnTo>
                  <a:lnTo>
                    <a:pt x="0" y="404495"/>
                  </a:lnTo>
                  <a:close/>
                </a:path>
              </a:pathLst>
            </a:custGeom>
            <a:gradFill rotWithShape="1">
              <a:gsLst>
                <a:gs pos="0">
                  <a:srgbClr val="7A221C">
                    <a:alpha val="100000"/>
                  </a:srgbClr>
                </a:gs>
                <a:gs pos="31000">
                  <a:srgbClr val="B1352C">
                    <a:alpha val="100000"/>
                  </a:srgbClr>
                </a:gs>
                <a:gs pos="100000">
                  <a:srgbClr val="FFFFFF">
                    <a:alpha val="100000"/>
                  </a:srgbClr>
                </a:gs>
              </a:gsLst>
              <a:lin ang="10800000"/>
            </a:gradFill>
          </p:spPr>
          <p:txBody>
            <a:bodyPr/>
            <a:lstStyle/>
            <a:p>
              <a:pPr algn="r"/>
              <a:endParaRPr lang="en-ID" dirty="0"/>
            </a:p>
          </p:txBody>
        </p:sp>
        <p:sp>
          <p:nvSpPr>
            <p:cNvPr id="22" name="TextBox 7">
              <a:extLst>
                <a:ext uri="{FF2B5EF4-FFF2-40B4-BE49-F238E27FC236}">
                  <a16:creationId xmlns:a16="http://schemas.microsoft.com/office/drawing/2014/main" id="{CEE7B357-7269-43C4-B824-71EA5A48E729}"/>
                </a:ext>
              </a:extLst>
            </p:cNvPr>
            <p:cNvSpPr txBox="1"/>
            <p:nvPr/>
          </p:nvSpPr>
          <p:spPr>
            <a:xfrm>
              <a:off x="0" y="0"/>
              <a:ext cx="6337300" cy="404501"/>
            </a:xfrm>
            <a:prstGeom prst="rect">
              <a:avLst/>
            </a:prstGeom>
          </p:spPr>
          <p:txBody>
            <a:bodyPr lIns="50800" tIns="50800" rIns="50800" bIns="50800" rtlCol="0" anchor="ctr"/>
            <a:lstStyle/>
            <a:p>
              <a:pPr algn="r">
                <a:lnSpc>
                  <a:spcPts val="1080"/>
                </a:lnSpc>
              </a:pPr>
              <a:r>
                <a:rPr lang="en-US" sz="900" dirty="0">
                  <a:solidFill>
                    <a:srgbClr val="FFFF00"/>
                  </a:solidFill>
                  <a:latin typeface="Open Sans 1"/>
                  <a:ea typeface="Open Sans 1"/>
                  <a:cs typeface="Open Sans 1"/>
                  <a:sym typeface="Open Sans 1"/>
                </a:rPr>
                <a:t>UNDIP </a:t>
              </a:r>
              <a:r>
                <a:rPr lang="en-US" sz="900" dirty="0" err="1">
                  <a:solidFill>
                    <a:srgbClr val="FFFF00"/>
                  </a:solidFill>
                  <a:latin typeface="Open Sans 1"/>
                  <a:ea typeface="Open Sans 1"/>
                  <a:cs typeface="Open Sans 1"/>
                  <a:sym typeface="Open Sans 1"/>
                </a:rPr>
                <a:t>Bermartabat</a:t>
              </a:r>
              <a:r>
                <a:rPr lang="en-US" sz="900" dirty="0">
                  <a:solidFill>
                    <a:srgbClr val="FFFF00"/>
                  </a:solidFill>
                  <a:latin typeface="Open Sans 1"/>
                  <a:ea typeface="Open Sans 1"/>
                  <a:cs typeface="Open Sans 1"/>
                  <a:sym typeface="Open Sans 1"/>
                </a:rPr>
                <a:t> UNDIP </a:t>
              </a:r>
              <a:r>
                <a:rPr lang="en-US" sz="900" dirty="0" err="1">
                  <a:solidFill>
                    <a:srgbClr val="FFFF00"/>
                  </a:solidFill>
                  <a:latin typeface="Open Sans 1"/>
                  <a:ea typeface="Open Sans 1"/>
                  <a:cs typeface="Open Sans 1"/>
                  <a:sym typeface="Open Sans 1"/>
                </a:rPr>
                <a:t>Bermanfaat</a:t>
              </a:r>
              <a:endParaRPr lang="en-US" sz="900" dirty="0">
                <a:solidFill>
                  <a:srgbClr val="FFFF00"/>
                </a:solidFill>
                <a:latin typeface="Open Sans 1"/>
                <a:ea typeface="Open Sans 1"/>
                <a:cs typeface="Open Sans 1"/>
                <a:sym typeface="Open Sans 1"/>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9906000" h="6858000">
                <a:moveTo>
                  <a:pt x="0" y="0"/>
                </a:moveTo>
                <a:lnTo>
                  <a:pt x="9906000" y="0"/>
                </a:lnTo>
                <a:lnTo>
                  <a:pt x="9906000" y="6858000"/>
                </a:lnTo>
                <a:lnTo>
                  <a:pt x="0" y="6858000"/>
                </a:lnTo>
                <a:lnTo>
                  <a:pt x="0" y="0"/>
                </a:lnTo>
                <a:close/>
              </a:path>
            </a:pathLst>
          </a:custGeom>
          <a:blipFill>
            <a:blip r:embed="rId2"/>
            <a:stretch>
              <a:fillRect/>
            </a:stretch>
          </a:blipFill>
        </p:spPr>
      </p:sp>
      <p:sp>
        <p:nvSpPr>
          <p:cNvPr id="8" name="Freeform 8" descr="Logo  Description automatically generated"/>
          <p:cNvSpPr/>
          <p:nvPr/>
        </p:nvSpPr>
        <p:spPr>
          <a:xfrm>
            <a:off x="9423372" y="118743"/>
            <a:ext cx="330228" cy="330228"/>
          </a:xfrm>
          <a:custGeom>
            <a:avLst/>
            <a:gdLst/>
            <a:ahLst/>
            <a:cxnLst/>
            <a:rect l="l" t="t" r="r" b="b"/>
            <a:pathLst>
              <a:path w="330228" h="330228">
                <a:moveTo>
                  <a:pt x="0" y="0"/>
                </a:moveTo>
                <a:lnTo>
                  <a:pt x="330228" y="0"/>
                </a:lnTo>
                <a:lnTo>
                  <a:pt x="330228" y="330228"/>
                </a:lnTo>
                <a:lnTo>
                  <a:pt x="0" y="330228"/>
                </a:lnTo>
                <a:lnTo>
                  <a:pt x="0" y="0"/>
                </a:lnTo>
                <a:close/>
              </a:path>
            </a:pathLst>
          </a:custGeom>
          <a:blipFill>
            <a:blip r:embed="rId3"/>
            <a:stretch>
              <a:fillRect/>
            </a:stretch>
          </a:blipFill>
        </p:spPr>
      </p:sp>
      <p:sp>
        <p:nvSpPr>
          <p:cNvPr id="10" name="Freeform 10"/>
          <p:cNvSpPr/>
          <p:nvPr/>
        </p:nvSpPr>
        <p:spPr>
          <a:xfrm>
            <a:off x="1510610" y="1100696"/>
            <a:ext cx="9538391" cy="5365345"/>
          </a:xfrm>
          <a:custGeom>
            <a:avLst/>
            <a:gdLst/>
            <a:ahLst/>
            <a:cxnLst/>
            <a:rect l="l" t="t" r="r" b="b"/>
            <a:pathLst>
              <a:path w="9538391" h="5365345">
                <a:moveTo>
                  <a:pt x="0" y="0"/>
                </a:moveTo>
                <a:lnTo>
                  <a:pt x="9538391" y="0"/>
                </a:lnTo>
                <a:lnTo>
                  <a:pt x="9538391" y="5365346"/>
                </a:lnTo>
                <a:lnTo>
                  <a:pt x="0" y="5365346"/>
                </a:lnTo>
                <a:lnTo>
                  <a:pt x="0" y="0"/>
                </a:lnTo>
                <a:close/>
              </a:path>
            </a:pathLst>
          </a:custGeom>
          <a:blipFill>
            <a:blip r:embed="rId4"/>
            <a:stretch>
              <a:fillRect/>
            </a:stretch>
          </a:blipFill>
        </p:spPr>
      </p:sp>
      <p:grpSp>
        <p:nvGrpSpPr>
          <p:cNvPr id="11" name="Group 5">
            <a:extLst>
              <a:ext uri="{FF2B5EF4-FFF2-40B4-BE49-F238E27FC236}">
                <a16:creationId xmlns:a16="http://schemas.microsoft.com/office/drawing/2014/main" id="{0CF2661C-681A-475E-B3D7-40E554EC586A}"/>
              </a:ext>
            </a:extLst>
          </p:cNvPr>
          <p:cNvGrpSpPr/>
          <p:nvPr/>
        </p:nvGrpSpPr>
        <p:grpSpPr>
          <a:xfrm>
            <a:off x="6945702" y="6569789"/>
            <a:ext cx="5250988" cy="278623"/>
            <a:chOff x="0" y="0"/>
            <a:chExt cx="6337300" cy="404501"/>
          </a:xfrm>
        </p:grpSpPr>
        <p:sp>
          <p:nvSpPr>
            <p:cNvPr id="12" name="Freeform 6">
              <a:extLst>
                <a:ext uri="{FF2B5EF4-FFF2-40B4-BE49-F238E27FC236}">
                  <a16:creationId xmlns:a16="http://schemas.microsoft.com/office/drawing/2014/main" id="{67098981-C449-4DFC-A35E-35C6AAE027C8}"/>
                </a:ext>
              </a:extLst>
            </p:cNvPr>
            <p:cNvSpPr/>
            <p:nvPr/>
          </p:nvSpPr>
          <p:spPr>
            <a:xfrm>
              <a:off x="0" y="0"/>
              <a:ext cx="6337300" cy="404495"/>
            </a:xfrm>
            <a:custGeom>
              <a:avLst/>
              <a:gdLst/>
              <a:ahLst/>
              <a:cxnLst/>
              <a:rect l="l" t="t" r="r" b="b"/>
              <a:pathLst>
                <a:path w="6337300" h="404495">
                  <a:moveTo>
                    <a:pt x="0" y="0"/>
                  </a:moveTo>
                  <a:lnTo>
                    <a:pt x="6337300" y="0"/>
                  </a:lnTo>
                  <a:lnTo>
                    <a:pt x="6337300" y="404495"/>
                  </a:lnTo>
                  <a:lnTo>
                    <a:pt x="0" y="404495"/>
                  </a:lnTo>
                  <a:close/>
                </a:path>
              </a:pathLst>
            </a:custGeom>
            <a:gradFill rotWithShape="1">
              <a:gsLst>
                <a:gs pos="0">
                  <a:srgbClr val="7A221C">
                    <a:alpha val="100000"/>
                  </a:srgbClr>
                </a:gs>
                <a:gs pos="31000">
                  <a:srgbClr val="B1352C">
                    <a:alpha val="100000"/>
                  </a:srgbClr>
                </a:gs>
                <a:gs pos="100000">
                  <a:srgbClr val="FFFFFF">
                    <a:alpha val="100000"/>
                  </a:srgbClr>
                </a:gs>
              </a:gsLst>
              <a:lin ang="10800000"/>
            </a:gradFill>
          </p:spPr>
          <p:txBody>
            <a:bodyPr/>
            <a:lstStyle/>
            <a:p>
              <a:pPr algn="r"/>
              <a:endParaRPr lang="en-ID" dirty="0"/>
            </a:p>
          </p:txBody>
        </p:sp>
        <p:sp>
          <p:nvSpPr>
            <p:cNvPr id="13" name="TextBox 7">
              <a:extLst>
                <a:ext uri="{FF2B5EF4-FFF2-40B4-BE49-F238E27FC236}">
                  <a16:creationId xmlns:a16="http://schemas.microsoft.com/office/drawing/2014/main" id="{FA9ED660-42F1-4E69-BCA8-3F3289F5D814}"/>
                </a:ext>
              </a:extLst>
            </p:cNvPr>
            <p:cNvSpPr txBox="1"/>
            <p:nvPr/>
          </p:nvSpPr>
          <p:spPr>
            <a:xfrm>
              <a:off x="0" y="0"/>
              <a:ext cx="6337300" cy="404501"/>
            </a:xfrm>
            <a:prstGeom prst="rect">
              <a:avLst/>
            </a:prstGeom>
          </p:spPr>
          <p:txBody>
            <a:bodyPr lIns="50800" tIns="50800" rIns="50800" bIns="50800" rtlCol="0" anchor="ctr"/>
            <a:lstStyle/>
            <a:p>
              <a:pPr algn="r">
                <a:lnSpc>
                  <a:spcPts val="1080"/>
                </a:lnSpc>
              </a:pPr>
              <a:r>
                <a:rPr lang="en-US" sz="900" dirty="0">
                  <a:solidFill>
                    <a:srgbClr val="FFFF00"/>
                  </a:solidFill>
                  <a:latin typeface="Open Sans 1"/>
                  <a:ea typeface="Open Sans 1"/>
                  <a:cs typeface="Open Sans 1"/>
                  <a:sym typeface="Open Sans 1"/>
                </a:rPr>
                <a:t>UNDIP </a:t>
              </a:r>
              <a:r>
                <a:rPr lang="en-US" sz="900" dirty="0" err="1">
                  <a:solidFill>
                    <a:srgbClr val="FFFF00"/>
                  </a:solidFill>
                  <a:latin typeface="Open Sans 1"/>
                  <a:ea typeface="Open Sans 1"/>
                  <a:cs typeface="Open Sans 1"/>
                  <a:sym typeface="Open Sans 1"/>
                </a:rPr>
                <a:t>Bermartabat</a:t>
              </a:r>
              <a:r>
                <a:rPr lang="en-US" sz="900" dirty="0">
                  <a:solidFill>
                    <a:srgbClr val="FFFF00"/>
                  </a:solidFill>
                  <a:latin typeface="Open Sans 1"/>
                  <a:ea typeface="Open Sans 1"/>
                  <a:cs typeface="Open Sans 1"/>
                  <a:sym typeface="Open Sans 1"/>
                </a:rPr>
                <a:t> UNDIP </a:t>
              </a:r>
              <a:r>
                <a:rPr lang="en-US" sz="900" dirty="0" err="1">
                  <a:solidFill>
                    <a:srgbClr val="FFFF00"/>
                  </a:solidFill>
                  <a:latin typeface="Open Sans 1"/>
                  <a:ea typeface="Open Sans 1"/>
                  <a:cs typeface="Open Sans 1"/>
                  <a:sym typeface="Open Sans 1"/>
                </a:rPr>
                <a:t>Bermanfaat</a:t>
              </a:r>
              <a:endParaRPr lang="en-US" sz="900" dirty="0">
                <a:solidFill>
                  <a:srgbClr val="FFFF00"/>
                </a:solidFill>
                <a:latin typeface="Open Sans 1"/>
                <a:ea typeface="Open Sans 1"/>
                <a:cs typeface="Open Sans 1"/>
                <a:sym typeface="Open Sans 1"/>
              </a:endParaRPr>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9906000" h="6858000">
                <a:moveTo>
                  <a:pt x="0" y="0"/>
                </a:moveTo>
                <a:lnTo>
                  <a:pt x="9906000" y="0"/>
                </a:lnTo>
                <a:lnTo>
                  <a:pt x="9906000" y="6858000"/>
                </a:lnTo>
                <a:lnTo>
                  <a:pt x="0" y="6858000"/>
                </a:lnTo>
                <a:lnTo>
                  <a:pt x="0" y="0"/>
                </a:lnTo>
                <a:close/>
              </a:path>
            </a:pathLst>
          </a:custGeom>
          <a:blipFill>
            <a:blip r:embed="rId2"/>
            <a:stretch>
              <a:fillRect/>
            </a:stretch>
          </a:blipFill>
        </p:spPr>
      </p:sp>
      <p:sp>
        <p:nvSpPr>
          <p:cNvPr id="8" name="Freeform 8" descr="Logo  Description automatically generated"/>
          <p:cNvSpPr/>
          <p:nvPr/>
        </p:nvSpPr>
        <p:spPr>
          <a:xfrm>
            <a:off x="9423372" y="118743"/>
            <a:ext cx="330228" cy="330228"/>
          </a:xfrm>
          <a:custGeom>
            <a:avLst/>
            <a:gdLst/>
            <a:ahLst/>
            <a:cxnLst/>
            <a:rect l="l" t="t" r="r" b="b"/>
            <a:pathLst>
              <a:path w="330228" h="330228">
                <a:moveTo>
                  <a:pt x="0" y="0"/>
                </a:moveTo>
                <a:lnTo>
                  <a:pt x="330228" y="0"/>
                </a:lnTo>
                <a:lnTo>
                  <a:pt x="330228" y="330228"/>
                </a:lnTo>
                <a:lnTo>
                  <a:pt x="0" y="330228"/>
                </a:lnTo>
                <a:lnTo>
                  <a:pt x="0" y="0"/>
                </a:lnTo>
                <a:close/>
              </a:path>
            </a:pathLst>
          </a:custGeom>
          <a:blipFill>
            <a:blip r:embed="rId3"/>
            <a:stretch>
              <a:fillRect/>
            </a:stretch>
          </a:blipFill>
        </p:spPr>
      </p:sp>
      <p:grpSp>
        <p:nvGrpSpPr>
          <p:cNvPr id="10" name="Group 10"/>
          <p:cNvGrpSpPr/>
          <p:nvPr/>
        </p:nvGrpSpPr>
        <p:grpSpPr>
          <a:xfrm>
            <a:off x="2786095" y="2981086"/>
            <a:ext cx="6854666" cy="2228205"/>
            <a:chOff x="0" y="0"/>
            <a:chExt cx="2708016" cy="880278"/>
          </a:xfrm>
        </p:grpSpPr>
        <p:sp>
          <p:nvSpPr>
            <p:cNvPr id="11" name="Freeform 11"/>
            <p:cNvSpPr/>
            <p:nvPr/>
          </p:nvSpPr>
          <p:spPr>
            <a:xfrm>
              <a:off x="0" y="0"/>
              <a:ext cx="2708016" cy="880278"/>
            </a:xfrm>
            <a:custGeom>
              <a:avLst/>
              <a:gdLst/>
              <a:ahLst/>
              <a:cxnLst/>
              <a:rect l="l" t="t" r="r" b="b"/>
              <a:pathLst>
                <a:path w="2708016" h="880278">
                  <a:moveTo>
                    <a:pt x="0" y="0"/>
                  </a:moveTo>
                  <a:lnTo>
                    <a:pt x="2708016" y="0"/>
                  </a:lnTo>
                  <a:lnTo>
                    <a:pt x="2708016" y="880278"/>
                  </a:lnTo>
                  <a:lnTo>
                    <a:pt x="0" y="880278"/>
                  </a:lnTo>
                  <a:close/>
                </a:path>
              </a:pathLst>
            </a:custGeom>
            <a:solidFill>
              <a:srgbClr val="FFFFFF"/>
            </a:solidFill>
            <a:ln w="28575" cap="sq">
              <a:solidFill>
                <a:srgbClr val="000000"/>
              </a:solidFill>
              <a:prstDash val="dash"/>
              <a:miter/>
            </a:ln>
          </p:spPr>
        </p:sp>
        <p:sp>
          <p:nvSpPr>
            <p:cNvPr id="12" name="TextBox 12"/>
            <p:cNvSpPr txBox="1"/>
            <p:nvPr/>
          </p:nvSpPr>
          <p:spPr>
            <a:xfrm>
              <a:off x="0" y="0"/>
              <a:ext cx="2708016" cy="880278"/>
            </a:xfrm>
            <a:prstGeom prst="rect">
              <a:avLst/>
            </a:prstGeom>
          </p:spPr>
          <p:txBody>
            <a:bodyPr lIns="50800" tIns="50800" rIns="50800" bIns="50800" rtlCol="0" anchor="ctr"/>
            <a:lstStyle/>
            <a:p>
              <a:pPr algn="ctr">
                <a:lnSpc>
                  <a:spcPts val="1080"/>
                </a:lnSpc>
              </a:pPr>
              <a:endParaRPr/>
            </a:p>
          </p:txBody>
        </p:sp>
      </p:grpSp>
      <p:sp>
        <p:nvSpPr>
          <p:cNvPr id="13" name="Freeform 13"/>
          <p:cNvSpPr/>
          <p:nvPr/>
        </p:nvSpPr>
        <p:spPr>
          <a:xfrm>
            <a:off x="2500128" y="804159"/>
            <a:ext cx="3117326" cy="1862603"/>
          </a:xfrm>
          <a:custGeom>
            <a:avLst/>
            <a:gdLst/>
            <a:ahLst/>
            <a:cxnLst/>
            <a:rect l="l" t="t" r="r" b="b"/>
            <a:pathLst>
              <a:path w="3117326" h="1862603">
                <a:moveTo>
                  <a:pt x="0" y="0"/>
                </a:moveTo>
                <a:lnTo>
                  <a:pt x="3117326" y="0"/>
                </a:lnTo>
                <a:lnTo>
                  <a:pt x="3117326" y="1862602"/>
                </a:lnTo>
                <a:lnTo>
                  <a:pt x="0" y="1862602"/>
                </a:lnTo>
                <a:lnTo>
                  <a:pt x="0" y="0"/>
                </a:lnTo>
                <a:close/>
              </a:path>
            </a:pathLst>
          </a:custGeom>
          <a:blipFill>
            <a:blip r:embed="rId4"/>
            <a:stretch>
              <a:fillRect/>
            </a:stretch>
          </a:blipFill>
        </p:spPr>
      </p:sp>
      <p:sp>
        <p:nvSpPr>
          <p:cNvPr id="14" name="Freeform 14"/>
          <p:cNvSpPr/>
          <p:nvPr/>
        </p:nvSpPr>
        <p:spPr>
          <a:xfrm>
            <a:off x="4979745" y="4147973"/>
            <a:ext cx="806164" cy="805828"/>
          </a:xfrm>
          <a:custGeom>
            <a:avLst/>
            <a:gdLst/>
            <a:ahLst/>
            <a:cxnLst/>
            <a:rect l="l" t="t" r="r" b="b"/>
            <a:pathLst>
              <a:path w="806164" h="805828">
                <a:moveTo>
                  <a:pt x="0" y="0"/>
                </a:moveTo>
                <a:lnTo>
                  <a:pt x="806164" y="0"/>
                </a:lnTo>
                <a:lnTo>
                  <a:pt x="806164" y="805827"/>
                </a:lnTo>
                <a:lnTo>
                  <a:pt x="0" y="805827"/>
                </a:lnTo>
                <a:lnTo>
                  <a:pt x="0" y="0"/>
                </a:lnTo>
                <a:close/>
              </a:path>
            </a:pathLst>
          </a:custGeom>
          <a:blipFill>
            <a:blip r:embed="rId5"/>
            <a:stretch>
              <a:fillRect/>
            </a:stretch>
          </a:blipFill>
        </p:spPr>
      </p:sp>
      <p:sp>
        <p:nvSpPr>
          <p:cNvPr id="15" name="Freeform 15"/>
          <p:cNvSpPr/>
          <p:nvPr/>
        </p:nvSpPr>
        <p:spPr>
          <a:xfrm>
            <a:off x="6703133" y="4121877"/>
            <a:ext cx="743667" cy="880949"/>
          </a:xfrm>
          <a:custGeom>
            <a:avLst/>
            <a:gdLst/>
            <a:ahLst/>
            <a:cxnLst/>
            <a:rect l="l" t="t" r="r" b="b"/>
            <a:pathLst>
              <a:path w="743667" h="880949">
                <a:moveTo>
                  <a:pt x="0" y="0"/>
                </a:moveTo>
                <a:lnTo>
                  <a:pt x="743667" y="0"/>
                </a:lnTo>
                <a:lnTo>
                  <a:pt x="743667" y="880949"/>
                </a:lnTo>
                <a:lnTo>
                  <a:pt x="0" y="880949"/>
                </a:lnTo>
                <a:lnTo>
                  <a:pt x="0" y="0"/>
                </a:lnTo>
                <a:close/>
              </a:path>
            </a:pathLst>
          </a:custGeom>
          <a:blipFill>
            <a:blip r:embed="rId6"/>
            <a:stretch>
              <a:fillRect/>
            </a:stretch>
          </a:blipFill>
        </p:spPr>
      </p:sp>
      <p:sp>
        <p:nvSpPr>
          <p:cNvPr id="16" name="Freeform 16"/>
          <p:cNvSpPr/>
          <p:nvPr/>
        </p:nvSpPr>
        <p:spPr>
          <a:xfrm>
            <a:off x="8194357" y="4170901"/>
            <a:ext cx="866633" cy="880949"/>
          </a:xfrm>
          <a:custGeom>
            <a:avLst/>
            <a:gdLst/>
            <a:ahLst/>
            <a:cxnLst/>
            <a:rect l="l" t="t" r="r" b="b"/>
            <a:pathLst>
              <a:path w="866633" h="880949">
                <a:moveTo>
                  <a:pt x="0" y="0"/>
                </a:moveTo>
                <a:lnTo>
                  <a:pt x="866633" y="0"/>
                </a:lnTo>
                <a:lnTo>
                  <a:pt x="866633" y="880949"/>
                </a:lnTo>
                <a:lnTo>
                  <a:pt x="0" y="88094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7" name="Freeform 17"/>
          <p:cNvSpPr/>
          <p:nvPr/>
        </p:nvSpPr>
        <p:spPr>
          <a:xfrm>
            <a:off x="3347721" y="4170900"/>
            <a:ext cx="831924" cy="831924"/>
          </a:xfrm>
          <a:custGeom>
            <a:avLst/>
            <a:gdLst/>
            <a:ahLst/>
            <a:cxnLst/>
            <a:rect l="l" t="t" r="r" b="b"/>
            <a:pathLst>
              <a:path w="831924" h="831924">
                <a:moveTo>
                  <a:pt x="0" y="0"/>
                </a:moveTo>
                <a:lnTo>
                  <a:pt x="831924" y="0"/>
                </a:lnTo>
                <a:lnTo>
                  <a:pt x="831924" y="831925"/>
                </a:lnTo>
                <a:lnTo>
                  <a:pt x="0" y="83192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8" name="AutoShape 18"/>
          <p:cNvSpPr/>
          <p:nvPr/>
        </p:nvSpPr>
        <p:spPr>
          <a:xfrm flipV="1">
            <a:off x="4058792" y="4611374"/>
            <a:ext cx="865107" cy="0"/>
          </a:xfrm>
          <a:prstGeom prst="line">
            <a:avLst/>
          </a:prstGeom>
          <a:ln w="19050" cap="flat">
            <a:solidFill>
              <a:srgbClr val="000000"/>
            </a:solidFill>
            <a:prstDash val="solid"/>
            <a:headEnd type="arrow" w="med" len="sm"/>
            <a:tailEnd type="arrow" w="med" len="sm"/>
          </a:ln>
        </p:spPr>
      </p:sp>
      <p:sp>
        <p:nvSpPr>
          <p:cNvPr id="19" name="AutoShape 19"/>
          <p:cNvSpPr/>
          <p:nvPr/>
        </p:nvSpPr>
        <p:spPr>
          <a:xfrm flipV="1">
            <a:off x="5811968" y="4620899"/>
            <a:ext cx="865107" cy="0"/>
          </a:xfrm>
          <a:prstGeom prst="line">
            <a:avLst/>
          </a:prstGeom>
          <a:ln w="19050" cap="flat">
            <a:solidFill>
              <a:srgbClr val="000000"/>
            </a:solidFill>
            <a:prstDash val="solid"/>
            <a:headEnd type="arrow" w="med" len="sm"/>
            <a:tailEnd type="arrow" w="med" len="sm"/>
          </a:ln>
        </p:spPr>
      </p:sp>
      <p:sp>
        <p:nvSpPr>
          <p:cNvPr id="20" name="AutoShape 20"/>
          <p:cNvSpPr/>
          <p:nvPr/>
        </p:nvSpPr>
        <p:spPr>
          <a:xfrm flipV="1">
            <a:off x="7475375" y="4601849"/>
            <a:ext cx="865107" cy="0"/>
          </a:xfrm>
          <a:prstGeom prst="line">
            <a:avLst/>
          </a:prstGeom>
          <a:ln w="19050" cap="flat">
            <a:solidFill>
              <a:srgbClr val="000000"/>
            </a:solidFill>
            <a:prstDash val="solid"/>
            <a:headEnd type="arrow" w="med" len="sm"/>
            <a:tailEnd type="arrow" w="med" len="sm"/>
          </a:ln>
        </p:spPr>
      </p:sp>
      <p:sp>
        <p:nvSpPr>
          <p:cNvPr id="21" name="Freeform 21"/>
          <p:cNvSpPr/>
          <p:nvPr/>
        </p:nvSpPr>
        <p:spPr>
          <a:xfrm rot="-1611183">
            <a:off x="9189187" y="2083336"/>
            <a:ext cx="826112" cy="678445"/>
          </a:xfrm>
          <a:custGeom>
            <a:avLst/>
            <a:gdLst/>
            <a:ahLst/>
            <a:cxnLst/>
            <a:rect l="l" t="t" r="r" b="b"/>
            <a:pathLst>
              <a:path w="826112" h="678445">
                <a:moveTo>
                  <a:pt x="0" y="0"/>
                </a:moveTo>
                <a:lnTo>
                  <a:pt x="826113" y="0"/>
                </a:lnTo>
                <a:lnTo>
                  <a:pt x="826113" y="678445"/>
                </a:lnTo>
                <a:lnTo>
                  <a:pt x="0" y="67844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22" name="Freeform 22"/>
          <p:cNvSpPr/>
          <p:nvPr/>
        </p:nvSpPr>
        <p:spPr>
          <a:xfrm>
            <a:off x="6745230" y="5428365"/>
            <a:ext cx="2898253" cy="916902"/>
          </a:xfrm>
          <a:custGeom>
            <a:avLst/>
            <a:gdLst/>
            <a:ahLst/>
            <a:cxnLst/>
            <a:rect l="l" t="t" r="r" b="b"/>
            <a:pathLst>
              <a:path w="2898253" h="916902">
                <a:moveTo>
                  <a:pt x="0" y="0"/>
                </a:moveTo>
                <a:lnTo>
                  <a:pt x="2898253" y="0"/>
                </a:lnTo>
                <a:lnTo>
                  <a:pt x="2898253" y="916902"/>
                </a:lnTo>
                <a:lnTo>
                  <a:pt x="0" y="91690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23" name="Freeform 23"/>
          <p:cNvSpPr/>
          <p:nvPr/>
        </p:nvSpPr>
        <p:spPr>
          <a:xfrm rot="1672667" flipH="1">
            <a:off x="2073860" y="4871932"/>
            <a:ext cx="1035806" cy="850655"/>
          </a:xfrm>
          <a:custGeom>
            <a:avLst/>
            <a:gdLst/>
            <a:ahLst/>
            <a:cxnLst/>
            <a:rect l="l" t="t" r="r" b="b"/>
            <a:pathLst>
              <a:path w="1035806" h="850655">
                <a:moveTo>
                  <a:pt x="1035806" y="0"/>
                </a:moveTo>
                <a:lnTo>
                  <a:pt x="0" y="0"/>
                </a:lnTo>
                <a:lnTo>
                  <a:pt x="0" y="850656"/>
                </a:lnTo>
                <a:lnTo>
                  <a:pt x="1035806" y="850656"/>
                </a:lnTo>
                <a:lnTo>
                  <a:pt x="1035806"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24" name="Freeform 24"/>
          <p:cNvSpPr/>
          <p:nvPr/>
        </p:nvSpPr>
        <p:spPr>
          <a:xfrm>
            <a:off x="5590699" y="5523616"/>
            <a:ext cx="705327" cy="705327"/>
          </a:xfrm>
          <a:custGeom>
            <a:avLst/>
            <a:gdLst/>
            <a:ahLst/>
            <a:cxnLst/>
            <a:rect l="l" t="t" r="r" b="b"/>
            <a:pathLst>
              <a:path w="705327" h="705327">
                <a:moveTo>
                  <a:pt x="0" y="0"/>
                </a:moveTo>
                <a:lnTo>
                  <a:pt x="705327" y="0"/>
                </a:lnTo>
                <a:lnTo>
                  <a:pt x="705327" y="705327"/>
                </a:lnTo>
                <a:lnTo>
                  <a:pt x="0" y="705327"/>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25" name="TextBox 25"/>
          <p:cNvSpPr txBox="1"/>
          <p:nvPr/>
        </p:nvSpPr>
        <p:spPr>
          <a:xfrm>
            <a:off x="3248439" y="3118214"/>
            <a:ext cx="5929978" cy="730969"/>
          </a:xfrm>
          <a:prstGeom prst="rect">
            <a:avLst/>
          </a:prstGeom>
        </p:spPr>
        <p:txBody>
          <a:bodyPr lIns="0" tIns="0" rIns="0" bIns="0" rtlCol="0" anchor="t">
            <a:spAutoFit/>
          </a:bodyPr>
          <a:lstStyle/>
          <a:p>
            <a:pPr algn="ctr">
              <a:lnSpc>
                <a:spcPts val="1919"/>
              </a:lnSpc>
              <a:spcBef>
                <a:spcPct val="0"/>
              </a:spcBef>
            </a:pPr>
            <a:r>
              <a:rPr lang="en-US" sz="1599" b="1">
                <a:solidFill>
                  <a:srgbClr val="000000"/>
                </a:solidFill>
                <a:latin typeface="Open Sans 2 Bold"/>
                <a:ea typeface="Open Sans 2 Bold"/>
                <a:cs typeface="Open Sans 2 Bold"/>
                <a:sym typeface="Open Sans 2 Bold"/>
              </a:rPr>
              <a:t>Undang-undang No. 1 Tahun 2014</a:t>
            </a:r>
            <a:r>
              <a:rPr lang="en-US" sz="1599">
                <a:solidFill>
                  <a:srgbClr val="000000"/>
                </a:solidFill>
                <a:latin typeface="Open Sans 2"/>
                <a:ea typeface="Open Sans 2"/>
                <a:cs typeface="Open Sans 2"/>
                <a:sym typeface="Open Sans 2"/>
              </a:rPr>
              <a:t> tentang Perubahan atas Undang-Undang No. 27 Tahun 2007 Tentang Pengelolaan Wilayah Pesisir dan Pulau-Pulau Kecil</a:t>
            </a:r>
          </a:p>
        </p:txBody>
      </p:sp>
      <p:sp>
        <p:nvSpPr>
          <p:cNvPr id="26" name="TextBox 26"/>
          <p:cNvSpPr txBox="1"/>
          <p:nvPr/>
        </p:nvSpPr>
        <p:spPr>
          <a:xfrm>
            <a:off x="5265896" y="1685686"/>
            <a:ext cx="5097305" cy="641201"/>
          </a:xfrm>
          <a:prstGeom prst="rect">
            <a:avLst/>
          </a:prstGeom>
        </p:spPr>
        <p:txBody>
          <a:bodyPr lIns="0" tIns="0" rIns="0" bIns="0" rtlCol="0" anchor="t">
            <a:spAutoFit/>
          </a:bodyPr>
          <a:lstStyle/>
          <a:p>
            <a:pPr algn="ctr">
              <a:lnSpc>
                <a:spcPts val="2519"/>
              </a:lnSpc>
              <a:spcBef>
                <a:spcPct val="0"/>
              </a:spcBef>
            </a:pPr>
            <a:r>
              <a:rPr lang="en-US" sz="2099" b="1" dirty="0" err="1">
                <a:solidFill>
                  <a:srgbClr val="000000"/>
                </a:solidFill>
                <a:latin typeface="Open Sans 2 Bold"/>
                <a:ea typeface="Open Sans 2 Bold"/>
                <a:cs typeface="Open Sans 2 Bold"/>
                <a:sym typeface="Open Sans 2 Bold"/>
              </a:rPr>
              <a:t>Kerja</a:t>
            </a:r>
            <a:r>
              <a:rPr lang="en-US" sz="2099" b="1" dirty="0">
                <a:solidFill>
                  <a:srgbClr val="000000"/>
                </a:solidFill>
                <a:latin typeface="Open Sans 2 Bold"/>
                <a:ea typeface="Open Sans 2 Bold"/>
                <a:cs typeface="Open Sans 2 Bold"/>
                <a:sym typeface="Open Sans 2 Bold"/>
              </a:rPr>
              <a:t> </a:t>
            </a:r>
            <a:r>
              <a:rPr lang="en-US" sz="2099" b="1" dirty="0" err="1">
                <a:solidFill>
                  <a:srgbClr val="000000"/>
                </a:solidFill>
                <a:latin typeface="Open Sans 2 Bold"/>
                <a:ea typeface="Open Sans 2 Bold"/>
                <a:cs typeface="Open Sans 2 Bold"/>
                <a:sym typeface="Open Sans 2 Bold"/>
              </a:rPr>
              <a:t>sama</a:t>
            </a:r>
            <a:r>
              <a:rPr lang="en-US" sz="2099" b="1" dirty="0">
                <a:solidFill>
                  <a:srgbClr val="000000"/>
                </a:solidFill>
                <a:latin typeface="Open Sans 2 Bold"/>
                <a:ea typeface="Open Sans 2 Bold"/>
                <a:cs typeface="Open Sans 2 Bold"/>
                <a:sym typeface="Open Sans 2 Bold"/>
              </a:rPr>
              <a:t> dan </a:t>
            </a:r>
            <a:r>
              <a:rPr lang="en-US" sz="2099" b="1" dirty="0" err="1">
                <a:solidFill>
                  <a:srgbClr val="000000"/>
                </a:solidFill>
                <a:latin typeface="Open Sans 2 Bold"/>
                <a:ea typeface="Open Sans 2 Bold"/>
                <a:cs typeface="Open Sans 2 Bold"/>
                <a:sym typeface="Open Sans 2 Bold"/>
              </a:rPr>
              <a:t>Kolaborasi</a:t>
            </a:r>
            <a:r>
              <a:rPr lang="en-US" sz="2099" b="1" dirty="0">
                <a:solidFill>
                  <a:srgbClr val="000000"/>
                </a:solidFill>
                <a:latin typeface="Open Sans 2 Bold"/>
                <a:ea typeface="Open Sans 2 Bold"/>
                <a:cs typeface="Open Sans 2 Bold"/>
                <a:sym typeface="Open Sans 2 Bold"/>
              </a:rPr>
              <a:t> </a:t>
            </a:r>
            <a:r>
              <a:rPr lang="en-US" sz="2099" b="1" i="1" dirty="0">
                <a:solidFill>
                  <a:srgbClr val="000000"/>
                </a:solidFill>
                <a:latin typeface="Open Sans 2 Bold Italics"/>
                <a:ea typeface="Open Sans 2 Bold Italics"/>
                <a:cs typeface="Open Sans 2 Bold Italics"/>
                <a:sym typeface="Open Sans 2 Bold Italics"/>
              </a:rPr>
              <a:t>Stakeholders</a:t>
            </a:r>
          </a:p>
        </p:txBody>
      </p:sp>
      <p:sp>
        <p:nvSpPr>
          <p:cNvPr id="27" name="TextBox 27"/>
          <p:cNvSpPr txBox="1"/>
          <p:nvPr/>
        </p:nvSpPr>
        <p:spPr>
          <a:xfrm>
            <a:off x="7123687" y="5709969"/>
            <a:ext cx="2141339" cy="372745"/>
          </a:xfrm>
          <a:prstGeom prst="rect">
            <a:avLst/>
          </a:prstGeom>
        </p:spPr>
        <p:txBody>
          <a:bodyPr lIns="0" tIns="0" rIns="0" bIns="0" rtlCol="0" anchor="t">
            <a:spAutoFit/>
          </a:bodyPr>
          <a:lstStyle/>
          <a:p>
            <a:pPr algn="ctr">
              <a:lnSpc>
                <a:spcPts val="3079"/>
              </a:lnSpc>
            </a:pPr>
            <a:r>
              <a:rPr lang="en-US" sz="2199" b="1">
                <a:solidFill>
                  <a:srgbClr val="FF0000"/>
                </a:solidFill>
                <a:latin typeface="Open Sans 1 Bold"/>
                <a:ea typeface="Open Sans 1 Bold"/>
                <a:cs typeface="Open Sans 1 Bold"/>
                <a:sym typeface="Open Sans 1 Bold"/>
              </a:rPr>
              <a:t>EGO SEKTORAL</a:t>
            </a:r>
            <a:r>
              <a:rPr lang="en-US" sz="2199">
                <a:solidFill>
                  <a:srgbClr val="000000"/>
                </a:solidFill>
                <a:latin typeface="Open Sans 1"/>
                <a:ea typeface="Open Sans 1"/>
                <a:cs typeface="Open Sans 1"/>
                <a:sym typeface="Open Sans 1"/>
              </a:rPr>
              <a:t> </a:t>
            </a:r>
          </a:p>
        </p:txBody>
      </p:sp>
      <p:sp>
        <p:nvSpPr>
          <p:cNvPr id="28" name="TextBox 28"/>
          <p:cNvSpPr txBox="1"/>
          <p:nvPr/>
        </p:nvSpPr>
        <p:spPr>
          <a:xfrm>
            <a:off x="3012010" y="5681394"/>
            <a:ext cx="2093565" cy="372745"/>
          </a:xfrm>
          <a:prstGeom prst="rect">
            <a:avLst/>
          </a:prstGeom>
        </p:spPr>
        <p:txBody>
          <a:bodyPr lIns="0" tIns="0" rIns="0" bIns="0" rtlCol="0" anchor="t">
            <a:spAutoFit/>
          </a:bodyPr>
          <a:lstStyle/>
          <a:p>
            <a:pPr algn="ctr">
              <a:lnSpc>
                <a:spcPts val="3079"/>
              </a:lnSpc>
            </a:pPr>
            <a:r>
              <a:rPr lang="en-US" sz="2199" b="1">
                <a:solidFill>
                  <a:srgbClr val="000000"/>
                </a:solidFill>
                <a:latin typeface="Open Sans 1 Bold"/>
                <a:ea typeface="Open Sans 1 Bold"/>
                <a:cs typeface="Open Sans 1 Bold"/>
                <a:sym typeface="Open Sans 1 Bold"/>
              </a:rPr>
              <a:t>IMPLEMENTASI</a:t>
            </a:r>
          </a:p>
        </p:txBody>
      </p:sp>
      <p:sp>
        <p:nvSpPr>
          <p:cNvPr id="29" name="TextBox 29"/>
          <p:cNvSpPr txBox="1"/>
          <p:nvPr/>
        </p:nvSpPr>
        <p:spPr>
          <a:xfrm rot="-1818552">
            <a:off x="3166680" y="2113545"/>
            <a:ext cx="3239839" cy="203261"/>
          </a:xfrm>
          <a:prstGeom prst="rect">
            <a:avLst/>
          </a:prstGeom>
        </p:spPr>
        <p:txBody>
          <a:bodyPr lIns="0" tIns="0" rIns="0" bIns="0" rtlCol="0" anchor="t">
            <a:spAutoFit/>
          </a:bodyPr>
          <a:lstStyle/>
          <a:p>
            <a:pPr algn="ctr">
              <a:lnSpc>
                <a:spcPts val="1680"/>
              </a:lnSpc>
            </a:pPr>
            <a:r>
              <a:rPr lang="en-US" sz="1200" dirty="0" err="1">
                <a:solidFill>
                  <a:srgbClr val="000000"/>
                </a:solidFill>
                <a:latin typeface="Open Sans 1"/>
                <a:ea typeface="Open Sans 1"/>
                <a:cs typeface="Open Sans 1"/>
                <a:sym typeface="Open Sans 1"/>
              </a:rPr>
              <a:t>Kompleksitas</a:t>
            </a:r>
            <a:r>
              <a:rPr lang="en-US" sz="1200" dirty="0">
                <a:solidFill>
                  <a:srgbClr val="000000"/>
                </a:solidFill>
                <a:latin typeface="Open Sans 1"/>
                <a:ea typeface="Open Sans 1"/>
                <a:cs typeface="Open Sans 1"/>
                <a:sym typeface="Open Sans 1"/>
              </a:rPr>
              <a:t> Wilayah </a:t>
            </a:r>
            <a:r>
              <a:rPr lang="en-US" sz="1200" dirty="0" err="1">
                <a:solidFill>
                  <a:srgbClr val="000000"/>
                </a:solidFill>
                <a:latin typeface="Open Sans 1"/>
                <a:ea typeface="Open Sans 1"/>
                <a:cs typeface="Open Sans 1"/>
                <a:sym typeface="Open Sans 1"/>
              </a:rPr>
              <a:t>Pesisir</a:t>
            </a:r>
            <a:endParaRPr lang="en-US" sz="1200" dirty="0">
              <a:solidFill>
                <a:srgbClr val="000000"/>
              </a:solidFill>
              <a:latin typeface="Open Sans 1"/>
              <a:ea typeface="Open Sans 1"/>
              <a:cs typeface="Open Sans 1"/>
              <a:sym typeface="Open Sans 1"/>
            </a:endParaRPr>
          </a:p>
        </p:txBody>
      </p:sp>
      <p:grpSp>
        <p:nvGrpSpPr>
          <p:cNvPr id="30" name="Group 5">
            <a:extLst>
              <a:ext uri="{FF2B5EF4-FFF2-40B4-BE49-F238E27FC236}">
                <a16:creationId xmlns:a16="http://schemas.microsoft.com/office/drawing/2014/main" id="{41443CA8-56B7-47C3-94A8-456D3272510D}"/>
              </a:ext>
            </a:extLst>
          </p:cNvPr>
          <p:cNvGrpSpPr/>
          <p:nvPr/>
        </p:nvGrpSpPr>
        <p:grpSpPr>
          <a:xfrm>
            <a:off x="6945702" y="6569789"/>
            <a:ext cx="5250988" cy="278623"/>
            <a:chOff x="0" y="0"/>
            <a:chExt cx="6337300" cy="404501"/>
          </a:xfrm>
        </p:grpSpPr>
        <p:sp>
          <p:nvSpPr>
            <p:cNvPr id="31" name="Freeform 6">
              <a:extLst>
                <a:ext uri="{FF2B5EF4-FFF2-40B4-BE49-F238E27FC236}">
                  <a16:creationId xmlns:a16="http://schemas.microsoft.com/office/drawing/2014/main" id="{DEDC3F8D-BA5F-4F94-B18A-0EE64885B9FA}"/>
                </a:ext>
              </a:extLst>
            </p:cNvPr>
            <p:cNvSpPr/>
            <p:nvPr/>
          </p:nvSpPr>
          <p:spPr>
            <a:xfrm>
              <a:off x="0" y="0"/>
              <a:ext cx="6337300" cy="404495"/>
            </a:xfrm>
            <a:custGeom>
              <a:avLst/>
              <a:gdLst/>
              <a:ahLst/>
              <a:cxnLst/>
              <a:rect l="l" t="t" r="r" b="b"/>
              <a:pathLst>
                <a:path w="6337300" h="404495">
                  <a:moveTo>
                    <a:pt x="0" y="0"/>
                  </a:moveTo>
                  <a:lnTo>
                    <a:pt x="6337300" y="0"/>
                  </a:lnTo>
                  <a:lnTo>
                    <a:pt x="6337300" y="404495"/>
                  </a:lnTo>
                  <a:lnTo>
                    <a:pt x="0" y="404495"/>
                  </a:lnTo>
                  <a:close/>
                </a:path>
              </a:pathLst>
            </a:custGeom>
            <a:gradFill rotWithShape="1">
              <a:gsLst>
                <a:gs pos="0">
                  <a:srgbClr val="7A221C">
                    <a:alpha val="100000"/>
                  </a:srgbClr>
                </a:gs>
                <a:gs pos="31000">
                  <a:srgbClr val="B1352C">
                    <a:alpha val="100000"/>
                  </a:srgbClr>
                </a:gs>
                <a:gs pos="100000">
                  <a:srgbClr val="FFFFFF">
                    <a:alpha val="100000"/>
                  </a:srgbClr>
                </a:gs>
              </a:gsLst>
              <a:lin ang="10800000"/>
            </a:gradFill>
          </p:spPr>
          <p:txBody>
            <a:bodyPr/>
            <a:lstStyle/>
            <a:p>
              <a:pPr algn="r"/>
              <a:endParaRPr lang="en-ID" dirty="0"/>
            </a:p>
          </p:txBody>
        </p:sp>
        <p:sp>
          <p:nvSpPr>
            <p:cNvPr id="32" name="TextBox 7">
              <a:extLst>
                <a:ext uri="{FF2B5EF4-FFF2-40B4-BE49-F238E27FC236}">
                  <a16:creationId xmlns:a16="http://schemas.microsoft.com/office/drawing/2014/main" id="{DEE8A39D-291A-4AC9-AE0D-F44343BEB799}"/>
                </a:ext>
              </a:extLst>
            </p:cNvPr>
            <p:cNvSpPr txBox="1"/>
            <p:nvPr/>
          </p:nvSpPr>
          <p:spPr>
            <a:xfrm>
              <a:off x="0" y="0"/>
              <a:ext cx="6337300" cy="404501"/>
            </a:xfrm>
            <a:prstGeom prst="rect">
              <a:avLst/>
            </a:prstGeom>
          </p:spPr>
          <p:txBody>
            <a:bodyPr lIns="50800" tIns="50800" rIns="50800" bIns="50800" rtlCol="0" anchor="ctr"/>
            <a:lstStyle/>
            <a:p>
              <a:pPr algn="r">
                <a:lnSpc>
                  <a:spcPts val="1080"/>
                </a:lnSpc>
              </a:pPr>
              <a:r>
                <a:rPr lang="en-US" sz="900" dirty="0">
                  <a:solidFill>
                    <a:srgbClr val="FFFF00"/>
                  </a:solidFill>
                  <a:latin typeface="Open Sans 1"/>
                  <a:ea typeface="Open Sans 1"/>
                  <a:cs typeface="Open Sans 1"/>
                  <a:sym typeface="Open Sans 1"/>
                </a:rPr>
                <a:t>UNDIP </a:t>
              </a:r>
              <a:r>
                <a:rPr lang="en-US" sz="900" dirty="0" err="1">
                  <a:solidFill>
                    <a:srgbClr val="FFFF00"/>
                  </a:solidFill>
                  <a:latin typeface="Open Sans 1"/>
                  <a:ea typeface="Open Sans 1"/>
                  <a:cs typeface="Open Sans 1"/>
                  <a:sym typeface="Open Sans 1"/>
                </a:rPr>
                <a:t>Bermartabat</a:t>
              </a:r>
              <a:r>
                <a:rPr lang="en-US" sz="900" dirty="0">
                  <a:solidFill>
                    <a:srgbClr val="FFFF00"/>
                  </a:solidFill>
                  <a:latin typeface="Open Sans 1"/>
                  <a:ea typeface="Open Sans 1"/>
                  <a:cs typeface="Open Sans 1"/>
                  <a:sym typeface="Open Sans 1"/>
                </a:rPr>
                <a:t> UNDIP </a:t>
              </a:r>
              <a:r>
                <a:rPr lang="en-US" sz="900" dirty="0" err="1">
                  <a:solidFill>
                    <a:srgbClr val="FFFF00"/>
                  </a:solidFill>
                  <a:latin typeface="Open Sans 1"/>
                  <a:ea typeface="Open Sans 1"/>
                  <a:cs typeface="Open Sans 1"/>
                  <a:sym typeface="Open Sans 1"/>
                </a:rPr>
                <a:t>Bermanfaat</a:t>
              </a:r>
              <a:endParaRPr lang="en-US" sz="900" dirty="0">
                <a:solidFill>
                  <a:srgbClr val="FFFF00"/>
                </a:solidFill>
                <a:latin typeface="Open Sans 1"/>
                <a:ea typeface="Open Sans 1"/>
                <a:cs typeface="Open Sans 1"/>
                <a:sym typeface="Open Sans 1"/>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9906000" h="6858000">
                <a:moveTo>
                  <a:pt x="0" y="0"/>
                </a:moveTo>
                <a:lnTo>
                  <a:pt x="9906000" y="0"/>
                </a:lnTo>
                <a:lnTo>
                  <a:pt x="9906000" y="6858000"/>
                </a:lnTo>
                <a:lnTo>
                  <a:pt x="0" y="6858000"/>
                </a:lnTo>
                <a:lnTo>
                  <a:pt x="0" y="0"/>
                </a:lnTo>
                <a:close/>
              </a:path>
            </a:pathLst>
          </a:custGeom>
          <a:blipFill>
            <a:blip r:embed="rId2"/>
            <a:stretch>
              <a:fillRect/>
            </a:stretch>
          </a:blipFill>
        </p:spPr>
      </p:sp>
      <p:sp>
        <p:nvSpPr>
          <p:cNvPr id="8" name="Freeform 8" descr="Logo  Description automatically generated"/>
          <p:cNvSpPr/>
          <p:nvPr/>
        </p:nvSpPr>
        <p:spPr>
          <a:xfrm>
            <a:off x="9423372" y="118743"/>
            <a:ext cx="330228" cy="330228"/>
          </a:xfrm>
          <a:custGeom>
            <a:avLst/>
            <a:gdLst/>
            <a:ahLst/>
            <a:cxnLst/>
            <a:rect l="l" t="t" r="r" b="b"/>
            <a:pathLst>
              <a:path w="330228" h="330228">
                <a:moveTo>
                  <a:pt x="0" y="0"/>
                </a:moveTo>
                <a:lnTo>
                  <a:pt x="330228" y="0"/>
                </a:lnTo>
                <a:lnTo>
                  <a:pt x="330228" y="330228"/>
                </a:lnTo>
                <a:lnTo>
                  <a:pt x="0" y="330228"/>
                </a:lnTo>
                <a:lnTo>
                  <a:pt x="0" y="0"/>
                </a:lnTo>
                <a:close/>
              </a:path>
            </a:pathLst>
          </a:custGeom>
          <a:blipFill>
            <a:blip r:embed="rId3"/>
            <a:stretch>
              <a:fillRect/>
            </a:stretch>
          </a:blipFill>
        </p:spPr>
      </p:sp>
      <p:pic>
        <p:nvPicPr>
          <p:cNvPr id="15" name="Picture 14">
            <a:extLst>
              <a:ext uri="{FF2B5EF4-FFF2-40B4-BE49-F238E27FC236}">
                <a16:creationId xmlns:a16="http://schemas.microsoft.com/office/drawing/2014/main" id="{89F16F71-BC69-444E-AEB4-52B2CA306689}"/>
              </a:ext>
            </a:extLst>
          </p:cNvPr>
          <p:cNvPicPr>
            <a:picLocks noChangeAspect="1"/>
          </p:cNvPicPr>
          <p:nvPr/>
        </p:nvPicPr>
        <p:blipFill rotWithShape="1">
          <a:blip r:embed="rId4">
            <a:extLst>
              <a:ext uri="{28A0092B-C50C-407E-A947-70E740481C1C}">
                <a14:useLocalDpi xmlns:a14="http://schemas.microsoft.com/office/drawing/2010/main" val="0"/>
              </a:ext>
            </a:extLst>
          </a:blip>
          <a:srcRect t="12254" b="12218"/>
          <a:stretch/>
        </p:blipFill>
        <p:spPr>
          <a:xfrm>
            <a:off x="1019117" y="1219200"/>
            <a:ext cx="10153765" cy="5309314"/>
          </a:xfrm>
          <a:prstGeom prst="rect">
            <a:avLst/>
          </a:prstGeom>
        </p:spPr>
      </p:pic>
      <p:sp>
        <p:nvSpPr>
          <p:cNvPr id="18" name="TextBox 26">
            <a:extLst>
              <a:ext uri="{FF2B5EF4-FFF2-40B4-BE49-F238E27FC236}">
                <a16:creationId xmlns:a16="http://schemas.microsoft.com/office/drawing/2014/main" id="{7E61B791-B3F1-40DE-8454-308513EE696C}"/>
              </a:ext>
            </a:extLst>
          </p:cNvPr>
          <p:cNvSpPr txBox="1"/>
          <p:nvPr/>
        </p:nvSpPr>
        <p:spPr>
          <a:xfrm>
            <a:off x="2019298" y="762000"/>
            <a:ext cx="8153401" cy="320601"/>
          </a:xfrm>
          <a:prstGeom prst="rect">
            <a:avLst/>
          </a:prstGeom>
        </p:spPr>
        <p:txBody>
          <a:bodyPr wrap="square" lIns="0" tIns="0" rIns="0" bIns="0" rtlCol="0" anchor="t">
            <a:spAutoFit/>
          </a:bodyPr>
          <a:lstStyle/>
          <a:p>
            <a:pPr algn="ctr">
              <a:lnSpc>
                <a:spcPts val="2519"/>
              </a:lnSpc>
              <a:spcBef>
                <a:spcPct val="0"/>
              </a:spcBef>
            </a:pPr>
            <a:r>
              <a:rPr lang="en-US" sz="2099" b="1" dirty="0">
                <a:solidFill>
                  <a:srgbClr val="000000"/>
                </a:solidFill>
                <a:latin typeface="Open Sans 2 Bold"/>
                <a:ea typeface="Open Sans 2 Bold"/>
                <a:cs typeface="Open Sans 2 Bold"/>
                <a:sym typeface="Open Sans 2 Bold"/>
              </a:rPr>
              <a:t>PERAN ELEMEN </a:t>
            </a:r>
            <a:r>
              <a:rPr lang="en-US" sz="2099" b="1" i="1" dirty="0">
                <a:solidFill>
                  <a:srgbClr val="000000"/>
                </a:solidFill>
                <a:latin typeface="Open Sans 2 Bold"/>
                <a:ea typeface="Open Sans 2 Bold"/>
                <a:cs typeface="Open Sans 2 Bold"/>
                <a:sym typeface="Open Sans 2 Bold"/>
              </a:rPr>
              <a:t>PENTAHELIX</a:t>
            </a:r>
            <a:r>
              <a:rPr lang="en-US" sz="2099" b="1" dirty="0">
                <a:solidFill>
                  <a:srgbClr val="000000"/>
                </a:solidFill>
                <a:latin typeface="Open Sans 2 Bold"/>
                <a:ea typeface="Open Sans 2 Bold"/>
                <a:cs typeface="Open Sans 2 Bold"/>
                <a:sym typeface="Open Sans 2 Bold"/>
              </a:rPr>
              <a:t> DALAM KEBIJAKAN PUBLIK</a:t>
            </a:r>
            <a:endParaRPr lang="en-US" sz="2099" b="1" i="1" dirty="0">
              <a:solidFill>
                <a:srgbClr val="000000"/>
              </a:solidFill>
              <a:latin typeface="Open Sans 2 Bold Italics"/>
              <a:ea typeface="Open Sans 2 Bold Italics"/>
              <a:cs typeface="Open Sans 2 Bold Italics"/>
              <a:sym typeface="Open Sans 2 Bold Italics"/>
            </a:endParaRPr>
          </a:p>
        </p:txBody>
      </p:sp>
      <p:grpSp>
        <p:nvGrpSpPr>
          <p:cNvPr id="20" name="Group 5">
            <a:extLst>
              <a:ext uri="{FF2B5EF4-FFF2-40B4-BE49-F238E27FC236}">
                <a16:creationId xmlns:a16="http://schemas.microsoft.com/office/drawing/2014/main" id="{6A877700-2FA9-4A04-BCA3-4ED085F358D6}"/>
              </a:ext>
            </a:extLst>
          </p:cNvPr>
          <p:cNvGrpSpPr/>
          <p:nvPr/>
        </p:nvGrpSpPr>
        <p:grpSpPr>
          <a:xfrm>
            <a:off x="6945702" y="6569789"/>
            <a:ext cx="5250988" cy="278623"/>
            <a:chOff x="0" y="0"/>
            <a:chExt cx="6337300" cy="404501"/>
          </a:xfrm>
        </p:grpSpPr>
        <p:sp>
          <p:nvSpPr>
            <p:cNvPr id="22" name="Freeform 6">
              <a:extLst>
                <a:ext uri="{FF2B5EF4-FFF2-40B4-BE49-F238E27FC236}">
                  <a16:creationId xmlns:a16="http://schemas.microsoft.com/office/drawing/2014/main" id="{E29AB450-F5A3-4F40-A81B-1597F216177D}"/>
                </a:ext>
              </a:extLst>
            </p:cNvPr>
            <p:cNvSpPr/>
            <p:nvPr/>
          </p:nvSpPr>
          <p:spPr>
            <a:xfrm>
              <a:off x="0" y="0"/>
              <a:ext cx="6337300" cy="404495"/>
            </a:xfrm>
            <a:custGeom>
              <a:avLst/>
              <a:gdLst/>
              <a:ahLst/>
              <a:cxnLst/>
              <a:rect l="l" t="t" r="r" b="b"/>
              <a:pathLst>
                <a:path w="6337300" h="404495">
                  <a:moveTo>
                    <a:pt x="0" y="0"/>
                  </a:moveTo>
                  <a:lnTo>
                    <a:pt x="6337300" y="0"/>
                  </a:lnTo>
                  <a:lnTo>
                    <a:pt x="6337300" y="404495"/>
                  </a:lnTo>
                  <a:lnTo>
                    <a:pt x="0" y="404495"/>
                  </a:lnTo>
                  <a:close/>
                </a:path>
              </a:pathLst>
            </a:custGeom>
            <a:gradFill rotWithShape="1">
              <a:gsLst>
                <a:gs pos="0">
                  <a:srgbClr val="7A221C">
                    <a:alpha val="100000"/>
                  </a:srgbClr>
                </a:gs>
                <a:gs pos="31000">
                  <a:srgbClr val="B1352C">
                    <a:alpha val="100000"/>
                  </a:srgbClr>
                </a:gs>
                <a:gs pos="100000">
                  <a:srgbClr val="FFFFFF">
                    <a:alpha val="100000"/>
                  </a:srgbClr>
                </a:gs>
              </a:gsLst>
              <a:lin ang="10800000"/>
            </a:gradFill>
          </p:spPr>
          <p:txBody>
            <a:bodyPr/>
            <a:lstStyle/>
            <a:p>
              <a:pPr algn="r"/>
              <a:endParaRPr lang="en-ID" dirty="0"/>
            </a:p>
          </p:txBody>
        </p:sp>
        <p:sp>
          <p:nvSpPr>
            <p:cNvPr id="23" name="TextBox 7">
              <a:extLst>
                <a:ext uri="{FF2B5EF4-FFF2-40B4-BE49-F238E27FC236}">
                  <a16:creationId xmlns:a16="http://schemas.microsoft.com/office/drawing/2014/main" id="{C54267E4-0EB6-48CE-883A-5DBDFB083B10}"/>
                </a:ext>
              </a:extLst>
            </p:cNvPr>
            <p:cNvSpPr txBox="1"/>
            <p:nvPr/>
          </p:nvSpPr>
          <p:spPr>
            <a:xfrm>
              <a:off x="0" y="0"/>
              <a:ext cx="6337300" cy="404501"/>
            </a:xfrm>
            <a:prstGeom prst="rect">
              <a:avLst/>
            </a:prstGeom>
          </p:spPr>
          <p:txBody>
            <a:bodyPr lIns="50800" tIns="50800" rIns="50800" bIns="50800" rtlCol="0" anchor="ctr"/>
            <a:lstStyle/>
            <a:p>
              <a:pPr algn="r">
                <a:lnSpc>
                  <a:spcPts val="1080"/>
                </a:lnSpc>
              </a:pPr>
              <a:r>
                <a:rPr lang="en-US" sz="900" dirty="0">
                  <a:solidFill>
                    <a:srgbClr val="FFFF00"/>
                  </a:solidFill>
                  <a:latin typeface="Open Sans 1"/>
                  <a:ea typeface="Open Sans 1"/>
                  <a:cs typeface="Open Sans 1"/>
                  <a:sym typeface="Open Sans 1"/>
                </a:rPr>
                <a:t>UNDIP </a:t>
              </a:r>
              <a:r>
                <a:rPr lang="en-US" sz="900" dirty="0" err="1">
                  <a:solidFill>
                    <a:srgbClr val="FFFF00"/>
                  </a:solidFill>
                  <a:latin typeface="Open Sans 1"/>
                  <a:ea typeface="Open Sans 1"/>
                  <a:cs typeface="Open Sans 1"/>
                  <a:sym typeface="Open Sans 1"/>
                </a:rPr>
                <a:t>Bermartabat</a:t>
              </a:r>
              <a:r>
                <a:rPr lang="en-US" sz="900" dirty="0">
                  <a:solidFill>
                    <a:srgbClr val="FFFF00"/>
                  </a:solidFill>
                  <a:latin typeface="Open Sans 1"/>
                  <a:ea typeface="Open Sans 1"/>
                  <a:cs typeface="Open Sans 1"/>
                  <a:sym typeface="Open Sans 1"/>
                </a:rPr>
                <a:t> UNDIP </a:t>
              </a:r>
              <a:r>
                <a:rPr lang="en-US" sz="900" dirty="0" err="1">
                  <a:solidFill>
                    <a:srgbClr val="FFFF00"/>
                  </a:solidFill>
                  <a:latin typeface="Open Sans 1"/>
                  <a:ea typeface="Open Sans 1"/>
                  <a:cs typeface="Open Sans 1"/>
                  <a:sym typeface="Open Sans 1"/>
                </a:rPr>
                <a:t>Bermanfaat</a:t>
              </a:r>
              <a:endParaRPr lang="en-US" sz="900" dirty="0">
                <a:solidFill>
                  <a:srgbClr val="FFFF00"/>
                </a:solidFill>
                <a:latin typeface="Open Sans 1"/>
                <a:ea typeface="Open Sans 1"/>
                <a:cs typeface="Open Sans 1"/>
                <a:sym typeface="Open Sans 1"/>
              </a:endParaRPr>
            </a:p>
          </p:txBody>
        </p:sp>
      </p:grpSp>
    </p:spTree>
    <p:extLst>
      <p:ext uri="{BB962C8B-B14F-4D97-AF65-F5344CB8AC3E}">
        <p14:creationId xmlns:p14="http://schemas.microsoft.com/office/powerpoint/2010/main" val="7417413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9906000" h="6858000">
                <a:moveTo>
                  <a:pt x="0" y="0"/>
                </a:moveTo>
                <a:lnTo>
                  <a:pt x="9906000" y="0"/>
                </a:lnTo>
                <a:lnTo>
                  <a:pt x="9906000" y="6858000"/>
                </a:lnTo>
                <a:lnTo>
                  <a:pt x="0" y="6858000"/>
                </a:lnTo>
                <a:lnTo>
                  <a:pt x="0" y="0"/>
                </a:lnTo>
                <a:close/>
              </a:path>
            </a:pathLst>
          </a:custGeom>
          <a:blipFill>
            <a:blip r:embed="rId2"/>
            <a:stretch>
              <a:fillRect/>
            </a:stretch>
          </a:blipFill>
        </p:spPr>
      </p:sp>
      <p:sp>
        <p:nvSpPr>
          <p:cNvPr id="8" name="Freeform 8" descr="Logo  Description automatically generated"/>
          <p:cNvSpPr/>
          <p:nvPr/>
        </p:nvSpPr>
        <p:spPr>
          <a:xfrm>
            <a:off x="9423372" y="118743"/>
            <a:ext cx="330228" cy="330228"/>
          </a:xfrm>
          <a:custGeom>
            <a:avLst/>
            <a:gdLst/>
            <a:ahLst/>
            <a:cxnLst/>
            <a:rect l="l" t="t" r="r" b="b"/>
            <a:pathLst>
              <a:path w="330228" h="330228">
                <a:moveTo>
                  <a:pt x="0" y="0"/>
                </a:moveTo>
                <a:lnTo>
                  <a:pt x="330228" y="0"/>
                </a:lnTo>
                <a:lnTo>
                  <a:pt x="330228" y="330228"/>
                </a:lnTo>
                <a:lnTo>
                  <a:pt x="0" y="330228"/>
                </a:lnTo>
                <a:lnTo>
                  <a:pt x="0" y="0"/>
                </a:lnTo>
                <a:close/>
              </a:path>
            </a:pathLst>
          </a:custGeom>
          <a:blipFill>
            <a:blip r:embed="rId3"/>
            <a:stretch>
              <a:fillRect/>
            </a:stretch>
          </a:blipFill>
        </p:spPr>
      </p:sp>
      <p:pic>
        <p:nvPicPr>
          <p:cNvPr id="4" name="Picture 3">
            <a:extLst>
              <a:ext uri="{FF2B5EF4-FFF2-40B4-BE49-F238E27FC236}">
                <a16:creationId xmlns:a16="http://schemas.microsoft.com/office/drawing/2014/main" id="{3652E446-CB6A-4F4F-9AE4-4B0866D67DE4}"/>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l="4616" t="11113" r="3065"/>
          <a:stretch/>
        </p:blipFill>
        <p:spPr>
          <a:xfrm>
            <a:off x="2190750" y="1348228"/>
            <a:ext cx="7810500" cy="5206268"/>
          </a:xfrm>
          <a:prstGeom prst="rect">
            <a:avLst/>
          </a:prstGeom>
        </p:spPr>
      </p:pic>
      <p:sp>
        <p:nvSpPr>
          <p:cNvPr id="7" name="TextBox 26">
            <a:extLst>
              <a:ext uri="{FF2B5EF4-FFF2-40B4-BE49-F238E27FC236}">
                <a16:creationId xmlns:a16="http://schemas.microsoft.com/office/drawing/2014/main" id="{33CD550A-3781-4863-8E75-F309A2759E85}"/>
              </a:ext>
            </a:extLst>
          </p:cNvPr>
          <p:cNvSpPr txBox="1"/>
          <p:nvPr/>
        </p:nvSpPr>
        <p:spPr>
          <a:xfrm>
            <a:off x="1600200" y="577999"/>
            <a:ext cx="8763000" cy="641201"/>
          </a:xfrm>
          <a:prstGeom prst="rect">
            <a:avLst/>
          </a:prstGeom>
        </p:spPr>
        <p:txBody>
          <a:bodyPr wrap="square" lIns="0" tIns="0" rIns="0" bIns="0" rtlCol="0" anchor="t">
            <a:spAutoFit/>
          </a:bodyPr>
          <a:lstStyle/>
          <a:p>
            <a:pPr algn="ctr">
              <a:lnSpc>
                <a:spcPts val="2519"/>
              </a:lnSpc>
              <a:spcBef>
                <a:spcPct val="0"/>
              </a:spcBef>
            </a:pPr>
            <a:r>
              <a:rPr lang="en-US" sz="2000" b="1" dirty="0">
                <a:solidFill>
                  <a:srgbClr val="000000"/>
                </a:solidFill>
                <a:latin typeface="Open Sans 2 Bold"/>
                <a:ea typeface="Open Sans 2 Bold"/>
                <a:cs typeface="Open Sans 2 Bold"/>
                <a:sym typeface="Open Sans 2 Bold"/>
              </a:rPr>
              <a:t>MODEL KOLABORASI </a:t>
            </a:r>
            <a:r>
              <a:rPr lang="en-US" sz="2000" b="1" i="1" dirty="0">
                <a:solidFill>
                  <a:srgbClr val="000000"/>
                </a:solidFill>
                <a:latin typeface="Open Sans 2 Bold"/>
                <a:ea typeface="Open Sans 2 Bold"/>
                <a:cs typeface="Open Sans 2 Bold"/>
                <a:sym typeface="Open Sans 2 Bold"/>
              </a:rPr>
              <a:t>PENTAHELIX</a:t>
            </a:r>
            <a:r>
              <a:rPr lang="en-US" sz="2000" b="1" dirty="0">
                <a:solidFill>
                  <a:srgbClr val="000000"/>
                </a:solidFill>
                <a:latin typeface="Open Sans 2 Bold"/>
                <a:ea typeface="Open Sans 2 Bold"/>
                <a:cs typeface="Open Sans 2 Bold"/>
                <a:sym typeface="Open Sans 2 Bold"/>
              </a:rPr>
              <a:t> DALAM MEWUJUDKAN KEBIJAKAN PENGELOLAAN PESISIR BERKELANJUTAN</a:t>
            </a:r>
            <a:endParaRPr lang="en-US" sz="2000" b="1" i="1" dirty="0">
              <a:solidFill>
                <a:srgbClr val="000000"/>
              </a:solidFill>
              <a:latin typeface="Open Sans 2 Bold Italics"/>
              <a:ea typeface="Open Sans 2 Bold Italics"/>
              <a:cs typeface="Open Sans 2 Bold Italics"/>
              <a:sym typeface="Open Sans 2 Bold Italics"/>
            </a:endParaRPr>
          </a:p>
        </p:txBody>
      </p:sp>
      <p:grpSp>
        <p:nvGrpSpPr>
          <p:cNvPr id="10" name="Group 5">
            <a:extLst>
              <a:ext uri="{FF2B5EF4-FFF2-40B4-BE49-F238E27FC236}">
                <a16:creationId xmlns:a16="http://schemas.microsoft.com/office/drawing/2014/main" id="{191BAAD3-DAB9-4AE9-A35A-F65331C01810}"/>
              </a:ext>
            </a:extLst>
          </p:cNvPr>
          <p:cNvGrpSpPr/>
          <p:nvPr/>
        </p:nvGrpSpPr>
        <p:grpSpPr>
          <a:xfrm>
            <a:off x="6945702" y="6569789"/>
            <a:ext cx="5250988" cy="278623"/>
            <a:chOff x="0" y="0"/>
            <a:chExt cx="6337300" cy="404501"/>
          </a:xfrm>
        </p:grpSpPr>
        <p:sp>
          <p:nvSpPr>
            <p:cNvPr id="11" name="Freeform 6">
              <a:extLst>
                <a:ext uri="{FF2B5EF4-FFF2-40B4-BE49-F238E27FC236}">
                  <a16:creationId xmlns:a16="http://schemas.microsoft.com/office/drawing/2014/main" id="{E97877DB-9831-4B0C-A46D-DDBEEE5584A2}"/>
                </a:ext>
              </a:extLst>
            </p:cNvPr>
            <p:cNvSpPr/>
            <p:nvPr/>
          </p:nvSpPr>
          <p:spPr>
            <a:xfrm>
              <a:off x="0" y="0"/>
              <a:ext cx="6337300" cy="404495"/>
            </a:xfrm>
            <a:custGeom>
              <a:avLst/>
              <a:gdLst/>
              <a:ahLst/>
              <a:cxnLst/>
              <a:rect l="l" t="t" r="r" b="b"/>
              <a:pathLst>
                <a:path w="6337300" h="404495">
                  <a:moveTo>
                    <a:pt x="0" y="0"/>
                  </a:moveTo>
                  <a:lnTo>
                    <a:pt x="6337300" y="0"/>
                  </a:lnTo>
                  <a:lnTo>
                    <a:pt x="6337300" y="404495"/>
                  </a:lnTo>
                  <a:lnTo>
                    <a:pt x="0" y="404495"/>
                  </a:lnTo>
                  <a:close/>
                </a:path>
              </a:pathLst>
            </a:custGeom>
            <a:gradFill rotWithShape="1">
              <a:gsLst>
                <a:gs pos="0">
                  <a:srgbClr val="7A221C">
                    <a:alpha val="100000"/>
                  </a:srgbClr>
                </a:gs>
                <a:gs pos="31000">
                  <a:srgbClr val="B1352C">
                    <a:alpha val="100000"/>
                  </a:srgbClr>
                </a:gs>
                <a:gs pos="100000">
                  <a:srgbClr val="FFFFFF">
                    <a:alpha val="100000"/>
                  </a:srgbClr>
                </a:gs>
              </a:gsLst>
              <a:lin ang="10800000"/>
            </a:gradFill>
          </p:spPr>
          <p:txBody>
            <a:bodyPr/>
            <a:lstStyle/>
            <a:p>
              <a:pPr algn="r"/>
              <a:endParaRPr lang="en-ID" dirty="0"/>
            </a:p>
          </p:txBody>
        </p:sp>
        <p:sp>
          <p:nvSpPr>
            <p:cNvPr id="12" name="TextBox 7">
              <a:extLst>
                <a:ext uri="{FF2B5EF4-FFF2-40B4-BE49-F238E27FC236}">
                  <a16:creationId xmlns:a16="http://schemas.microsoft.com/office/drawing/2014/main" id="{FDD30A1F-B4DD-4B53-B071-F4BAC567ED49}"/>
                </a:ext>
              </a:extLst>
            </p:cNvPr>
            <p:cNvSpPr txBox="1"/>
            <p:nvPr/>
          </p:nvSpPr>
          <p:spPr>
            <a:xfrm>
              <a:off x="0" y="0"/>
              <a:ext cx="6337300" cy="404501"/>
            </a:xfrm>
            <a:prstGeom prst="rect">
              <a:avLst/>
            </a:prstGeom>
          </p:spPr>
          <p:txBody>
            <a:bodyPr lIns="50800" tIns="50800" rIns="50800" bIns="50800" rtlCol="0" anchor="ctr"/>
            <a:lstStyle/>
            <a:p>
              <a:pPr algn="r">
                <a:lnSpc>
                  <a:spcPts val="1080"/>
                </a:lnSpc>
              </a:pPr>
              <a:r>
                <a:rPr lang="en-US" sz="900" dirty="0">
                  <a:solidFill>
                    <a:srgbClr val="FFFF00"/>
                  </a:solidFill>
                  <a:latin typeface="Open Sans 1"/>
                  <a:ea typeface="Open Sans 1"/>
                  <a:cs typeface="Open Sans 1"/>
                  <a:sym typeface="Open Sans 1"/>
                </a:rPr>
                <a:t>UNDIP </a:t>
              </a:r>
              <a:r>
                <a:rPr lang="en-US" sz="900" dirty="0" err="1">
                  <a:solidFill>
                    <a:srgbClr val="FFFF00"/>
                  </a:solidFill>
                  <a:latin typeface="Open Sans 1"/>
                  <a:ea typeface="Open Sans 1"/>
                  <a:cs typeface="Open Sans 1"/>
                  <a:sym typeface="Open Sans 1"/>
                </a:rPr>
                <a:t>Bermartabat</a:t>
              </a:r>
              <a:r>
                <a:rPr lang="en-US" sz="900" dirty="0">
                  <a:solidFill>
                    <a:srgbClr val="FFFF00"/>
                  </a:solidFill>
                  <a:latin typeface="Open Sans 1"/>
                  <a:ea typeface="Open Sans 1"/>
                  <a:cs typeface="Open Sans 1"/>
                  <a:sym typeface="Open Sans 1"/>
                </a:rPr>
                <a:t> UNDIP </a:t>
              </a:r>
              <a:r>
                <a:rPr lang="en-US" sz="900" dirty="0" err="1">
                  <a:solidFill>
                    <a:srgbClr val="FFFF00"/>
                  </a:solidFill>
                  <a:latin typeface="Open Sans 1"/>
                  <a:ea typeface="Open Sans 1"/>
                  <a:cs typeface="Open Sans 1"/>
                  <a:sym typeface="Open Sans 1"/>
                </a:rPr>
                <a:t>Bermanfaat</a:t>
              </a:r>
              <a:endParaRPr lang="en-US" sz="900" dirty="0">
                <a:solidFill>
                  <a:srgbClr val="FFFF00"/>
                </a:solidFill>
                <a:latin typeface="Open Sans 1"/>
                <a:ea typeface="Open Sans 1"/>
                <a:cs typeface="Open Sans 1"/>
                <a:sym typeface="Open Sans 1"/>
              </a:endParaRPr>
            </a:p>
          </p:txBody>
        </p:sp>
      </p:grpSp>
    </p:spTree>
    <p:extLst>
      <p:ext uri="{BB962C8B-B14F-4D97-AF65-F5344CB8AC3E}">
        <p14:creationId xmlns:p14="http://schemas.microsoft.com/office/powerpoint/2010/main" val="120797614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727</TotalTime>
  <Words>1893</Words>
  <Application>Microsoft Office PowerPoint</Application>
  <PresentationFormat>Widescreen</PresentationFormat>
  <Paragraphs>239</Paragraphs>
  <Slides>28</Slides>
  <Notes>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28</vt:i4>
      </vt:variant>
    </vt:vector>
  </HeadingPairs>
  <TitlesOfParts>
    <vt:vector size="39" baseType="lpstr">
      <vt:lpstr>Arial</vt:lpstr>
      <vt:lpstr>Open Sans 1 Italics</vt:lpstr>
      <vt:lpstr>Arimo Bold Italics</vt:lpstr>
      <vt:lpstr>Arimo Bold</vt:lpstr>
      <vt:lpstr>Calibri</vt:lpstr>
      <vt:lpstr>Open Sans 2 Bold</vt:lpstr>
      <vt:lpstr>Open Sans 2</vt:lpstr>
      <vt:lpstr>Open Sans 1 Bold</vt:lpstr>
      <vt:lpstr>Open Sans 1</vt:lpstr>
      <vt:lpstr>Open Sans 2 Bold Italics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15/1/25_PPT_PENGUKUHAN GB.pptx</dc:title>
  <cp:lastModifiedBy>resaseptia36@gmail.com</cp:lastModifiedBy>
  <cp:revision>128</cp:revision>
  <dcterms:created xsi:type="dcterms:W3CDTF">2006-08-16T00:00:00Z</dcterms:created>
  <dcterms:modified xsi:type="dcterms:W3CDTF">2025-01-19T14:32:05Z</dcterms:modified>
  <dc:identifier>DAGcPOny0io</dc:identifier>
</cp:coreProperties>
</file>