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2" r:id="rId2"/>
    <p:sldId id="280" r:id="rId3"/>
    <p:sldId id="281" r:id="rId4"/>
    <p:sldId id="282" r:id="rId5"/>
    <p:sldId id="288" r:id="rId6"/>
    <p:sldId id="283" r:id="rId7"/>
    <p:sldId id="284" r:id="rId8"/>
    <p:sldId id="289" r:id="rId9"/>
    <p:sldId id="285" r:id="rId10"/>
    <p:sldId id="286" r:id="rId11"/>
    <p:sldId id="287" r:id="rId12"/>
    <p:sldId id="290" r:id="rId13"/>
    <p:sldId id="291" r:id="rId14"/>
    <p:sldId id="292" r:id="rId15"/>
    <p:sldId id="308" r:id="rId16"/>
    <p:sldId id="293" r:id="rId17"/>
    <p:sldId id="294" r:id="rId18"/>
    <p:sldId id="295" r:id="rId19"/>
    <p:sldId id="296" r:id="rId20"/>
    <p:sldId id="297" r:id="rId21"/>
    <p:sldId id="307" r:id="rId22"/>
    <p:sldId id="298" r:id="rId23"/>
    <p:sldId id="299" r:id="rId24"/>
    <p:sldId id="309" r:id="rId25"/>
    <p:sldId id="274" r:id="rId26"/>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D04DD33-E998-422F-B7B0-1FED3935170D}" type="doc">
      <dgm:prSet loTypeId="urn:microsoft.com/office/officeart/2005/8/layout/venn2" loCatId="relationship" qsTypeId="urn:microsoft.com/office/officeart/2005/8/quickstyle/3d3" qsCatId="3D" csTypeId="urn:microsoft.com/office/officeart/2005/8/colors/colorful1" csCatId="colorful" phldr="1"/>
      <dgm:spPr/>
      <dgm:t>
        <a:bodyPr/>
        <a:lstStyle/>
        <a:p>
          <a:endParaRPr lang="id-ID"/>
        </a:p>
      </dgm:t>
    </dgm:pt>
    <dgm:pt modelId="{10D09C08-0A1E-4B15-A5DA-A806328579AA}">
      <dgm:prSet/>
      <dgm:spPr/>
      <dgm:t>
        <a:bodyPr/>
        <a:lstStyle/>
        <a:p>
          <a:pPr rtl="0"/>
          <a:r>
            <a:rPr lang="en-US" b="1" dirty="0"/>
            <a:t>PERTEMUAN 3</a:t>
          </a:r>
          <a:endParaRPr lang="id-ID" dirty="0"/>
        </a:p>
      </dgm:t>
    </dgm:pt>
    <dgm:pt modelId="{498BE945-C0EA-490C-BD1E-9DAD0AA80F0B}" type="parTrans" cxnId="{6D3C2024-6EDA-4C20-ABAD-5C5A46D67A11}">
      <dgm:prSet/>
      <dgm:spPr/>
      <dgm:t>
        <a:bodyPr/>
        <a:lstStyle/>
        <a:p>
          <a:endParaRPr lang="id-ID"/>
        </a:p>
      </dgm:t>
    </dgm:pt>
    <dgm:pt modelId="{5BBDB7D2-1FC7-4FD9-BAAF-C113E0668BDA}" type="sibTrans" cxnId="{6D3C2024-6EDA-4C20-ABAD-5C5A46D67A11}">
      <dgm:prSet/>
      <dgm:spPr/>
      <dgm:t>
        <a:bodyPr/>
        <a:lstStyle/>
        <a:p>
          <a:endParaRPr lang="id-ID"/>
        </a:p>
      </dgm:t>
    </dgm:pt>
    <dgm:pt modelId="{93CC27F6-F30A-42FC-B5D8-9F0A90C4FBC3}">
      <dgm:prSet custT="1"/>
      <dgm:spPr/>
      <dgm:t>
        <a:bodyPr/>
        <a:lstStyle/>
        <a:p>
          <a:pPr rtl="0"/>
          <a:r>
            <a:rPr lang="id-ID" sz="2700" b="1" dirty="0"/>
            <a:t>Administrasi</a:t>
          </a:r>
          <a:r>
            <a:rPr lang="en-US" sz="2700" b="1" dirty="0"/>
            <a:t> </a:t>
          </a:r>
          <a:r>
            <a:rPr lang="en-US" sz="2700" b="1" dirty="0" err="1"/>
            <a:t>Sebagai</a:t>
          </a:r>
          <a:r>
            <a:rPr lang="en-US" sz="2700" b="1" dirty="0"/>
            <a:t> </a:t>
          </a:r>
          <a:r>
            <a:rPr lang="en-US" sz="2700" b="1" dirty="0" err="1"/>
            <a:t>Ilmu</a:t>
          </a:r>
          <a:r>
            <a:rPr lang="en-US" sz="2700" b="1" dirty="0"/>
            <a:t> dan </a:t>
          </a:r>
          <a:r>
            <a:rPr lang="en-US" sz="2700" b="1" dirty="0" err="1"/>
            <a:t>Objek</a:t>
          </a:r>
          <a:r>
            <a:rPr lang="en-US" sz="2700" b="1" dirty="0"/>
            <a:t> </a:t>
          </a:r>
          <a:r>
            <a:rPr lang="en-US" sz="2700" b="1" dirty="0" err="1"/>
            <a:t>Penelitian</a:t>
          </a:r>
          <a:endParaRPr lang="id-ID" sz="2700" dirty="0"/>
        </a:p>
      </dgm:t>
    </dgm:pt>
    <dgm:pt modelId="{741D4BD6-9F82-4FA4-8126-780761C22EEA}" type="parTrans" cxnId="{D3F5F5B0-C065-4322-B30B-1C2452A4F298}">
      <dgm:prSet/>
      <dgm:spPr/>
      <dgm:t>
        <a:bodyPr/>
        <a:lstStyle/>
        <a:p>
          <a:endParaRPr lang="id-ID"/>
        </a:p>
      </dgm:t>
    </dgm:pt>
    <dgm:pt modelId="{FA978553-8033-49FB-B027-BC6147AC8DB9}" type="sibTrans" cxnId="{D3F5F5B0-C065-4322-B30B-1C2452A4F298}">
      <dgm:prSet/>
      <dgm:spPr/>
      <dgm:t>
        <a:bodyPr/>
        <a:lstStyle/>
        <a:p>
          <a:endParaRPr lang="id-ID"/>
        </a:p>
      </dgm:t>
    </dgm:pt>
    <dgm:pt modelId="{60672E8E-3B30-4522-9E61-50813A4B20B7}" type="pres">
      <dgm:prSet presAssocID="{0D04DD33-E998-422F-B7B0-1FED3935170D}" presName="Name0" presStyleCnt="0">
        <dgm:presLayoutVars>
          <dgm:chMax val="7"/>
          <dgm:resizeHandles val="exact"/>
        </dgm:presLayoutVars>
      </dgm:prSet>
      <dgm:spPr/>
    </dgm:pt>
    <dgm:pt modelId="{243D5997-3EB7-4A69-A053-5F248C134E00}" type="pres">
      <dgm:prSet presAssocID="{0D04DD33-E998-422F-B7B0-1FED3935170D}" presName="comp1" presStyleCnt="0"/>
      <dgm:spPr/>
    </dgm:pt>
    <dgm:pt modelId="{FB218A99-B319-46C2-AD70-580D23BFA2E6}" type="pres">
      <dgm:prSet presAssocID="{0D04DD33-E998-422F-B7B0-1FED3935170D}" presName="circle1" presStyleLbl="node1" presStyleIdx="0" presStyleCnt="2"/>
      <dgm:spPr/>
    </dgm:pt>
    <dgm:pt modelId="{069A770A-069B-49DB-B519-E8C08955438A}" type="pres">
      <dgm:prSet presAssocID="{0D04DD33-E998-422F-B7B0-1FED3935170D}" presName="c1text" presStyleLbl="node1" presStyleIdx="0" presStyleCnt="2">
        <dgm:presLayoutVars>
          <dgm:bulletEnabled val="1"/>
        </dgm:presLayoutVars>
      </dgm:prSet>
      <dgm:spPr/>
    </dgm:pt>
    <dgm:pt modelId="{8A05398C-C32A-473E-8358-E62F3C4805D6}" type="pres">
      <dgm:prSet presAssocID="{0D04DD33-E998-422F-B7B0-1FED3935170D}" presName="comp2" presStyleCnt="0"/>
      <dgm:spPr/>
    </dgm:pt>
    <dgm:pt modelId="{2CF67A5F-5D3F-491C-9AEA-9E73F3AA4922}" type="pres">
      <dgm:prSet presAssocID="{0D04DD33-E998-422F-B7B0-1FED3935170D}" presName="circle2" presStyleLbl="node1" presStyleIdx="1" presStyleCnt="2"/>
      <dgm:spPr/>
    </dgm:pt>
    <dgm:pt modelId="{D01FB601-DB8B-4A4F-AC88-8EFAEF001C1C}" type="pres">
      <dgm:prSet presAssocID="{0D04DD33-E998-422F-B7B0-1FED3935170D}" presName="c2text" presStyleLbl="node1" presStyleIdx="1" presStyleCnt="2">
        <dgm:presLayoutVars>
          <dgm:bulletEnabled val="1"/>
        </dgm:presLayoutVars>
      </dgm:prSet>
      <dgm:spPr/>
    </dgm:pt>
  </dgm:ptLst>
  <dgm:cxnLst>
    <dgm:cxn modelId="{6D3C2024-6EDA-4C20-ABAD-5C5A46D67A11}" srcId="{0D04DD33-E998-422F-B7B0-1FED3935170D}" destId="{10D09C08-0A1E-4B15-A5DA-A806328579AA}" srcOrd="0" destOrd="0" parTransId="{498BE945-C0EA-490C-BD1E-9DAD0AA80F0B}" sibTransId="{5BBDB7D2-1FC7-4FD9-BAAF-C113E0668BDA}"/>
    <dgm:cxn modelId="{2C783C37-3A52-4481-B356-638178BC7E3D}" type="presOf" srcId="{93CC27F6-F30A-42FC-B5D8-9F0A90C4FBC3}" destId="{D01FB601-DB8B-4A4F-AC88-8EFAEF001C1C}" srcOrd="1" destOrd="0" presId="urn:microsoft.com/office/officeart/2005/8/layout/venn2"/>
    <dgm:cxn modelId="{E4D4A3AA-4441-482E-BE97-743D05619BA0}" type="presOf" srcId="{93CC27F6-F30A-42FC-B5D8-9F0A90C4FBC3}" destId="{2CF67A5F-5D3F-491C-9AEA-9E73F3AA4922}" srcOrd="0" destOrd="0" presId="urn:microsoft.com/office/officeart/2005/8/layout/venn2"/>
    <dgm:cxn modelId="{D3F5F5B0-C065-4322-B30B-1C2452A4F298}" srcId="{0D04DD33-E998-422F-B7B0-1FED3935170D}" destId="{93CC27F6-F30A-42FC-B5D8-9F0A90C4FBC3}" srcOrd="1" destOrd="0" parTransId="{741D4BD6-9F82-4FA4-8126-780761C22EEA}" sibTransId="{FA978553-8033-49FB-B027-BC6147AC8DB9}"/>
    <dgm:cxn modelId="{E7B43ABB-D577-437F-A1AA-B8B371D0D176}" type="presOf" srcId="{10D09C08-0A1E-4B15-A5DA-A806328579AA}" destId="{FB218A99-B319-46C2-AD70-580D23BFA2E6}" srcOrd="0" destOrd="0" presId="urn:microsoft.com/office/officeart/2005/8/layout/venn2"/>
    <dgm:cxn modelId="{6D2BDEBB-FD79-404D-A54E-D13164C7431B}" type="presOf" srcId="{0D04DD33-E998-422F-B7B0-1FED3935170D}" destId="{60672E8E-3B30-4522-9E61-50813A4B20B7}" srcOrd="0" destOrd="0" presId="urn:microsoft.com/office/officeart/2005/8/layout/venn2"/>
    <dgm:cxn modelId="{F8B135EA-B9B8-4E17-AC40-54C76E0E39CD}" type="presOf" srcId="{10D09C08-0A1E-4B15-A5DA-A806328579AA}" destId="{069A770A-069B-49DB-B519-E8C08955438A}" srcOrd="1" destOrd="0" presId="urn:microsoft.com/office/officeart/2005/8/layout/venn2"/>
    <dgm:cxn modelId="{000E6576-D21A-44A9-AD6E-6FDFDA85D590}" type="presParOf" srcId="{60672E8E-3B30-4522-9E61-50813A4B20B7}" destId="{243D5997-3EB7-4A69-A053-5F248C134E00}" srcOrd="0" destOrd="0" presId="urn:microsoft.com/office/officeart/2005/8/layout/venn2"/>
    <dgm:cxn modelId="{A108FF37-95C9-4108-9397-C5500D7BA7ED}" type="presParOf" srcId="{243D5997-3EB7-4A69-A053-5F248C134E00}" destId="{FB218A99-B319-46C2-AD70-580D23BFA2E6}" srcOrd="0" destOrd="0" presId="urn:microsoft.com/office/officeart/2005/8/layout/venn2"/>
    <dgm:cxn modelId="{557C8698-4C0A-4DC4-B378-FE2B0D46D638}" type="presParOf" srcId="{243D5997-3EB7-4A69-A053-5F248C134E00}" destId="{069A770A-069B-49DB-B519-E8C08955438A}" srcOrd="1" destOrd="0" presId="urn:microsoft.com/office/officeart/2005/8/layout/venn2"/>
    <dgm:cxn modelId="{EC782CF0-36C4-4F21-90C3-A848EF5E4D5F}" type="presParOf" srcId="{60672E8E-3B30-4522-9E61-50813A4B20B7}" destId="{8A05398C-C32A-473E-8358-E62F3C4805D6}" srcOrd="1" destOrd="0" presId="urn:microsoft.com/office/officeart/2005/8/layout/venn2"/>
    <dgm:cxn modelId="{6D258379-DDB5-40B2-8D97-B60A472BAD3F}" type="presParOf" srcId="{8A05398C-C32A-473E-8358-E62F3C4805D6}" destId="{2CF67A5F-5D3F-491C-9AEA-9E73F3AA4922}" srcOrd="0" destOrd="0" presId="urn:microsoft.com/office/officeart/2005/8/layout/venn2"/>
    <dgm:cxn modelId="{0025B39E-BFEA-458F-9645-CDD735EB64A2}" type="presParOf" srcId="{8A05398C-C32A-473E-8358-E62F3C4805D6}" destId="{D01FB601-DB8B-4A4F-AC88-8EFAEF001C1C}" srcOrd="1"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4F9133F-7C5A-4208-BB1C-90D9E8B53CA5}" type="doc">
      <dgm:prSet loTypeId="urn:microsoft.com/office/officeart/2005/8/layout/cycle7" loCatId="cycle" qsTypeId="urn:microsoft.com/office/officeart/2005/8/quickstyle/simple5" qsCatId="simple" csTypeId="urn:microsoft.com/office/officeart/2005/8/colors/colorful1" csCatId="colorful"/>
      <dgm:spPr/>
      <dgm:t>
        <a:bodyPr/>
        <a:lstStyle/>
        <a:p>
          <a:endParaRPr lang="id-ID"/>
        </a:p>
      </dgm:t>
    </dgm:pt>
    <dgm:pt modelId="{43A4A6AE-FBD1-4917-8D5B-96AF51F014A1}">
      <dgm:prSet/>
      <dgm:spPr/>
      <dgm:t>
        <a:bodyPr/>
        <a:lstStyle/>
        <a:p>
          <a:pPr rtl="0"/>
          <a:r>
            <a:rPr lang="id-ID" dirty="0"/>
            <a:t>Administrasi sebagai Ilmu </a:t>
          </a:r>
        </a:p>
      </dgm:t>
    </dgm:pt>
    <dgm:pt modelId="{037BB7CE-077D-4450-9787-E313EDA333D7}" type="parTrans" cxnId="{8C689089-DACF-4781-B118-6C5674FBE446}">
      <dgm:prSet/>
      <dgm:spPr/>
      <dgm:t>
        <a:bodyPr/>
        <a:lstStyle/>
        <a:p>
          <a:endParaRPr lang="id-ID"/>
        </a:p>
      </dgm:t>
    </dgm:pt>
    <dgm:pt modelId="{E188164E-EC77-4B5B-B482-1B20AFEE9C47}" type="sibTrans" cxnId="{8C689089-DACF-4781-B118-6C5674FBE446}">
      <dgm:prSet/>
      <dgm:spPr/>
      <dgm:t>
        <a:bodyPr/>
        <a:lstStyle/>
        <a:p>
          <a:endParaRPr lang="id-ID"/>
        </a:p>
      </dgm:t>
    </dgm:pt>
    <dgm:pt modelId="{9F6B15E8-64FF-4D0F-8B3F-9D7630B32967}">
      <dgm:prSet/>
      <dgm:spPr/>
      <dgm:t>
        <a:bodyPr/>
        <a:lstStyle/>
        <a:p>
          <a:pPr rtl="0"/>
          <a:r>
            <a:rPr lang="id-ID"/>
            <a:t>Administrasi bagi Pembangunan </a:t>
          </a:r>
        </a:p>
      </dgm:t>
    </dgm:pt>
    <dgm:pt modelId="{45149E28-29BB-46B2-9152-651F56317BCD}" type="parTrans" cxnId="{28C000FF-4D27-4EB3-8CC5-3BF96108758A}">
      <dgm:prSet/>
      <dgm:spPr/>
      <dgm:t>
        <a:bodyPr/>
        <a:lstStyle/>
        <a:p>
          <a:endParaRPr lang="id-ID"/>
        </a:p>
      </dgm:t>
    </dgm:pt>
    <dgm:pt modelId="{983E52CF-57C7-4F16-B5D9-B032160AE79D}" type="sibTrans" cxnId="{28C000FF-4D27-4EB3-8CC5-3BF96108758A}">
      <dgm:prSet/>
      <dgm:spPr/>
      <dgm:t>
        <a:bodyPr/>
        <a:lstStyle/>
        <a:p>
          <a:endParaRPr lang="id-ID"/>
        </a:p>
      </dgm:t>
    </dgm:pt>
    <dgm:pt modelId="{A4E25443-5AF6-4ABF-BD70-B80C8E58BA4A}">
      <dgm:prSet/>
      <dgm:spPr/>
      <dgm:t>
        <a:bodyPr/>
        <a:lstStyle/>
        <a:p>
          <a:pPr rtl="0"/>
          <a:r>
            <a:rPr lang="id-ID"/>
            <a:t>Unsur-Unsur Administrasi </a:t>
          </a:r>
        </a:p>
      </dgm:t>
    </dgm:pt>
    <dgm:pt modelId="{5ACC3C9F-7984-488A-B16C-19558F3215B0}" type="parTrans" cxnId="{C7C40AC4-8B42-45DE-ADB2-CBD7057F1152}">
      <dgm:prSet/>
      <dgm:spPr/>
      <dgm:t>
        <a:bodyPr/>
        <a:lstStyle/>
        <a:p>
          <a:endParaRPr lang="id-ID"/>
        </a:p>
      </dgm:t>
    </dgm:pt>
    <dgm:pt modelId="{BA2E7860-B37E-48B2-9BE5-8A6084914C9A}" type="sibTrans" cxnId="{C7C40AC4-8B42-45DE-ADB2-CBD7057F1152}">
      <dgm:prSet/>
      <dgm:spPr/>
      <dgm:t>
        <a:bodyPr/>
        <a:lstStyle/>
        <a:p>
          <a:endParaRPr lang="id-ID"/>
        </a:p>
      </dgm:t>
    </dgm:pt>
    <dgm:pt modelId="{DBAD20D5-6BE1-44CF-B757-AFA9A31BF087}">
      <dgm:prSet/>
      <dgm:spPr/>
      <dgm:t>
        <a:bodyPr/>
        <a:lstStyle/>
        <a:p>
          <a:pPr rtl="0"/>
          <a:r>
            <a:rPr lang="id-ID"/>
            <a:t>Objek Penelitian Administrasi </a:t>
          </a:r>
        </a:p>
      </dgm:t>
    </dgm:pt>
    <dgm:pt modelId="{D2B32E04-B32F-445A-86F3-13D325AA902C}" type="parTrans" cxnId="{3E816A0E-9201-47A6-9A8B-2FED2ADE99B5}">
      <dgm:prSet/>
      <dgm:spPr/>
      <dgm:t>
        <a:bodyPr/>
        <a:lstStyle/>
        <a:p>
          <a:endParaRPr lang="id-ID"/>
        </a:p>
      </dgm:t>
    </dgm:pt>
    <dgm:pt modelId="{6428E9FB-61B1-4EF7-AEB2-3C46D2EF5744}" type="sibTrans" cxnId="{3E816A0E-9201-47A6-9A8B-2FED2ADE99B5}">
      <dgm:prSet/>
      <dgm:spPr/>
      <dgm:t>
        <a:bodyPr/>
        <a:lstStyle/>
        <a:p>
          <a:endParaRPr lang="id-ID"/>
        </a:p>
      </dgm:t>
    </dgm:pt>
    <dgm:pt modelId="{A9E068D1-E706-4408-96C8-232838F5FC98}" type="pres">
      <dgm:prSet presAssocID="{D4F9133F-7C5A-4208-BB1C-90D9E8B53CA5}" presName="Name0" presStyleCnt="0">
        <dgm:presLayoutVars>
          <dgm:dir/>
          <dgm:resizeHandles val="exact"/>
        </dgm:presLayoutVars>
      </dgm:prSet>
      <dgm:spPr/>
    </dgm:pt>
    <dgm:pt modelId="{482E58E9-2E1A-49E8-9B39-25755C47741C}" type="pres">
      <dgm:prSet presAssocID="{43A4A6AE-FBD1-4917-8D5B-96AF51F014A1}" presName="node" presStyleLbl="node1" presStyleIdx="0" presStyleCnt="4">
        <dgm:presLayoutVars>
          <dgm:bulletEnabled val="1"/>
        </dgm:presLayoutVars>
      </dgm:prSet>
      <dgm:spPr/>
    </dgm:pt>
    <dgm:pt modelId="{8BEB3F8C-0B01-4974-AC3C-C687A65F1DEB}" type="pres">
      <dgm:prSet presAssocID="{E188164E-EC77-4B5B-B482-1B20AFEE9C47}" presName="sibTrans" presStyleLbl="sibTrans2D1" presStyleIdx="0" presStyleCnt="4"/>
      <dgm:spPr/>
    </dgm:pt>
    <dgm:pt modelId="{3038C08B-2EFC-4C84-A7C1-BA074D9024D8}" type="pres">
      <dgm:prSet presAssocID="{E188164E-EC77-4B5B-B482-1B20AFEE9C47}" presName="connectorText" presStyleLbl="sibTrans2D1" presStyleIdx="0" presStyleCnt="4"/>
      <dgm:spPr/>
    </dgm:pt>
    <dgm:pt modelId="{C366EDE9-E9F5-42DB-A5C6-EE21DA5DE073}" type="pres">
      <dgm:prSet presAssocID="{9F6B15E8-64FF-4D0F-8B3F-9D7630B32967}" presName="node" presStyleLbl="node1" presStyleIdx="1" presStyleCnt="4">
        <dgm:presLayoutVars>
          <dgm:bulletEnabled val="1"/>
        </dgm:presLayoutVars>
      </dgm:prSet>
      <dgm:spPr/>
    </dgm:pt>
    <dgm:pt modelId="{D38FD496-AC49-4FEC-A0EF-EB0827E554F6}" type="pres">
      <dgm:prSet presAssocID="{983E52CF-57C7-4F16-B5D9-B032160AE79D}" presName="sibTrans" presStyleLbl="sibTrans2D1" presStyleIdx="1" presStyleCnt="4"/>
      <dgm:spPr/>
    </dgm:pt>
    <dgm:pt modelId="{F88FFDE6-3BB8-4356-AA74-2BF113B3D22D}" type="pres">
      <dgm:prSet presAssocID="{983E52CF-57C7-4F16-B5D9-B032160AE79D}" presName="connectorText" presStyleLbl="sibTrans2D1" presStyleIdx="1" presStyleCnt="4"/>
      <dgm:spPr/>
    </dgm:pt>
    <dgm:pt modelId="{F109199A-C111-4DE2-9E40-DF9AA97B51C7}" type="pres">
      <dgm:prSet presAssocID="{A4E25443-5AF6-4ABF-BD70-B80C8E58BA4A}" presName="node" presStyleLbl="node1" presStyleIdx="2" presStyleCnt="4">
        <dgm:presLayoutVars>
          <dgm:bulletEnabled val="1"/>
        </dgm:presLayoutVars>
      </dgm:prSet>
      <dgm:spPr/>
    </dgm:pt>
    <dgm:pt modelId="{524FB509-985C-4AAE-BA0E-F2EB877A9BD6}" type="pres">
      <dgm:prSet presAssocID="{BA2E7860-B37E-48B2-9BE5-8A6084914C9A}" presName="sibTrans" presStyleLbl="sibTrans2D1" presStyleIdx="2" presStyleCnt="4"/>
      <dgm:spPr/>
    </dgm:pt>
    <dgm:pt modelId="{35F17902-CC82-4FBC-B53C-89F35496E6F8}" type="pres">
      <dgm:prSet presAssocID="{BA2E7860-B37E-48B2-9BE5-8A6084914C9A}" presName="connectorText" presStyleLbl="sibTrans2D1" presStyleIdx="2" presStyleCnt="4"/>
      <dgm:spPr/>
    </dgm:pt>
    <dgm:pt modelId="{F3CDB4A7-89DF-4CCC-8EBD-F7AF1216CD28}" type="pres">
      <dgm:prSet presAssocID="{DBAD20D5-6BE1-44CF-B757-AFA9A31BF087}" presName="node" presStyleLbl="node1" presStyleIdx="3" presStyleCnt="4">
        <dgm:presLayoutVars>
          <dgm:bulletEnabled val="1"/>
        </dgm:presLayoutVars>
      </dgm:prSet>
      <dgm:spPr/>
    </dgm:pt>
    <dgm:pt modelId="{8C8E159E-069B-4F38-8052-C1437E3B6CF8}" type="pres">
      <dgm:prSet presAssocID="{6428E9FB-61B1-4EF7-AEB2-3C46D2EF5744}" presName="sibTrans" presStyleLbl="sibTrans2D1" presStyleIdx="3" presStyleCnt="4"/>
      <dgm:spPr/>
    </dgm:pt>
    <dgm:pt modelId="{50C84CDB-00E1-4AD0-BB9E-47ACBB6C5A6F}" type="pres">
      <dgm:prSet presAssocID="{6428E9FB-61B1-4EF7-AEB2-3C46D2EF5744}" presName="connectorText" presStyleLbl="sibTrans2D1" presStyleIdx="3" presStyleCnt="4"/>
      <dgm:spPr/>
    </dgm:pt>
  </dgm:ptLst>
  <dgm:cxnLst>
    <dgm:cxn modelId="{3E816A0E-9201-47A6-9A8B-2FED2ADE99B5}" srcId="{D4F9133F-7C5A-4208-BB1C-90D9E8B53CA5}" destId="{DBAD20D5-6BE1-44CF-B757-AFA9A31BF087}" srcOrd="3" destOrd="0" parTransId="{D2B32E04-B32F-445A-86F3-13D325AA902C}" sibTransId="{6428E9FB-61B1-4EF7-AEB2-3C46D2EF5744}"/>
    <dgm:cxn modelId="{D26FA126-85E1-447D-9E47-37760DAB8CE9}" type="presOf" srcId="{43A4A6AE-FBD1-4917-8D5B-96AF51F014A1}" destId="{482E58E9-2E1A-49E8-9B39-25755C47741C}" srcOrd="0" destOrd="0" presId="urn:microsoft.com/office/officeart/2005/8/layout/cycle7"/>
    <dgm:cxn modelId="{2B533728-E6BE-49DC-96C4-9F5932F78EA9}" type="presOf" srcId="{983E52CF-57C7-4F16-B5D9-B032160AE79D}" destId="{F88FFDE6-3BB8-4356-AA74-2BF113B3D22D}" srcOrd="1" destOrd="0" presId="urn:microsoft.com/office/officeart/2005/8/layout/cycle7"/>
    <dgm:cxn modelId="{68D5943A-EF12-4B6F-99D0-031A8D70D53E}" type="presOf" srcId="{DBAD20D5-6BE1-44CF-B757-AFA9A31BF087}" destId="{F3CDB4A7-89DF-4CCC-8EBD-F7AF1216CD28}" srcOrd="0" destOrd="0" presId="urn:microsoft.com/office/officeart/2005/8/layout/cycle7"/>
    <dgm:cxn modelId="{EA9B1B5B-16CA-497E-8E7D-FBB8333FC553}" type="presOf" srcId="{E188164E-EC77-4B5B-B482-1B20AFEE9C47}" destId="{3038C08B-2EFC-4C84-A7C1-BA074D9024D8}" srcOrd="1" destOrd="0" presId="urn:microsoft.com/office/officeart/2005/8/layout/cycle7"/>
    <dgm:cxn modelId="{AE45FC55-9255-4396-8E66-15C644A1BAF7}" type="presOf" srcId="{983E52CF-57C7-4F16-B5D9-B032160AE79D}" destId="{D38FD496-AC49-4FEC-A0EF-EB0827E554F6}" srcOrd="0" destOrd="0" presId="urn:microsoft.com/office/officeart/2005/8/layout/cycle7"/>
    <dgm:cxn modelId="{5080AC5A-B43B-4EF8-A69B-95E2AD6EB35E}" type="presOf" srcId="{E188164E-EC77-4B5B-B482-1B20AFEE9C47}" destId="{8BEB3F8C-0B01-4974-AC3C-C687A65F1DEB}" srcOrd="0" destOrd="0" presId="urn:microsoft.com/office/officeart/2005/8/layout/cycle7"/>
    <dgm:cxn modelId="{8C689089-DACF-4781-B118-6C5674FBE446}" srcId="{D4F9133F-7C5A-4208-BB1C-90D9E8B53CA5}" destId="{43A4A6AE-FBD1-4917-8D5B-96AF51F014A1}" srcOrd="0" destOrd="0" parTransId="{037BB7CE-077D-4450-9787-E313EDA333D7}" sibTransId="{E188164E-EC77-4B5B-B482-1B20AFEE9C47}"/>
    <dgm:cxn modelId="{02BE4F8E-ECD0-41AB-9C39-74CE2C75F00F}" type="presOf" srcId="{9F6B15E8-64FF-4D0F-8B3F-9D7630B32967}" destId="{C366EDE9-E9F5-42DB-A5C6-EE21DA5DE073}" srcOrd="0" destOrd="0" presId="urn:microsoft.com/office/officeart/2005/8/layout/cycle7"/>
    <dgm:cxn modelId="{76D3BDA5-DB45-47B9-8CAD-71F158149D9C}" type="presOf" srcId="{A4E25443-5AF6-4ABF-BD70-B80C8E58BA4A}" destId="{F109199A-C111-4DE2-9E40-DF9AA97B51C7}" srcOrd="0" destOrd="0" presId="urn:microsoft.com/office/officeart/2005/8/layout/cycle7"/>
    <dgm:cxn modelId="{F6ED19A6-4118-411D-BEB6-2E721CDE4EB9}" type="presOf" srcId="{BA2E7860-B37E-48B2-9BE5-8A6084914C9A}" destId="{524FB509-985C-4AAE-BA0E-F2EB877A9BD6}" srcOrd="0" destOrd="0" presId="urn:microsoft.com/office/officeart/2005/8/layout/cycle7"/>
    <dgm:cxn modelId="{895FD3A8-6A14-48D7-9E25-56DA4D1BC11C}" type="presOf" srcId="{6428E9FB-61B1-4EF7-AEB2-3C46D2EF5744}" destId="{8C8E159E-069B-4F38-8052-C1437E3B6CF8}" srcOrd="0" destOrd="0" presId="urn:microsoft.com/office/officeart/2005/8/layout/cycle7"/>
    <dgm:cxn modelId="{C7C40AC4-8B42-45DE-ADB2-CBD7057F1152}" srcId="{D4F9133F-7C5A-4208-BB1C-90D9E8B53CA5}" destId="{A4E25443-5AF6-4ABF-BD70-B80C8E58BA4A}" srcOrd="2" destOrd="0" parTransId="{5ACC3C9F-7984-488A-B16C-19558F3215B0}" sibTransId="{BA2E7860-B37E-48B2-9BE5-8A6084914C9A}"/>
    <dgm:cxn modelId="{27F32BDB-183C-4EBF-925A-74CC68535219}" type="presOf" srcId="{BA2E7860-B37E-48B2-9BE5-8A6084914C9A}" destId="{35F17902-CC82-4FBC-B53C-89F35496E6F8}" srcOrd="1" destOrd="0" presId="urn:microsoft.com/office/officeart/2005/8/layout/cycle7"/>
    <dgm:cxn modelId="{414830F2-A28F-475C-B639-94B26F87C4EA}" type="presOf" srcId="{6428E9FB-61B1-4EF7-AEB2-3C46D2EF5744}" destId="{50C84CDB-00E1-4AD0-BB9E-47ACBB6C5A6F}" srcOrd="1" destOrd="0" presId="urn:microsoft.com/office/officeart/2005/8/layout/cycle7"/>
    <dgm:cxn modelId="{D42CBDF6-9B24-4369-B18F-A91011EEA8BC}" type="presOf" srcId="{D4F9133F-7C5A-4208-BB1C-90D9E8B53CA5}" destId="{A9E068D1-E706-4408-96C8-232838F5FC98}" srcOrd="0" destOrd="0" presId="urn:microsoft.com/office/officeart/2005/8/layout/cycle7"/>
    <dgm:cxn modelId="{28C000FF-4D27-4EB3-8CC5-3BF96108758A}" srcId="{D4F9133F-7C5A-4208-BB1C-90D9E8B53CA5}" destId="{9F6B15E8-64FF-4D0F-8B3F-9D7630B32967}" srcOrd="1" destOrd="0" parTransId="{45149E28-29BB-46B2-9152-651F56317BCD}" sibTransId="{983E52CF-57C7-4F16-B5D9-B032160AE79D}"/>
    <dgm:cxn modelId="{BEE839B0-6B6C-46B9-8789-FC5996434EDD}" type="presParOf" srcId="{A9E068D1-E706-4408-96C8-232838F5FC98}" destId="{482E58E9-2E1A-49E8-9B39-25755C47741C}" srcOrd="0" destOrd="0" presId="urn:microsoft.com/office/officeart/2005/8/layout/cycle7"/>
    <dgm:cxn modelId="{ED7ED2A1-07E1-4D28-8481-7277880AA93A}" type="presParOf" srcId="{A9E068D1-E706-4408-96C8-232838F5FC98}" destId="{8BEB3F8C-0B01-4974-AC3C-C687A65F1DEB}" srcOrd="1" destOrd="0" presId="urn:microsoft.com/office/officeart/2005/8/layout/cycle7"/>
    <dgm:cxn modelId="{18162124-A7F6-4C03-979F-3CB03125AABB}" type="presParOf" srcId="{8BEB3F8C-0B01-4974-AC3C-C687A65F1DEB}" destId="{3038C08B-2EFC-4C84-A7C1-BA074D9024D8}" srcOrd="0" destOrd="0" presId="urn:microsoft.com/office/officeart/2005/8/layout/cycle7"/>
    <dgm:cxn modelId="{4F825E0F-07B3-4868-9F3C-2030175EB102}" type="presParOf" srcId="{A9E068D1-E706-4408-96C8-232838F5FC98}" destId="{C366EDE9-E9F5-42DB-A5C6-EE21DA5DE073}" srcOrd="2" destOrd="0" presId="urn:microsoft.com/office/officeart/2005/8/layout/cycle7"/>
    <dgm:cxn modelId="{C6139FDA-714B-49A8-8D69-0F342ADE5BA7}" type="presParOf" srcId="{A9E068D1-E706-4408-96C8-232838F5FC98}" destId="{D38FD496-AC49-4FEC-A0EF-EB0827E554F6}" srcOrd="3" destOrd="0" presId="urn:microsoft.com/office/officeart/2005/8/layout/cycle7"/>
    <dgm:cxn modelId="{156B1F90-F6CD-444F-A46A-CC3B9D781706}" type="presParOf" srcId="{D38FD496-AC49-4FEC-A0EF-EB0827E554F6}" destId="{F88FFDE6-3BB8-4356-AA74-2BF113B3D22D}" srcOrd="0" destOrd="0" presId="urn:microsoft.com/office/officeart/2005/8/layout/cycle7"/>
    <dgm:cxn modelId="{3554BD3C-B6F9-472C-9476-8D6FDDAC1875}" type="presParOf" srcId="{A9E068D1-E706-4408-96C8-232838F5FC98}" destId="{F109199A-C111-4DE2-9E40-DF9AA97B51C7}" srcOrd="4" destOrd="0" presId="urn:microsoft.com/office/officeart/2005/8/layout/cycle7"/>
    <dgm:cxn modelId="{390D67E5-EA5B-4DBB-881B-1A6A0A2C2827}" type="presParOf" srcId="{A9E068D1-E706-4408-96C8-232838F5FC98}" destId="{524FB509-985C-4AAE-BA0E-F2EB877A9BD6}" srcOrd="5" destOrd="0" presId="urn:microsoft.com/office/officeart/2005/8/layout/cycle7"/>
    <dgm:cxn modelId="{C964126A-9E21-42B1-8480-39153A248FE5}" type="presParOf" srcId="{524FB509-985C-4AAE-BA0E-F2EB877A9BD6}" destId="{35F17902-CC82-4FBC-B53C-89F35496E6F8}" srcOrd="0" destOrd="0" presId="urn:microsoft.com/office/officeart/2005/8/layout/cycle7"/>
    <dgm:cxn modelId="{61CC32AA-7C57-4D40-8090-5436114EF07E}" type="presParOf" srcId="{A9E068D1-E706-4408-96C8-232838F5FC98}" destId="{F3CDB4A7-89DF-4CCC-8EBD-F7AF1216CD28}" srcOrd="6" destOrd="0" presId="urn:microsoft.com/office/officeart/2005/8/layout/cycle7"/>
    <dgm:cxn modelId="{DF417EFE-5431-4C34-BBAD-5F94D41B861C}" type="presParOf" srcId="{A9E068D1-E706-4408-96C8-232838F5FC98}" destId="{8C8E159E-069B-4F38-8052-C1437E3B6CF8}" srcOrd="7" destOrd="0" presId="urn:microsoft.com/office/officeart/2005/8/layout/cycle7"/>
    <dgm:cxn modelId="{62D5FAC1-31EF-4DED-9B20-820AD145354F}" type="presParOf" srcId="{8C8E159E-069B-4F38-8052-C1437E3B6CF8}" destId="{50C84CDB-00E1-4AD0-BB9E-47ACBB6C5A6F}"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FD4BBB9-1A81-4C12-9C5B-561C0858979F}"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id-ID"/>
        </a:p>
      </dgm:t>
    </dgm:pt>
    <dgm:pt modelId="{2D3DE2D2-F277-47B4-BF3D-B0B62A8DDADB}">
      <dgm:prSet/>
      <dgm:spPr/>
      <dgm:t>
        <a:bodyPr/>
        <a:lstStyle/>
        <a:p>
          <a:pPr rtl="0"/>
          <a:r>
            <a:rPr lang="id-ID" dirty="0"/>
            <a:t>Kajian administrasi publik, antara lain: </a:t>
          </a:r>
        </a:p>
      </dgm:t>
    </dgm:pt>
    <dgm:pt modelId="{70E1C476-0B00-448C-80C9-75956CFF0254}" type="parTrans" cxnId="{6764C4B7-C160-4B07-B8DA-2BCE86F480D9}">
      <dgm:prSet/>
      <dgm:spPr/>
      <dgm:t>
        <a:bodyPr/>
        <a:lstStyle/>
        <a:p>
          <a:endParaRPr lang="id-ID"/>
        </a:p>
      </dgm:t>
    </dgm:pt>
    <dgm:pt modelId="{67552E49-B016-4CA1-B795-C6AD08A83536}" type="sibTrans" cxnId="{6764C4B7-C160-4B07-B8DA-2BCE86F480D9}">
      <dgm:prSet/>
      <dgm:spPr/>
      <dgm:t>
        <a:bodyPr/>
        <a:lstStyle/>
        <a:p>
          <a:endParaRPr lang="id-ID"/>
        </a:p>
      </dgm:t>
    </dgm:pt>
    <dgm:pt modelId="{03CB959A-4765-4E10-94CE-3B6EDD58A8AB}">
      <dgm:prSet/>
      <dgm:spPr/>
      <dgm:t>
        <a:bodyPr/>
        <a:lstStyle/>
        <a:p>
          <a:pPr rtl="0"/>
          <a:r>
            <a:rPr lang="id-ID" dirty="0"/>
            <a:t>kebijakan publik, </a:t>
          </a:r>
        </a:p>
      </dgm:t>
    </dgm:pt>
    <dgm:pt modelId="{E91AE267-7359-45D2-B555-B21C7ACB7EFA}" type="parTrans" cxnId="{80D857B8-9E71-4640-869F-76F3DDA8A5D9}">
      <dgm:prSet/>
      <dgm:spPr/>
      <dgm:t>
        <a:bodyPr/>
        <a:lstStyle/>
        <a:p>
          <a:endParaRPr lang="id-ID"/>
        </a:p>
      </dgm:t>
    </dgm:pt>
    <dgm:pt modelId="{1702C8B2-032D-4880-86A1-0674A5B98F9C}" type="sibTrans" cxnId="{80D857B8-9E71-4640-869F-76F3DDA8A5D9}">
      <dgm:prSet/>
      <dgm:spPr/>
      <dgm:t>
        <a:bodyPr/>
        <a:lstStyle/>
        <a:p>
          <a:endParaRPr lang="id-ID"/>
        </a:p>
      </dgm:t>
    </dgm:pt>
    <dgm:pt modelId="{8E68EF5B-5F87-453A-B6ED-645961282413}">
      <dgm:prSet/>
      <dgm:spPr/>
      <dgm:t>
        <a:bodyPr/>
        <a:lstStyle/>
        <a:p>
          <a:pPr rtl="0"/>
          <a:r>
            <a:rPr lang="id-ID"/>
            <a:t>manajemen publik, </a:t>
          </a:r>
        </a:p>
      </dgm:t>
    </dgm:pt>
    <dgm:pt modelId="{C4DBF529-7161-4738-A12E-D56627CFF53D}" type="parTrans" cxnId="{72EE5A32-2DA6-4341-A7CB-3A6397BA762A}">
      <dgm:prSet/>
      <dgm:spPr/>
      <dgm:t>
        <a:bodyPr/>
        <a:lstStyle/>
        <a:p>
          <a:endParaRPr lang="id-ID"/>
        </a:p>
      </dgm:t>
    </dgm:pt>
    <dgm:pt modelId="{E1CF3051-0DF2-4127-894A-C8DACAC35596}" type="sibTrans" cxnId="{72EE5A32-2DA6-4341-A7CB-3A6397BA762A}">
      <dgm:prSet/>
      <dgm:spPr/>
      <dgm:t>
        <a:bodyPr/>
        <a:lstStyle/>
        <a:p>
          <a:endParaRPr lang="id-ID"/>
        </a:p>
      </dgm:t>
    </dgm:pt>
    <dgm:pt modelId="{A7A62D00-629A-4D8A-B71A-39EB24FEF8E4}">
      <dgm:prSet/>
      <dgm:spPr/>
      <dgm:t>
        <a:bodyPr/>
        <a:lstStyle/>
        <a:p>
          <a:pPr rtl="0"/>
          <a:r>
            <a:rPr lang="id-ID"/>
            <a:t>keuangan negara, </a:t>
          </a:r>
        </a:p>
      </dgm:t>
    </dgm:pt>
    <dgm:pt modelId="{761C5F7B-C2A7-4B6F-A2D5-0B09C4F07015}" type="parTrans" cxnId="{BEE422B4-D8BB-4E5F-8F0D-328C83B85352}">
      <dgm:prSet/>
      <dgm:spPr/>
      <dgm:t>
        <a:bodyPr/>
        <a:lstStyle/>
        <a:p>
          <a:endParaRPr lang="id-ID"/>
        </a:p>
      </dgm:t>
    </dgm:pt>
    <dgm:pt modelId="{CCC62379-D998-4006-832C-11A2EF01A121}" type="sibTrans" cxnId="{BEE422B4-D8BB-4E5F-8F0D-328C83B85352}">
      <dgm:prSet/>
      <dgm:spPr/>
      <dgm:t>
        <a:bodyPr/>
        <a:lstStyle/>
        <a:p>
          <a:endParaRPr lang="id-ID"/>
        </a:p>
      </dgm:t>
    </dgm:pt>
    <dgm:pt modelId="{4832D2C1-D0D7-4245-8C3A-7541BB7C71E0}">
      <dgm:prSet/>
      <dgm:spPr/>
      <dgm:t>
        <a:bodyPr/>
        <a:lstStyle/>
        <a:p>
          <a:pPr rtl="0"/>
          <a:r>
            <a:rPr lang="id-ID"/>
            <a:t>administrasi pembangunan, </a:t>
          </a:r>
        </a:p>
      </dgm:t>
    </dgm:pt>
    <dgm:pt modelId="{8AD3FE2F-B880-4022-8191-0F1680D52C83}" type="parTrans" cxnId="{DBDA80CE-803B-4076-9364-346D1A230EB4}">
      <dgm:prSet/>
      <dgm:spPr/>
      <dgm:t>
        <a:bodyPr/>
        <a:lstStyle/>
        <a:p>
          <a:endParaRPr lang="id-ID"/>
        </a:p>
      </dgm:t>
    </dgm:pt>
    <dgm:pt modelId="{9CA742EF-34B6-46A7-A30A-CEF616E2BADC}" type="sibTrans" cxnId="{DBDA80CE-803B-4076-9364-346D1A230EB4}">
      <dgm:prSet/>
      <dgm:spPr/>
      <dgm:t>
        <a:bodyPr/>
        <a:lstStyle/>
        <a:p>
          <a:endParaRPr lang="id-ID"/>
        </a:p>
      </dgm:t>
    </dgm:pt>
    <dgm:pt modelId="{5E83397C-6E05-4113-93E9-CD102E578169}">
      <dgm:prSet/>
      <dgm:spPr/>
      <dgm:t>
        <a:bodyPr/>
        <a:lstStyle/>
        <a:p>
          <a:pPr rtl="0"/>
          <a:r>
            <a:rPr lang="id-ID"/>
            <a:t>otonomi daerah, </a:t>
          </a:r>
        </a:p>
      </dgm:t>
    </dgm:pt>
    <dgm:pt modelId="{83AB207D-2485-442E-88A9-CBCDB58647E6}" type="parTrans" cxnId="{AD8B7F8E-186A-4004-911A-344D3A27B32B}">
      <dgm:prSet/>
      <dgm:spPr/>
      <dgm:t>
        <a:bodyPr/>
        <a:lstStyle/>
        <a:p>
          <a:endParaRPr lang="id-ID"/>
        </a:p>
      </dgm:t>
    </dgm:pt>
    <dgm:pt modelId="{85A21A3A-BCF2-4DA2-9DC7-6D6FB56A28AF}" type="sibTrans" cxnId="{AD8B7F8E-186A-4004-911A-344D3A27B32B}">
      <dgm:prSet/>
      <dgm:spPr/>
      <dgm:t>
        <a:bodyPr/>
        <a:lstStyle/>
        <a:p>
          <a:endParaRPr lang="id-ID"/>
        </a:p>
      </dgm:t>
    </dgm:pt>
    <dgm:pt modelId="{66943047-AD0B-45D6-BADB-A289B4ED0993}">
      <dgm:prSet/>
      <dgm:spPr/>
      <dgm:t>
        <a:bodyPr/>
        <a:lstStyle/>
        <a:p>
          <a:pPr rtl="0"/>
          <a:r>
            <a:rPr lang="id-ID"/>
            <a:t>hubungan eksekutif dan legislatif, </a:t>
          </a:r>
        </a:p>
      </dgm:t>
    </dgm:pt>
    <dgm:pt modelId="{59CDD0B9-01A3-4080-83D3-81983BFB0B6A}" type="parTrans" cxnId="{B479F69F-9F25-4396-8F37-745634B6E6B9}">
      <dgm:prSet/>
      <dgm:spPr/>
      <dgm:t>
        <a:bodyPr/>
        <a:lstStyle/>
        <a:p>
          <a:endParaRPr lang="id-ID"/>
        </a:p>
      </dgm:t>
    </dgm:pt>
    <dgm:pt modelId="{2BEFCC1F-788C-40B2-8F77-52BB978EC33F}" type="sibTrans" cxnId="{B479F69F-9F25-4396-8F37-745634B6E6B9}">
      <dgm:prSet/>
      <dgm:spPr/>
      <dgm:t>
        <a:bodyPr/>
        <a:lstStyle/>
        <a:p>
          <a:endParaRPr lang="id-ID"/>
        </a:p>
      </dgm:t>
    </dgm:pt>
    <dgm:pt modelId="{5BDA10C5-4617-441B-92A1-0FACDAE418EE}">
      <dgm:prSet/>
      <dgm:spPr/>
      <dgm:t>
        <a:bodyPr/>
        <a:lstStyle/>
        <a:p>
          <a:pPr rtl="0"/>
          <a:r>
            <a:rPr lang="id-ID"/>
            <a:t>etika administrasi publik, </a:t>
          </a:r>
        </a:p>
      </dgm:t>
    </dgm:pt>
    <dgm:pt modelId="{C0010793-EE77-4EF3-9EF4-8EAF4C6BB825}" type="parTrans" cxnId="{2D5A48C2-9016-4436-8162-AD1A9073F4D9}">
      <dgm:prSet/>
      <dgm:spPr/>
      <dgm:t>
        <a:bodyPr/>
        <a:lstStyle/>
        <a:p>
          <a:endParaRPr lang="id-ID"/>
        </a:p>
      </dgm:t>
    </dgm:pt>
    <dgm:pt modelId="{921C3C9F-E5F7-495F-941A-AFAFFDCC6F99}" type="sibTrans" cxnId="{2D5A48C2-9016-4436-8162-AD1A9073F4D9}">
      <dgm:prSet/>
      <dgm:spPr/>
      <dgm:t>
        <a:bodyPr/>
        <a:lstStyle/>
        <a:p>
          <a:endParaRPr lang="id-ID"/>
        </a:p>
      </dgm:t>
    </dgm:pt>
    <dgm:pt modelId="{7FD264FA-1785-4F9A-BBD0-A18760EC1405}">
      <dgm:prSet/>
      <dgm:spPr/>
      <dgm:t>
        <a:bodyPr/>
        <a:lstStyle/>
        <a:p>
          <a:pPr rtl="0"/>
          <a:r>
            <a:rPr lang="id-ID"/>
            <a:t>pelayanan publik, </a:t>
          </a:r>
        </a:p>
      </dgm:t>
    </dgm:pt>
    <dgm:pt modelId="{03477E82-70BA-4291-81AD-48C8BCDA94C8}" type="parTrans" cxnId="{949D37CC-2F75-49A8-AC3B-A1C541D4CC7B}">
      <dgm:prSet/>
      <dgm:spPr/>
      <dgm:t>
        <a:bodyPr/>
        <a:lstStyle/>
        <a:p>
          <a:endParaRPr lang="id-ID"/>
        </a:p>
      </dgm:t>
    </dgm:pt>
    <dgm:pt modelId="{D120E85C-3EF5-4563-B8DC-3A2DCBFAF67F}" type="sibTrans" cxnId="{949D37CC-2F75-49A8-AC3B-A1C541D4CC7B}">
      <dgm:prSet/>
      <dgm:spPr/>
      <dgm:t>
        <a:bodyPr/>
        <a:lstStyle/>
        <a:p>
          <a:endParaRPr lang="id-ID"/>
        </a:p>
      </dgm:t>
    </dgm:pt>
    <dgm:pt modelId="{CFF2FF48-692E-4F76-B396-E3C486187A4A}">
      <dgm:prSet/>
      <dgm:spPr/>
      <dgm:t>
        <a:bodyPr/>
        <a:lstStyle/>
        <a:p>
          <a:pPr rtl="0"/>
          <a:r>
            <a:rPr lang="id-ID"/>
            <a:t>manajemen sumber daya manusia sektor publik, </a:t>
          </a:r>
        </a:p>
      </dgm:t>
    </dgm:pt>
    <dgm:pt modelId="{A74BE1EF-779A-46B1-9ADF-DC3FE25552A6}" type="parTrans" cxnId="{3DA4727F-FF2D-466B-A42D-ED5FC8EFB7D6}">
      <dgm:prSet/>
      <dgm:spPr/>
      <dgm:t>
        <a:bodyPr/>
        <a:lstStyle/>
        <a:p>
          <a:endParaRPr lang="id-ID"/>
        </a:p>
      </dgm:t>
    </dgm:pt>
    <dgm:pt modelId="{92130A05-BA25-420F-84CE-C41B7FD9335A}" type="sibTrans" cxnId="{3DA4727F-FF2D-466B-A42D-ED5FC8EFB7D6}">
      <dgm:prSet/>
      <dgm:spPr/>
      <dgm:t>
        <a:bodyPr/>
        <a:lstStyle/>
        <a:p>
          <a:endParaRPr lang="id-ID"/>
        </a:p>
      </dgm:t>
    </dgm:pt>
    <dgm:pt modelId="{5141D667-CA46-4A18-A5CC-115B29B97835}">
      <dgm:prSet/>
      <dgm:spPr/>
      <dgm:t>
        <a:bodyPr/>
        <a:lstStyle/>
        <a:p>
          <a:pPr rtl="0"/>
          <a:r>
            <a:rPr lang="id-ID"/>
            <a:t>good governance dan local governance</a:t>
          </a:r>
        </a:p>
      </dgm:t>
    </dgm:pt>
    <dgm:pt modelId="{F74972DC-DF45-4F5E-B1D7-43873E74CCC7}" type="parTrans" cxnId="{2BC52301-C1B7-4400-9FA1-14C8A5486FDD}">
      <dgm:prSet/>
      <dgm:spPr/>
      <dgm:t>
        <a:bodyPr/>
        <a:lstStyle/>
        <a:p>
          <a:endParaRPr lang="id-ID"/>
        </a:p>
      </dgm:t>
    </dgm:pt>
    <dgm:pt modelId="{7C2EF1A2-0B15-46FD-96AA-CEA84D57366C}" type="sibTrans" cxnId="{2BC52301-C1B7-4400-9FA1-14C8A5486FDD}">
      <dgm:prSet/>
      <dgm:spPr/>
      <dgm:t>
        <a:bodyPr/>
        <a:lstStyle/>
        <a:p>
          <a:endParaRPr lang="id-ID"/>
        </a:p>
      </dgm:t>
    </dgm:pt>
    <dgm:pt modelId="{AB2EB6FF-A9AF-41ED-B125-75AD4EE6AFE5}" type="pres">
      <dgm:prSet presAssocID="{0FD4BBB9-1A81-4C12-9C5B-561C0858979F}" presName="linear" presStyleCnt="0">
        <dgm:presLayoutVars>
          <dgm:animLvl val="lvl"/>
          <dgm:resizeHandles val="exact"/>
        </dgm:presLayoutVars>
      </dgm:prSet>
      <dgm:spPr/>
    </dgm:pt>
    <dgm:pt modelId="{42DD5F03-5ACC-477B-97D6-88212C6C203D}" type="pres">
      <dgm:prSet presAssocID="{2D3DE2D2-F277-47B4-BF3D-B0B62A8DDADB}" presName="parentText" presStyleLbl="node1" presStyleIdx="0" presStyleCnt="1">
        <dgm:presLayoutVars>
          <dgm:chMax val="0"/>
          <dgm:bulletEnabled val="1"/>
        </dgm:presLayoutVars>
      </dgm:prSet>
      <dgm:spPr/>
    </dgm:pt>
    <dgm:pt modelId="{102FE413-32A3-49D7-81EB-1D9E648D8041}" type="pres">
      <dgm:prSet presAssocID="{2D3DE2D2-F277-47B4-BF3D-B0B62A8DDADB}" presName="childText" presStyleLbl="revTx" presStyleIdx="0" presStyleCnt="1">
        <dgm:presLayoutVars>
          <dgm:bulletEnabled val="1"/>
        </dgm:presLayoutVars>
      </dgm:prSet>
      <dgm:spPr/>
    </dgm:pt>
  </dgm:ptLst>
  <dgm:cxnLst>
    <dgm:cxn modelId="{2BC52301-C1B7-4400-9FA1-14C8A5486FDD}" srcId="{2D3DE2D2-F277-47B4-BF3D-B0B62A8DDADB}" destId="{5141D667-CA46-4A18-A5CC-115B29B97835}" srcOrd="9" destOrd="0" parTransId="{F74972DC-DF45-4F5E-B1D7-43873E74CCC7}" sibTransId="{7C2EF1A2-0B15-46FD-96AA-CEA84D57366C}"/>
    <dgm:cxn modelId="{8DD0FC02-F454-4440-BF51-36CA04BF018E}" type="presOf" srcId="{4832D2C1-D0D7-4245-8C3A-7541BB7C71E0}" destId="{102FE413-32A3-49D7-81EB-1D9E648D8041}" srcOrd="0" destOrd="3" presId="urn:microsoft.com/office/officeart/2005/8/layout/vList2"/>
    <dgm:cxn modelId="{71EB8B13-C53E-4A6C-9A80-4852204C3E3B}" type="presOf" srcId="{66943047-AD0B-45D6-BADB-A289B4ED0993}" destId="{102FE413-32A3-49D7-81EB-1D9E648D8041}" srcOrd="0" destOrd="5" presId="urn:microsoft.com/office/officeart/2005/8/layout/vList2"/>
    <dgm:cxn modelId="{6314EE16-C3BE-4E79-ADA7-CC43F1D5286E}" type="presOf" srcId="{2D3DE2D2-F277-47B4-BF3D-B0B62A8DDADB}" destId="{42DD5F03-5ACC-477B-97D6-88212C6C203D}" srcOrd="0" destOrd="0" presId="urn:microsoft.com/office/officeart/2005/8/layout/vList2"/>
    <dgm:cxn modelId="{72EE5A32-2DA6-4341-A7CB-3A6397BA762A}" srcId="{2D3DE2D2-F277-47B4-BF3D-B0B62A8DDADB}" destId="{8E68EF5B-5F87-453A-B6ED-645961282413}" srcOrd="1" destOrd="0" parTransId="{C4DBF529-7161-4738-A12E-D56627CFF53D}" sibTransId="{E1CF3051-0DF2-4127-894A-C8DACAC35596}"/>
    <dgm:cxn modelId="{6111DD37-94A3-4039-BF55-904B3BF944EE}" type="presOf" srcId="{03CB959A-4765-4E10-94CE-3B6EDD58A8AB}" destId="{102FE413-32A3-49D7-81EB-1D9E648D8041}" srcOrd="0" destOrd="0" presId="urn:microsoft.com/office/officeart/2005/8/layout/vList2"/>
    <dgm:cxn modelId="{767BFF3A-1DE7-494B-A53B-818BF659B9BC}" type="presOf" srcId="{5E83397C-6E05-4113-93E9-CD102E578169}" destId="{102FE413-32A3-49D7-81EB-1D9E648D8041}" srcOrd="0" destOrd="4" presId="urn:microsoft.com/office/officeart/2005/8/layout/vList2"/>
    <dgm:cxn modelId="{89C5E872-33BC-4E8D-9E8E-8D9C689E6889}" type="presOf" srcId="{8E68EF5B-5F87-453A-B6ED-645961282413}" destId="{102FE413-32A3-49D7-81EB-1D9E648D8041}" srcOrd="0" destOrd="1" presId="urn:microsoft.com/office/officeart/2005/8/layout/vList2"/>
    <dgm:cxn modelId="{91CE2C7E-E78C-4F8A-A729-2E1BF8D5613E}" type="presOf" srcId="{A7A62D00-629A-4D8A-B71A-39EB24FEF8E4}" destId="{102FE413-32A3-49D7-81EB-1D9E648D8041}" srcOrd="0" destOrd="2" presId="urn:microsoft.com/office/officeart/2005/8/layout/vList2"/>
    <dgm:cxn modelId="{3DA4727F-FF2D-466B-A42D-ED5FC8EFB7D6}" srcId="{2D3DE2D2-F277-47B4-BF3D-B0B62A8DDADB}" destId="{CFF2FF48-692E-4F76-B396-E3C486187A4A}" srcOrd="8" destOrd="0" parTransId="{A74BE1EF-779A-46B1-9ADF-DC3FE25552A6}" sibTransId="{92130A05-BA25-420F-84CE-C41B7FD9335A}"/>
    <dgm:cxn modelId="{AD8B7F8E-186A-4004-911A-344D3A27B32B}" srcId="{2D3DE2D2-F277-47B4-BF3D-B0B62A8DDADB}" destId="{5E83397C-6E05-4113-93E9-CD102E578169}" srcOrd="4" destOrd="0" parTransId="{83AB207D-2485-442E-88A9-CBCDB58647E6}" sibTransId="{85A21A3A-BCF2-4DA2-9DC7-6D6FB56A28AF}"/>
    <dgm:cxn modelId="{3BFEEF99-C991-4111-9DBC-BC41FC815940}" type="presOf" srcId="{5BDA10C5-4617-441B-92A1-0FACDAE418EE}" destId="{102FE413-32A3-49D7-81EB-1D9E648D8041}" srcOrd="0" destOrd="6" presId="urn:microsoft.com/office/officeart/2005/8/layout/vList2"/>
    <dgm:cxn modelId="{B479F69F-9F25-4396-8F37-745634B6E6B9}" srcId="{2D3DE2D2-F277-47B4-BF3D-B0B62A8DDADB}" destId="{66943047-AD0B-45D6-BADB-A289B4ED0993}" srcOrd="5" destOrd="0" parTransId="{59CDD0B9-01A3-4080-83D3-81983BFB0B6A}" sibTransId="{2BEFCC1F-788C-40B2-8F77-52BB978EC33F}"/>
    <dgm:cxn modelId="{BEE422B4-D8BB-4E5F-8F0D-328C83B85352}" srcId="{2D3DE2D2-F277-47B4-BF3D-B0B62A8DDADB}" destId="{A7A62D00-629A-4D8A-B71A-39EB24FEF8E4}" srcOrd="2" destOrd="0" parTransId="{761C5F7B-C2A7-4B6F-A2D5-0B09C4F07015}" sibTransId="{CCC62379-D998-4006-832C-11A2EF01A121}"/>
    <dgm:cxn modelId="{6764C4B7-C160-4B07-B8DA-2BCE86F480D9}" srcId="{0FD4BBB9-1A81-4C12-9C5B-561C0858979F}" destId="{2D3DE2D2-F277-47B4-BF3D-B0B62A8DDADB}" srcOrd="0" destOrd="0" parTransId="{70E1C476-0B00-448C-80C9-75956CFF0254}" sibTransId="{67552E49-B016-4CA1-B795-C6AD08A83536}"/>
    <dgm:cxn modelId="{80D857B8-9E71-4640-869F-76F3DDA8A5D9}" srcId="{2D3DE2D2-F277-47B4-BF3D-B0B62A8DDADB}" destId="{03CB959A-4765-4E10-94CE-3B6EDD58A8AB}" srcOrd="0" destOrd="0" parTransId="{E91AE267-7359-45D2-B555-B21C7ACB7EFA}" sibTransId="{1702C8B2-032D-4880-86A1-0674A5B98F9C}"/>
    <dgm:cxn modelId="{DA9210B9-FD86-40F6-874F-380E25C45725}" type="presOf" srcId="{CFF2FF48-692E-4F76-B396-E3C486187A4A}" destId="{102FE413-32A3-49D7-81EB-1D9E648D8041}" srcOrd="0" destOrd="8" presId="urn:microsoft.com/office/officeart/2005/8/layout/vList2"/>
    <dgm:cxn modelId="{84883ABE-7C0C-4DF2-9151-86AE802B6439}" type="presOf" srcId="{0FD4BBB9-1A81-4C12-9C5B-561C0858979F}" destId="{AB2EB6FF-A9AF-41ED-B125-75AD4EE6AFE5}" srcOrd="0" destOrd="0" presId="urn:microsoft.com/office/officeart/2005/8/layout/vList2"/>
    <dgm:cxn modelId="{2D5A48C2-9016-4436-8162-AD1A9073F4D9}" srcId="{2D3DE2D2-F277-47B4-BF3D-B0B62A8DDADB}" destId="{5BDA10C5-4617-441B-92A1-0FACDAE418EE}" srcOrd="6" destOrd="0" parTransId="{C0010793-EE77-4EF3-9EF4-8EAF4C6BB825}" sibTransId="{921C3C9F-E5F7-495F-941A-AFAFFDCC6F99}"/>
    <dgm:cxn modelId="{949D37CC-2F75-49A8-AC3B-A1C541D4CC7B}" srcId="{2D3DE2D2-F277-47B4-BF3D-B0B62A8DDADB}" destId="{7FD264FA-1785-4F9A-BBD0-A18760EC1405}" srcOrd="7" destOrd="0" parTransId="{03477E82-70BA-4291-81AD-48C8BCDA94C8}" sibTransId="{D120E85C-3EF5-4563-B8DC-3A2DCBFAF67F}"/>
    <dgm:cxn modelId="{DBDA80CE-803B-4076-9364-346D1A230EB4}" srcId="{2D3DE2D2-F277-47B4-BF3D-B0B62A8DDADB}" destId="{4832D2C1-D0D7-4245-8C3A-7541BB7C71E0}" srcOrd="3" destOrd="0" parTransId="{8AD3FE2F-B880-4022-8191-0F1680D52C83}" sibTransId="{9CA742EF-34B6-46A7-A30A-CEF616E2BADC}"/>
    <dgm:cxn modelId="{D3AFB6D0-17D5-4737-8F81-DE1AE6A6848C}" type="presOf" srcId="{5141D667-CA46-4A18-A5CC-115B29B97835}" destId="{102FE413-32A3-49D7-81EB-1D9E648D8041}" srcOrd="0" destOrd="9" presId="urn:microsoft.com/office/officeart/2005/8/layout/vList2"/>
    <dgm:cxn modelId="{B19F63FC-24E7-4150-ADF4-B3BD32E1E76C}" type="presOf" srcId="{7FD264FA-1785-4F9A-BBD0-A18760EC1405}" destId="{102FE413-32A3-49D7-81EB-1D9E648D8041}" srcOrd="0" destOrd="7" presId="urn:microsoft.com/office/officeart/2005/8/layout/vList2"/>
    <dgm:cxn modelId="{E5DB666F-5997-4149-891E-3A692ACFA4C8}" type="presParOf" srcId="{AB2EB6FF-A9AF-41ED-B125-75AD4EE6AFE5}" destId="{42DD5F03-5ACC-477B-97D6-88212C6C203D}" srcOrd="0" destOrd="0" presId="urn:microsoft.com/office/officeart/2005/8/layout/vList2"/>
    <dgm:cxn modelId="{D25909C3-8D1C-4855-911D-F88792438C6C}" type="presParOf" srcId="{AB2EB6FF-A9AF-41ED-B125-75AD4EE6AFE5}" destId="{102FE413-32A3-49D7-81EB-1D9E648D8041}"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528D85B-5381-4D5E-9BA9-7858CE9278FF}"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ID"/>
        </a:p>
      </dgm:t>
    </dgm:pt>
    <dgm:pt modelId="{84AF36D5-B649-440E-8046-18B69C2A8C0D}">
      <dgm:prSet/>
      <dgm:spPr/>
      <dgm:t>
        <a:bodyPr/>
        <a:lstStyle/>
        <a:p>
          <a:r>
            <a:rPr lang="id-ID" dirty="0"/>
            <a:t>Adapun ide pokok administrasi pembangunan adalah sebagai berikut. </a:t>
          </a:r>
          <a:endParaRPr lang="en-ID" dirty="0"/>
        </a:p>
      </dgm:t>
    </dgm:pt>
    <dgm:pt modelId="{EE86E06F-A077-406C-A88E-9378C764A3B9}" type="parTrans" cxnId="{0112DF90-AF57-48D2-8607-F5630FA62D41}">
      <dgm:prSet/>
      <dgm:spPr/>
      <dgm:t>
        <a:bodyPr/>
        <a:lstStyle/>
        <a:p>
          <a:endParaRPr lang="en-ID"/>
        </a:p>
      </dgm:t>
    </dgm:pt>
    <dgm:pt modelId="{E1C9BC13-BAEB-4FD7-940D-600F4922484F}" type="sibTrans" cxnId="{0112DF90-AF57-48D2-8607-F5630FA62D41}">
      <dgm:prSet/>
      <dgm:spPr/>
      <dgm:t>
        <a:bodyPr/>
        <a:lstStyle/>
        <a:p>
          <a:endParaRPr lang="en-ID"/>
        </a:p>
      </dgm:t>
    </dgm:pt>
    <dgm:pt modelId="{F157FA43-6EEC-4C9B-A458-ABF728DC6FFD}">
      <dgm:prSet/>
      <dgm:spPr/>
      <dgm:t>
        <a:bodyPr/>
        <a:lstStyle/>
        <a:p>
          <a:pPr marL="539750" indent="-539750">
            <a:buFont typeface="+mj-lt"/>
            <a:buAutoNum type="arabicPeriod"/>
          </a:pPr>
          <a:r>
            <a:rPr lang="id-ID" dirty="0"/>
            <a:t>Pembangunan merupakan proses. Artinya, Pembangunan dilakukan secara berkelanjutan; Pembangunan terdiri atas tahap-tahap yang bersifat independen, tetapi di pihak lain bersifat tanpa akhir (never ending). </a:t>
          </a:r>
          <a:endParaRPr lang="en-ID" dirty="0"/>
        </a:p>
      </dgm:t>
    </dgm:pt>
    <dgm:pt modelId="{083A55A2-1167-424E-A8AA-81AE1A05ADF4}" type="parTrans" cxnId="{51C4CE0E-5C7F-490E-8E28-0E17B608237A}">
      <dgm:prSet/>
      <dgm:spPr/>
      <dgm:t>
        <a:bodyPr/>
        <a:lstStyle/>
        <a:p>
          <a:endParaRPr lang="en-ID"/>
        </a:p>
      </dgm:t>
    </dgm:pt>
    <dgm:pt modelId="{807CFACE-A445-4F16-BA34-349A9D9CF0C0}" type="sibTrans" cxnId="{51C4CE0E-5C7F-490E-8E28-0E17B608237A}">
      <dgm:prSet/>
      <dgm:spPr/>
      <dgm:t>
        <a:bodyPr/>
        <a:lstStyle/>
        <a:p>
          <a:endParaRPr lang="en-ID"/>
        </a:p>
      </dgm:t>
    </dgm:pt>
    <dgm:pt modelId="{E489DA42-C9A0-4905-8869-734C0151CA4B}">
      <dgm:prSet/>
      <dgm:spPr/>
      <dgm:t>
        <a:bodyPr/>
        <a:lstStyle/>
        <a:p>
          <a:pPr marL="539750" indent="-539750">
            <a:buFont typeface="+mj-lt"/>
            <a:buAutoNum type="arabicPeriod"/>
          </a:pPr>
          <a:r>
            <a:rPr lang="id-ID"/>
            <a:t>Pembangunan upaya yang secara sadar ditetapkan sebagai sesuatu untuk dilaksanakan. </a:t>
          </a:r>
          <a:endParaRPr lang="en-ID"/>
        </a:p>
      </dgm:t>
    </dgm:pt>
    <dgm:pt modelId="{73CE588D-C052-4462-8598-DC8924B8F89B}" type="parTrans" cxnId="{06140B1C-17FD-47CF-979E-392662CC1306}">
      <dgm:prSet/>
      <dgm:spPr/>
      <dgm:t>
        <a:bodyPr/>
        <a:lstStyle/>
        <a:p>
          <a:endParaRPr lang="en-ID"/>
        </a:p>
      </dgm:t>
    </dgm:pt>
    <dgm:pt modelId="{0BA090B4-A0BA-4407-BA58-9AEAC106BC8E}" type="sibTrans" cxnId="{06140B1C-17FD-47CF-979E-392662CC1306}">
      <dgm:prSet/>
      <dgm:spPr/>
      <dgm:t>
        <a:bodyPr/>
        <a:lstStyle/>
        <a:p>
          <a:endParaRPr lang="en-ID"/>
        </a:p>
      </dgm:t>
    </dgm:pt>
    <dgm:pt modelId="{E79344EA-E21B-4C72-B389-8F3C942B0E44}">
      <dgm:prSet/>
      <dgm:spPr/>
      <dgm:t>
        <a:bodyPr/>
        <a:lstStyle/>
        <a:p>
          <a:pPr marL="539750" indent="-539750">
            <a:buFont typeface="+mj-lt"/>
            <a:buAutoNum type="arabicPeriod"/>
          </a:pPr>
          <a:r>
            <a:rPr lang="id-ID" dirty="0"/>
            <a:t>Pembangunan dilakukan secara terencana. </a:t>
          </a:r>
          <a:endParaRPr lang="en-ID" dirty="0"/>
        </a:p>
      </dgm:t>
    </dgm:pt>
    <dgm:pt modelId="{ECC24B3A-3F15-473B-8E65-5B6A3360B510}" type="parTrans" cxnId="{CCE23052-3414-499E-B03D-F3BE2E0D0CA5}">
      <dgm:prSet/>
      <dgm:spPr/>
      <dgm:t>
        <a:bodyPr/>
        <a:lstStyle/>
        <a:p>
          <a:endParaRPr lang="en-ID"/>
        </a:p>
      </dgm:t>
    </dgm:pt>
    <dgm:pt modelId="{66D2346E-48DD-469E-876F-A5587849D671}" type="sibTrans" cxnId="{CCE23052-3414-499E-B03D-F3BE2E0D0CA5}">
      <dgm:prSet/>
      <dgm:spPr/>
      <dgm:t>
        <a:bodyPr/>
        <a:lstStyle/>
        <a:p>
          <a:endParaRPr lang="en-ID"/>
        </a:p>
      </dgm:t>
    </dgm:pt>
    <dgm:pt modelId="{E34A3AFD-5D1E-4887-971B-04B56DD58D89}" type="pres">
      <dgm:prSet presAssocID="{5528D85B-5381-4D5E-9BA9-7858CE9278FF}" presName="linear" presStyleCnt="0">
        <dgm:presLayoutVars>
          <dgm:animLvl val="lvl"/>
          <dgm:resizeHandles val="exact"/>
        </dgm:presLayoutVars>
      </dgm:prSet>
      <dgm:spPr/>
    </dgm:pt>
    <dgm:pt modelId="{812C6315-2803-4920-AD75-AB890F015BFB}" type="pres">
      <dgm:prSet presAssocID="{84AF36D5-B649-440E-8046-18B69C2A8C0D}" presName="parentText" presStyleLbl="node1" presStyleIdx="0" presStyleCnt="1">
        <dgm:presLayoutVars>
          <dgm:chMax val="0"/>
          <dgm:bulletEnabled val="1"/>
        </dgm:presLayoutVars>
      </dgm:prSet>
      <dgm:spPr/>
    </dgm:pt>
    <dgm:pt modelId="{F8E4CA1C-D39A-4A8B-90C3-8E45FF328F41}" type="pres">
      <dgm:prSet presAssocID="{84AF36D5-B649-440E-8046-18B69C2A8C0D}" presName="childText" presStyleLbl="revTx" presStyleIdx="0" presStyleCnt="1">
        <dgm:presLayoutVars>
          <dgm:bulletEnabled val="1"/>
        </dgm:presLayoutVars>
      </dgm:prSet>
      <dgm:spPr/>
    </dgm:pt>
  </dgm:ptLst>
  <dgm:cxnLst>
    <dgm:cxn modelId="{51C4CE0E-5C7F-490E-8E28-0E17B608237A}" srcId="{84AF36D5-B649-440E-8046-18B69C2A8C0D}" destId="{F157FA43-6EEC-4C9B-A458-ABF728DC6FFD}" srcOrd="0" destOrd="0" parTransId="{083A55A2-1167-424E-A8AA-81AE1A05ADF4}" sibTransId="{807CFACE-A445-4F16-BA34-349A9D9CF0C0}"/>
    <dgm:cxn modelId="{06140B1C-17FD-47CF-979E-392662CC1306}" srcId="{84AF36D5-B649-440E-8046-18B69C2A8C0D}" destId="{E489DA42-C9A0-4905-8869-734C0151CA4B}" srcOrd="1" destOrd="0" parTransId="{73CE588D-C052-4462-8598-DC8924B8F89B}" sibTransId="{0BA090B4-A0BA-4407-BA58-9AEAC106BC8E}"/>
    <dgm:cxn modelId="{4964F220-283F-49F0-9AED-245AF254F65C}" type="presOf" srcId="{5528D85B-5381-4D5E-9BA9-7858CE9278FF}" destId="{E34A3AFD-5D1E-4887-971B-04B56DD58D89}" srcOrd="0" destOrd="0" presId="urn:microsoft.com/office/officeart/2005/8/layout/vList2"/>
    <dgm:cxn modelId="{61FCDB2E-206B-465D-918B-CD710B2E4C52}" type="presOf" srcId="{84AF36D5-B649-440E-8046-18B69C2A8C0D}" destId="{812C6315-2803-4920-AD75-AB890F015BFB}" srcOrd="0" destOrd="0" presId="urn:microsoft.com/office/officeart/2005/8/layout/vList2"/>
    <dgm:cxn modelId="{9205845B-FF2A-493E-BEE9-99AB421107B0}" type="presOf" srcId="{E79344EA-E21B-4C72-B389-8F3C942B0E44}" destId="{F8E4CA1C-D39A-4A8B-90C3-8E45FF328F41}" srcOrd="0" destOrd="2" presId="urn:microsoft.com/office/officeart/2005/8/layout/vList2"/>
    <dgm:cxn modelId="{9788E960-1C40-472A-944F-E2166D1B0BFA}" type="presOf" srcId="{E489DA42-C9A0-4905-8869-734C0151CA4B}" destId="{F8E4CA1C-D39A-4A8B-90C3-8E45FF328F41}" srcOrd="0" destOrd="1" presId="urn:microsoft.com/office/officeart/2005/8/layout/vList2"/>
    <dgm:cxn modelId="{CCE23052-3414-499E-B03D-F3BE2E0D0CA5}" srcId="{84AF36D5-B649-440E-8046-18B69C2A8C0D}" destId="{E79344EA-E21B-4C72-B389-8F3C942B0E44}" srcOrd="2" destOrd="0" parTransId="{ECC24B3A-3F15-473B-8E65-5B6A3360B510}" sibTransId="{66D2346E-48DD-469E-876F-A5587849D671}"/>
    <dgm:cxn modelId="{5136EF8F-FE0D-40E2-A1E0-ED55492D5893}" type="presOf" srcId="{F157FA43-6EEC-4C9B-A458-ABF728DC6FFD}" destId="{F8E4CA1C-D39A-4A8B-90C3-8E45FF328F41}" srcOrd="0" destOrd="0" presId="urn:microsoft.com/office/officeart/2005/8/layout/vList2"/>
    <dgm:cxn modelId="{0112DF90-AF57-48D2-8607-F5630FA62D41}" srcId="{5528D85B-5381-4D5E-9BA9-7858CE9278FF}" destId="{84AF36D5-B649-440E-8046-18B69C2A8C0D}" srcOrd="0" destOrd="0" parTransId="{EE86E06F-A077-406C-A88E-9378C764A3B9}" sibTransId="{E1C9BC13-BAEB-4FD7-940D-600F4922484F}"/>
    <dgm:cxn modelId="{9C671932-DD8B-42CB-91D1-9F3FBBA9508D}" type="presParOf" srcId="{E34A3AFD-5D1E-4887-971B-04B56DD58D89}" destId="{812C6315-2803-4920-AD75-AB890F015BFB}" srcOrd="0" destOrd="0" presId="urn:microsoft.com/office/officeart/2005/8/layout/vList2"/>
    <dgm:cxn modelId="{97C2A297-0DC8-4702-A28A-F3117E2E66E2}" type="presParOf" srcId="{E34A3AFD-5D1E-4887-971B-04B56DD58D89}" destId="{F8E4CA1C-D39A-4A8B-90C3-8E45FF328F41}"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C8C5720-3DE9-4493-BB88-B0FB8777D20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id-ID"/>
        </a:p>
      </dgm:t>
    </dgm:pt>
    <dgm:pt modelId="{76B6F0C5-DC08-4253-864E-756AAF01A720}">
      <dgm:prSet/>
      <dgm:spPr/>
      <dgm:t>
        <a:bodyPr/>
        <a:lstStyle/>
        <a:p>
          <a:pPr rtl="0"/>
          <a:r>
            <a:rPr lang="id-ID" dirty="0"/>
            <a:t>10 tantangan kajian administrasi pembangunan : </a:t>
          </a:r>
        </a:p>
      </dgm:t>
    </dgm:pt>
    <dgm:pt modelId="{34030C1C-F0EE-4FC5-9749-97D94FF0E350}" type="parTrans" cxnId="{32F9C8AC-0757-4423-BE38-8EC88E9CA88D}">
      <dgm:prSet/>
      <dgm:spPr/>
      <dgm:t>
        <a:bodyPr/>
        <a:lstStyle/>
        <a:p>
          <a:endParaRPr lang="id-ID"/>
        </a:p>
      </dgm:t>
    </dgm:pt>
    <dgm:pt modelId="{8FCC463F-2833-46FD-BD33-6587BA692E7A}" type="sibTrans" cxnId="{32F9C8AC-0757-4423-BE38-8EC88E9CA88D}">
      <dgm:prSet/>
      <dgm:spPr/>
      <dgm:t>
        <a:bodyPr/>
        <a:lstStyle/>
        <a:p>
          <a:endParaRPr lang="id-ID"/>
        </a:p>
      </dgm:t>
    </dgm:pt>
    <dgm:pt modelId="{623AC119-D877-4572-826A-46425C0972FD}">
      <dgm:prSet/>
      <dgm:spPr/>
      <dgm:t>
        <a:bodyPr/>
        <a:lstStyle/>
        <a:p>
          <a:pPr rtl="0"/>
          <a:r>
            <a:rPr lang="id-ID" dirty="0"/>
            <a:t>Globalisasi ekonomi. </a:t>
          </a:r>
        </a:p>
      </dgm:t>
    </dgm:pt>
    <dgm:pt modelId="{27A62CD8-EEA1-43AC-BEA4-DC3F20D4246F}" type="parTrans" cxnId="{56DCA413-0C4E-470C-BDBF-49BB06A97CC0}">
      <dgm:prSet/>
      <dgm:spPr/>
      <dgm:t>
        <a:bodyPr/>
        <a:lstStyle/>
        <a:p>
          <a:endParaRPr lang="id-ID"/>
        </a:p>
      </dgm:t>
    </dgm:pt>
    <dgm:pt modelId="{F58C6744-D2AD-42FD-8D9F-E64091CB4903}" type="sibTrans" cxnId="{56DCA413-0C4E-470C-BDBF-49BB06A97CC0}">
      <dgm:prSet/>
      <dgm:spPr/>
      <dgm:t>
        <a:bodyPr/>
        <a:lstStyle/>
        <a:p>
          <a:endParaRPr lang="id-ID"/>
        </a:p>
      </dgm:t>
    </dgm:pt>
    <dgm:pt modelId="{2F5E0255-E966-4B61-B39F-1D49DE05DE47}">
      <dgm:prSet/>
      <dgm:spPr/>
      <dgm:t>
        <a:bodyPr/>
        <a:lstStyle/>
        <a:p>
          <a:pPr rtl="0"/>
          <a:r>
            <a:rPr lang="id-ID" dirty="0"/>
            <a:t>Pengangguran. </a:t>
          </a:r>
        </a:p>
      </dgm:t>
    </dgm:pt>
    <dgm:pt modelId="{240351AC-BD5C-4F0C-9E7F-ED440660F012}" type="parTrans" cxnId="{19C3C703-C13D-4677-9566-65BC1FFB046F}">
      <dgm:prSet/>
      <dgm:spPr/>
      <dgm:t>
        <a:bodyPr/>
        <a:lstStyle/>
        <a:p>
          <a:endParaRPr lang="id-ID"/>
        </a:p>
      </dgm:t>
    </dgm:pt>
    <dgm:pt modelId="{D19F0ADF-E494-46CE-85F0-6B44E9B7DF76}" type="sibTrans" cxnId="{19C3C703-C13D-4677-9566-65BC1FFB046F}">
      <dgm:prSet/>
      <dgm:spPr/>
      <dgm:t>
        <a:bodyPr/>
        <a:lstStyle/>
        <a:p>
          <a:endParaRPr lang="id-ID"/>
        </a:p>
      </dgm:t>
    </dgm:pt>
    <dgm:pt modelId="{0BB1E04A-1652-4AA7-84C9-E224A6EDFD84}">
      <dgm:prSet/>
      <dgm:spPr/>
      <dgm:t>
        <a:bodyPr/>
        <a:lstStyle/>
        <a:p>
          <a:pPr rtl="0"/>
          <a:r>
            <a:rPr lang="id-ID" dirty="0"/>
            <a:t>Tanggung jawab social</a:t>
          </a:r>
          <a:r>
            <a:rPr lang="en-US" dirty="0"/>
            <a:t> (CSR)</a:t>
          </a:r>
          <a:r>
            <a:rPr lang="id-ID" dirty="0"/>
            <a:t>. </a:t>
          </a:r>
        </a:p>
      </dgm:t>
    </dgm:pt>
    <dgm:pt modelId="{D7A92A6B-7600-4FD7-864E-91776AFDB721}" type="parTrans" cxnId="{317C711F-1336-4F29-8811-A8DDCD30FD19}">
      <dgm:prSet/>
      <dgm:spPr/>
      <dgm:t>
        <a:bodyPr/>
        <a:lstStyle/>
        <a:p>
          <a:endParaRPr lang="id-ID"/>
        </a:p>
      </dgm:t>
    </dgm:pt>
    <dgm:pt modelId="{D7C5BC08-884E-40A1-93AC-0FE19F398076}" type="sibTrans" cxnId="{317C711F-1336-4F29-8811-A8DDCD30FD19}">
      <dgm:prSet/>
      <dgm:spPr/>
      <dgm:t>
        <a:bodyPr/>
        <a:lstStyle/>
        <a:p>
          <a:endParaRPr lang="id-ID"/>
        </a:p>
      </dgm:t>
    </dgm:pt>
    <dgm:pt modelId="{D6D91405-58C7-4171-8BD6-8667BD8AF455}">
      <dgm:prSet/>
      <dgm:spPr/>
      <dgm:t>
        <a:bodyPr/>
        <a:lstStyle/>
        <a:p>
          <a:pPr rtl="0"/>
          <a:r>
            <a:rPr lang="id-ID" dirty="0"/>
            <a:t>Pelestarian lingkungan hidup. </a:t>
          </a:r>
        </a:p>
      </dgm:t>
    </dgm:pt>
    <dgm:pt modelId="{195FA32A-BFD1-4859-BF7F-229FF8E042C0}" type="parTrans" cxnId="{0B10B26D-FD25-4A42-9615-DA791973848D}">
      <dgm:prSet/>
      <dgm:spPr/>
      <dgm:t>
        <a:bodyPr/>
        <a:lstStyle/>
        <a:p>
          <a:endParaRPr lang="id-ID"/>
        </a:p>
      </dgm:t>
    </dgm:pt>
    <dgm:pt modelId="{C47DDD39-2D44-49D2-AF4B-96DC2986F39D}" type="sibTrans" cxnId="{0B10B26D-FD25-4A42-9615-DA791973848D}">
      <dgm:prSet/>
      <dgm:spPr/>
      <dgm:t>
        <a:bodyPr/>
        <a:lstStyle/>
        <a:p>
          <a:endParaRPr lang="id-ID"/>
        </a:p>
      </dgm:t>
    </dgm:pt>
    <dgm:pt modelId="{98BB0914-26F9-4A1C-8A8F-0801192E4548}">
      <dgm:prSet/>
      <dgm:spPr/>
      <dgm:t>
        <a:bodyPr/>
        <a:lstStyle/>
        <a:p>
          <a:pPr rtl="0"/>
          <a:r>
            <a:rPr lang="id-ID" dirty="0"/>
            <a:t>Peningkatan mutu hidup. </a:t>
          </a:r>
        </a:p>
      </dgm:t>
    </dgm:pt>
    <dgm:pt modelId="{0270F6D9-BF54-4982-BEA4-34367D6FBD3D}" type="parTrans" cxnId="{B033F4C2-127A-4107-93FB-D7C230984CD8}">
      <dgm:prSet/>
      <dgm:spPr/>
      <dgm:t>
        <a:bodyPr/>
        <a:lstStyle/>
        <a:p>
          <a:endParaRPr lang="id-ID"/>
        </a:p>
      </dgm:t>
    </dgm:pt>
    <dgm:pt modelId="{B309BDB3-E80A-456E-9731-E2853B78AAC5}" type="sibTrans" cxnId="{B033F4C2-127A-4107-93FB-D7C230984CD8}">
      <dgm:prSet/>
      <dgm:spPr/>
      <dgm:t>
        <a:bodyPr/>
        <a:lstStyle/>
        <a:p>
          <a:endParaRPr lang="id-ID"/>
        </a:p>
      </dgm:t>
    </dgm:pt>
    <dgm:pt modelId="{1474CF26-5707-4560-9264-7AC65A090065}">
      <dgm:prSet/>
      <dgm:spPr/>
      <dgm:t>
        <a:bodyPr/>
        <a:lstStyle/>
        <a:p>
          <a:pPr rtl="0"/>
          <a:r>
            <a:rPr lang="id-ID" dirty="0"/>
            <a:t>Penerapan norma-norma moral dan etika. </a:t>
          </a:r>
        </a:p>
      </dgm:t>
    </dgm:pt>
    <dgm:pt modelId="{C965C55A-5B1F-49A7-B288-E0C2D999EE1D}" type="parTrans" cxnId="{668DA32B-AD50-4991-BEE9-342A1A42390F}">
      <dgm:prSet/>
      <dgm:spPr/>
      <dgm:t>
        <a:bodyPr/>
        <a:lstStyle/>
        <a:p>
          <a:endParaRPr lang="id-ID"/>
        </a:p>
      </dgm:t>
    </dgm:pt>
    <dgm:pt modelId="{A287CFE4-6DEE-4218-9800-846755FEE52F}" type="sibTrans" cxnId="{668DA32B-AD50-4991-BEE9-342A1A42390F}">
      <dgm:prSet/>
      <dgm:spPr/>
      <dgm:t>
        <a:bodyPr/>
        <a:lstStyle/>
        <a:p>
          <a:endParaRPr lang="id-ID"/>
        </a:p>
      </dgm:t>
    </dgm:pt>
    <dgm:pt modelId="{9097F976-BD0B-431F-94CA-14B19D5E5504}">
      <dgm:prSet/>
      <dgm:spPr/>
      <dgm:t>
        <a:bodyPr/>
        <a:lstStyle/>
        <a:p>
          <a:pPr rtl="0"/>
          <a:r>
            <a:rPr lang="id-ID" dirty="0"/>
            <a:t>Keanekaragaman tenaga kerja. </a:t>
          </a:r>
        </a:p>
      </dgm:t>
    </dgm:pt>
    <dgm:pt modelId="{377A2048-5B73-4A5D-BE9A-92568AC56256}" type="parTrans" cxnId="{651C0CB4-6EC2-4061-9024-07233A2BE964}">
      <dgm:prSet/>
      <dgm:spPr/>
      <dgm:t>
        <a:bodyPr/>
        <a:lstStyle/>
        <a:p>
          <a:endParaRPr lang="id-ID"/>
        </a:p>
      </dgm:t>
    </dgm:pt>
    <dgm:pt modelId="{018D5261-17F8-4817-9633-163FC952B473}" type="sibTrans" cxnId="{651C0CB4-6EC2-4061-9024-07233A2BE964}">
      <dgm:prSet/>
      <dgm:spPr/>
      <dgm:t>
        <a:bodyPr/>
        <a:lstStyle/>
        <a:p>
          <a:endParaRPr lang="id-ID"/>
        </a:p>
      </dgm:t>
    </dgm:pt>
    <dgm:pt modelId="{CD9E11F3-9415-423D-80C5-F526312D0E09}">
      <dgm:prSet/>
      <dgm:spPr/>
      <dgm:t>
        <a:bodyPr/>
        <a:lstStyle/>
        <a:p>
          <a:pPr rtl="0"/>
          <a:r>
            <a:rPr lang="id-ID" dirty="0"/>
            <a:t>Pergeseran konfigurasi demografi. </a:t>
          </a:r>
        </a:p>
      </dgm:t>
    </dgm:pt>
    <dgm:pt modelId="{3DA00C33-CB44-400F-9342-D5B50113F9D1}" type="parTrans" cxnId="{8DEE1A3C-6E02-467C-9D7F-14C7CA73C9D2}">
      <dgm:prSet/>
      <dgm:spPr/>
      <dgm:t>
        <a:bodyPr/>
        <a:lstStyle/>
        <a:p>
          <a:endParaRPr lang="id-ID"/>
        </a:p>
      </dgm:t>
    </dgm:pt>
    <dgm:pt modelId="{F5C1EDD4-4EB3-48B7-8079-EB64ADB8B1DA}" type="sibTrans" cxnId="{8DEE1A3C-6E02-467C-9D7F-14C7CA73C9D2}">
      <dgm:prSet/>
      <dgm:spPr/>
      <dgm:t>
        <a:bodyPr/>
        <a:lstStyle/>
        <a:p>
          <a:endParaRPr lang="id-ID"/>
        </a:p>
      </dgm:t>
    </dgm:pt>
    <dgm:pt modelId="{FD559D19-7F83-4574-8F6A-13E4B21E4C4C}">
      <dgm:prSet/>
      <dgm:spPr/>
      <dgm:t>
        <a:bodyPr/>
        <a:lstStyle/>
        <a:p>
          <a:pPr rtl="0"/>
          <a:r>
            <a:rPr lang="id-ID" dirty="0"/>
            <a:t>Penguasaan dan pemanfaatan perkembangan IPTEK. </a:t>
          </a:r>
        </a:p>
      </dgm:t>
    </dgm:pt>
    <dgm:pt modelId="{9218CCD4-E3D9-43D5-8D5B-2B094006F020}" type="parTrans" cxnId="{C4518B78-81D2-4CA5-8CD1-B2348A76C7D4}">
      <dgm:prSet/>
      <dgm:spPr/>
      <dgm:t>
        <a:bodyPr/>
        <a:lstStyle/>
        <a:p>
          <a:endParaRPr lang="id-ID"/>
        </a:p>
      </dgm:t>
    </dgm:pt>
    <dgm:pt modelId="{34690C41-16E0-465C-B529-7FED2B55C783}" type="sibTrans" cxnId="{C4518B78-81D2-4CA5-8CD1-B2348A76C7D4}">
      <dgm:prSet/>
      <dgm:spPr/>
      <dgm:t>
        <a:bodyPr/>
        <a:lstStyle/>
        <a:p>
          <a:endParaRPr lang="id-ID"/>
        </a:p>
      </dgm:t>
    </dgm:pt>
    <dgm:pt modelId="{A27A6D4D-C29B-4CDD-8788-C96071482AB5}">
      <dgm:prSet/>
      <dgm:spPr/>
      <dgm:t>
        <a:bodyPr/>
        <a:lstStyle/>
        <a:p>
          <a:pPr rtl="0"/>
          <a:r>
            <a:rPr lang="id-ID" dirty="0"/>
            <a:t>Tantangan di bidang politik</a:t>
          </a:r>
        </a:p>
      </dgm:t>
    </dgm:pt>
    <dgm:pt modelId="{E48E2A87-E32F-40FF-B54F-F8383CDC56BA}" type="parTrans" cxnId="{F1A75C4D-0B02-4360-AFA4-4F937BAE9136}">
      <dgm:prSet/>
      <dgm:spPr/>
      <dgm:t>
        <a:bodyPr/>
        <a:lstStyle/>
        <a:p>
          <a:endParaRPr lang="id-ID"/>
        </a:p>
      </dgm:t>
    </dgm:pt>
    <dgm:pt modelId="{5A82EF3F-5850-4E0D-ABE1-986774F786EF}" type="sibTrans" cxnId="{F1A75C4D-0B02-4360-AFA4-4F937BAE9136}">
      <dgm:prSet/>
      <dgm:spPr/>
      <dgm:t>
        <a:bodyPr/>
        <a:lstStyle/>
        <a:p>
          <a:endParaRPr lang="id-ID"/>
        </a:p>
      </dgm:t>
    </dgm:pt>
    <dgm:pt modelId="{D65583A2-DF08-453E-A2FA-D412DF841DA5}" type="pres">
      <dgm:prSet presAssocID="{7C8C5720-3DE9-4493-BB88-B0FB8777D208}" presName="linear" presStyleCnt="0">
        <dgm:presLayoutVars>
          <dgm:animLvl val="lvl"/>
          <dgm:resizeHandles val="exact"/>
        </dgm:presLayoutVars>
      </dgm:prSet>
      <dgm:spPr/>
    </dgm:pt>
    <dgm:pt modelId="{C8ABC05A-D7EB-41AA-A9CA-6328B881D0DE}" type="pres">
      <dgm:prSet presAssocID="{76B6F0C5-DC08-4253-864E-756AAF01A720}" presName="parentText" presStyleLbl="node1" presStyleIdx="0" presStyleCnt="1">
        <dgm:presLayoutVars>
          <dgm:chMax val="0"/>
          <dgm:bulletEnabled val="1"/>
        </dgm:presLayoutVars>
      </dgm:prSet>
      <dgm:spPr/>
    </dgm:pt>
    <dgm:pt modelId="{654309E9-9805-4383-A608-4EF505CC0BCE}" type="pres">
      <dgm:prSet presAssocID="{76B6F0C5-DC08-4253-864E-756AAF01A720}" presName="childText" presStyleLbl="revTx" presStyleIdx="0" presStyleCnt="1">
        <dgm:presLayoutVars>
          <dgm:bulletEnabled val="1"/>
        </dgm:presLayoutVars>
      </dgm:prSet>
      <dgm:spPr/>
    </dgm:pt>
  </dgm:ptLst>
  <dgm:cxnLst>
    <dgm:cxn modelId="{19C3C703-C13D-4677-9566-65BC1FFB046F}" srcId="{76B6F0C5-DC08-4253-864E-756AAF01A720}" destId="{2F5E0255-E966-4B61-B39F-1D49DE05DE47}" srcOrd="1" destOrd="0" parTransId="{240351AC-BD5C-4F0C-9E7F-ED440660F012}" sibTransId="{D19F0ADF-E494-46CE-85F0-6B44E9B7DF76}"/>
    <dgm:cxn modelId="{7FBD480C-F3FA-4B23-91FC-699840B60A5B}" type="presOf" srcId="{2F5E0255-E966-4B61-B39F-1D49DE05DE47}" destId="{654309E9-9805-4383-A608-4EF505CC0BCE}" srcOrd="0" destOrd="1" presId="urn:microsoft.com/office/officeart/2005/8/layout/vList2"/>
    <dgm:cxn modelId="{56DCA413-0C4E-470C-BDBF-49BB06A97CC0}" srcId="{76B6F0C5-DC08-4253-864E-756AAF01A720}" destId="{623AC119-D877-4572-826A-46425C0972FD}" srcOrd="0" destOrd="0" parTransId="{27A62CD8-EEA1-43AC-BEA4-DC3F20D4246F}" sibTransId="{F58C6744-D2AD-42FD-8D9F-E64091CB4903}"/>
    <dgm:cxn modelId="{C8674F1C-4655-464F-A810-ECB4B8BB4762}" type="presOf" srcId="{1474CF26-5707-4560-9264-7AC65A090065}" destId="{654309E9-9805-4383-A608-4EF505CC0BCE}" srcOrd="0" destOrd="5" presId="urn:microsoft.com/office/officeart/2005/8/layout/vList2"/>
    <dgm:cxn modelId="{317C711F-1336-4F29-8811-A8DDCD30FD19}" srcId="{76B6F0C5-DC08-4253-864E-756AAF01A720}" destId="{0BB1E04A-1652-4AA7-84C9-E224A6EDFD84}" srcOrd="2" destOrd="0" parTransId="{D7A92A6B-7600-4FD7-864E-91776AFDB721}" sibTransId="{D7C5BC08-884E-40A1-93AC-0FE19F398076}"/>
    <dgm:cxn modelId="{860F2323-EAF5-4728-AA54-CC59D31CE359}" type="presOf" srcId="{623AC119-D877-4572-826A-46425C0972FD}" destId="{654309E9-9805-4383-A608-4EF505CC0BCE}" srcOrd="0" destOrd="0" presId="urn:microsoft.com/office/officeart/2005/8/layout/vList2"/>
    <dgm:cxn modelId="{668DA32B-AD50-4991-BEE9-342A1A42390F}" srcId="{76B6F0C5-DC08-4253-864E-756AAF01A720}" destId="{1474CF26-5707-4560-9264-7AC65A090065}" srcOrd="5" destOrd="0" parTransId="{C965C55A-5B1F-49A7-B288-E0C2D999EE1D}" sibTransId="{A287CFE4-6DEE-4218-9800-846755FEE52F}"/>
    <dgm:cxn modelId="{8DEE1A3C-6E02-467C-9D7F-14C7CA73C9D2}" srcId="{76B6F0C5-DC08-4253-864E-756AAF01A720}" destId="{CD9E11F3-9415-423D-80C5-F526312D0E09}" srcOrd="7" destOrd="0" parTransId="{3DA00C33-CB44-400F-9342-D5B50113F9D1}" sibTransId="{F5C1EDD4-4EB3-48B7-8079-EB64ADB8B1DA}"/>
    <dgm:cxn modelId="{C04BC469-B668-4D12-9910-C064DC068F93}" type="presOf" srcId="{76B6F0C5-DC08-4253-864E-756AAF01A720}" destId="{C8ABC05A-D7EB-41AA-A9CA-6328B881D0DE}" srcOrd="0" destOrd="0" presId="urn:microsoft.com/office/officeart/2005/8/layout/vList2"/>
    <dgm:cxn modelId="{F1A75C4D-0B02-4360-AFA4-4F937BAE9136}" srcId="{76B6F0C5-DC08-4253-864E-756AAF01A720}" destId="{A27A6D4D-C29B-4CDD-8788-C96071482AB5}" srcOrd="9" destOrd="0" parTransId="{E48E2A87-E32F-40FF-B54F-F8383CDC56BA}" sibTransId="{5A82EF3F-5850-4E0D-ABE1-986774F786EF}"/>
    <dgm:cxn modelId="{0B10B26D-FD25-4A42-9615-DA791973848D}" srcId="{76B6F0C5-DC08-4253-864E-756AAF01A720}" destId="{D6D91405-58C7-4171-8BD6-8667BD8AF455}" srcOrd="3" destOrd="0" parTransId="{195FA32A-BFD1-4859-BF7F-229FF8E042C0}" sibTransId="{C47DDD39-2D44-49D2-AF4B-96DC2986F39D}"/>
    <dgm:cxn modelId="{9A8CF06D-C75A-49C2-B32D-CF5FD0447B00}" type="presOf" srcId="{7C8C5720-3DE9-4493-BB88-B0FB8777D208}" destId="{D65583A2-DF08-453E-A2FA-D412DF841DA5}" srcOrd="0" destOrd="0" presId="urn:microsoft.com/office/officeart/2005/8/layout/vList2"/>
    <dgm:cxn modelId="{C4518B78-81D2-4CA5-8CD1-B2348A76C7D4}" srcId="{76B6F0C5-DC08-4253-864E-756AAF01A720}" destId="{FD559D19-7F83-4574-8F6A-13E4B21E4C4C}" srcOrd="8" destOrd="0" parTransId="{9218CCD4-E3D9-43D5-8D5B-2B094006F020}" sibTransId="{34690C41-16E0-465C-B529-7FED2B55C783}"/>
    <dgm:cxn modelId="{E5BEA47C-4EA4-4A11-87B4-9F1774308146}" type="presOf" srcId="{CD9E11F3-9415-423D-80C5-F526312D0E09}" destId="{654309E9-9805-4383-A608-4EF505CC0BCE}" srcOrd="0" destOrd="7" presId="urn:microsoft.com/office/officeart/2005/8/layout/vList2"/>
    <dgm:cxn modelId="{2BC72CA9-592E-438F-96C3-81E8BBCB37D6}" type="presOf" srcId="{D6D91405-58C7-4171-8BD6-8667BD8AF455}" destId="{654309E9-9805-4383-A608-4EF505CC0BCE}" srcOrd="0" destOrd="3" presId="urn:microsoft.com/office/officeart/2005/8/layout/vList2"/>
    <dgm:cxn modelId="{699925AC-1244-419E-B4EB-BAB1E5A501C2}" type="presOf" srcId="{FD559D19-7F83-4574-8F6A-13E4B21E4C4C}" destId="{654309E9-9805-4383-A608-4EF505CC0BCE}" srcOrd="0" destOrd="8" presId="urn:microsoft.com/office/officeart/2005/8/layout/vList2"/>
    <dgm:cxn modelId="{32F9C8AC-0757-4423-BE38-8EC88E9CA88D}" srcId="{7C8C5720-3DE9-4493-BB88-B0FB8777D208}" destId="{76B6F0C5-DC08-4253-864E-756AAF01A720}" srcOrd="0" destOrd="0" parTransId="{34030C1C-F0EE-4FC5-9749-97D94FF0E350}" sibTransId="{8FCC463F-2833-46FD-BD33-6587BA692E7A}"/>
    <dgm:cxn modelId="{651C0CB4-6EC2-4061-9024-07233A2BE964}" srcId="{76B6F0C5-DC08-4253-864E-756AAF01A720}" destId="{9097F976-BD0B-431F-94CA-14B19D5E5504}" srcOrd="6" destOrd="0" parTransId="{377A2048-5B73-4A5D-BE9A-92568AC56256}" sibTransId="{018D5261-17F8-4817-9633-163FC952B473}"/>
    <dgm:cxn modelId="{F746A1BC-D18B-49F7-9449-3355926FE1EA}" type="presOf" srcId="{A27A6D4D-C29B-4CDD-8788-C96071482AB5}" destId="{654309E9-9805-4383-A608-4EF505CC0BCE}" srcOrd="0" destOrd="9" presId="urn:microsoft.com/office/officeart/2005/8/layout/vList2"/>
    <dgm:cxn modelId="{B033F4C2-127A-4107-93FB-D7C230984CD8}" srcId="{76B6F0C5-DC08-4253-864E-756AAF01A720}" destId="{98BB0914-26F9-4A1C-8A8F-0801192E4548}" srcOrd="4" destOrd="0" parTransId="{0270F6D9-BF54-4982-BEA4-34367D6FBD3D}" sibTransId="{B309BDB3-E80A-456E-9731-E2853B78AAC5}"/>
    <dgm:cxn modelId="{C4C6DAC7-D527-4D0F-9239-91919675F62F}" type="presOf" srcId="{98BB0914-26F9-4A1C-8A8F-0801192E4548}" destId="{654309E9-9805-4383-A608-4EF505CC0BCE}" srcOrd="0" destOrd="4" presId="urn:microsoft.com/office/officeart/2005/8/layout/vList2"/>
    <dgm:cxn modelId="{98E3E4DF-AAB9-42A9-8D39-780C6FA50A5D}" type="presOf" srcId="{0BB1E04A-1652-4AA7-84C9-E224A6EDFD84}" destId="{654309E9-9805-4383-A608-4EF505CC0BCE}" srcOrd="0" destOrd="2" presId="urn:microsoft.com/office/officeart/2005/8/layout/vList2"/>
    <dgm:cxn modelId="{E9A347F1-B735-4830-B643-979F0580C247}" type="presOf" srcId="{9097F976-BD0B-431F-94CA-14B19D5E5504}" destId="{654309E9-9805-4383-A608-4EF505CC0BCE}" srcOrd="0" destOrd="6" presId="urn:microsoft.com/office/officeart/2005/8/layout/vList2"/>
    <dgm:cxn modelId="{49780166-F53C-4817-8D61-4B5F58E0D924}" type="presParOf" srcId="{D65583A2-DF08-453E-A2FA-D412DF841DA5}" destId="{C8ABC05A-D7EB-41AA-A9CA-6328B881D0DE}" srcOrd="0" destOrd="0" presId="urn:microsoft.com/office/officeart/2005/8/layout/vList2"/>
    <dgm:cxn modelId="{4F052722-08FA-44B6-A57A-F2FCA03D1078}" type="presParOf" srcId="{D65583A2-DF08-453E-A2FA-D412DF841DA5}" destId="{654309E9-9805-4383-A608-4EF505CC0BCE}"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B7664C7-D1B6-4614-B2BC-64EA3A3235A3}" type="doc">
      <dgm:prSet loTypeId="urn:microsoft.com/office/officeart/2008/layout/PictureStrips" loCatId="list" qsTypeId="urn:microsoft.com/office/officeart/2005/8/quickstyle/3d1" qsCatId="3D" csTypeId="urn:microsoft.com/office/officeart/2005/8/colors/accent0_1" csCatId="mainScheme" phldr="1"/>
      <dgm:spPr/>
      <dgm:t>
        <a:bodyPr/>
        <a:lstStyle/>
        <a:p>
          <a:endParaRPr lang="id-ID"/>
        </a:p>
      </dgm:t>
    </dgm:pt>
    <dgm:pt modelId="{4A4E5D24-F1E7-4377-A23E-F5FFABABA97B}">
      <dgm:prSet/>
      <dgm:spPr/>
      <dgm:t>
        <a:bodyPr/>
        <a:lstStyle/>
        <a:p>
          <a:pPr rtl="0"/>
          <a:r>
            <a:rPr lang="id-ID" b="1" dirty="0"/>
            <a:t>Fungsi administrasi yang sangat penting: </a:t>
          </a:r>
        </a:p>
      </dgm:t>
    </dgm:pt>
    <dgm:pt modelId="{E75771CA-E6BA-4085-A6F3-E849DCB97B16}" type="parTrans" cxnId="{A4BB2957-812C-4795-AED2-E3137D185410}">
      <dgm:prSet/>
      <dgm:spPr/>
      <dgm:t>
        <a:bodyPr/>
        <a:lstStyle/>
        <a:p>
          <a:endParaRPr lang="id-ID"/>
        </a:p>
      </dgm:t>
    </dgm:pt>
    <dgm:pt modelId="{383AE92A-E236-4C1F-8FD8-0C4BAF8F7C36}" type="sibTrans" cxnId="{A4BB2957-812C-4795-AED2-E3137D185410}">
      <dgm:prSet/>
      <dgm:spPr/>
      <dgm:t>
        <a:bodyPr/>
        <a:lstStyle/>
        <a:p>
          <a:endParaRPr lang="id-ID"/>
        </a:p>
      </dgm:t>
    </dgm:pt>
    <dgm:pt modelId="{2F0969F4-0873-498F-8989-053B886721F0}">
      <dgm:prSet/>
      <dgm:spPr/>
      <dgm:t>
        <a:bodyPr/>
        <a:lstStyle/>
        <a:p>
          <a:pPr rtl="0"/>
          <a:r>
            <a:rPr lang="id-ID" dirty="0"/>
            <a:t>pelaksana kegiatan demi tercapai tujuan; </a:t>
          </a:r>
        </a:p>
      </dgm:t>
    </dgm:pt>
    <dgm:pt modelId="{EA1B84C3-7AB0-4EE7-B395-DD391B0F0E0A}" type="parTrans" cxnId="{11FA7512-5865-43A9-92B1-AB102EA3ADE8}">
      <dgm:prSet/>
      <dgm:spPr/>
      <dgm:t>
        <a:bodyPr/>
        <a:lstStyle/>
        <a:p>
          <a:endParaRPr lang="id-ID"/>
        </a:p>
      </dgm:t>
    </dgm:pt>
    <dgm:pt modelId="{97BB5582-D256-4242-8B1C-AE0E78CE14E6}" type="sibTrans" cxnId="{11FA7512-5865-43A9-92B1-AB102EA3ADE8}">
      <dgm:prSet/>
      <dgm:spPr/>
      <dgm:t>
        <a:bodyPr/>
        <a:lstStyle/>
        <a:p>
          <a:endParaRPr lang="id-ID"/>
        </a:p>
      </dgm:t>
    </dgm:pt>
    <dgm:pt modelId="{9B09AD11-2829-46A0-919A-391CCA005A6F}">
      <dgm:prSet/>
      <dgm:spPr/>
      <dgm:t>
        <a:bodyPr/>
        <a:lstStyle/>
        <a:p>
          <a:pPr rtl="0"/>
          <a:r>
            <a:rPr lang="id-ID" dirty="0"/>
            <a:t>menghidupan organisasi; </a:t>
          </a:r>
        </a:p>
      </dgm:t>
    </dgm:pt>
    <dgm:pt modelId="{EA98941F-63BF-4766-A11B-153F19A392F4}" type="parTrans" cxnId="{F8564034-B7C5-4AED-806C-7747804DF16F}">
      <dgm:prSet/>
      <dgm:spPr/>
      <dgm:t>
        <a:bodyPr/>
        <a:lstStyle/>
        <a:p>
          <a:endParaRPr lang="id-ID"/>
        </a:p>
      </dgm:t>
    </dgm:pt>
    <dgm:pt modelId="{6A1B0D0F-EC64-4CE9-8DBA-16B2F963E48C}" type="sibTrans" cxnId="{F8564034-B7C5-4AED-806C-7747804DF16F}">
      <dgm:prSet/>
      <dgm:spPr/>
      <dgm:t>
        <a:bodyPr/>
        <a:lstStyle/>
        <a:p>
          <a:endParaRPr lang="id-ID"/>
        </a:p>
      </dgm:t>
    </dgm:pt>
    <dgm:pt modelId="{6C357D50-2821-40B1-BFC0-F65F0209A782}">
      <dgm:prSet/>
      <dgm:spPr/>
      <dgm:t>
        <a:bodyPr/>
        <a:lstStyle/>
        <a:p>
          <a:pPr rtl="0"/>
          <a:r>
            <a:rPr lang="id-ID"/>
            <a:t>memperkuat kedudukan organisasi; </a:t>
          </a:r>
        </a:p>
      </dgm:t>
    </dgm:pt>
    <dgm:pt modelId="{48F7FE8A-F28F-45F8-955A-8A6BD3F986F2}" type="parTrans" cxnId="{13A548EC-C0C5-465B-9B43-831AC5122EB7}">
      <dgm:prSet/>
      <dgm:spPr/>
      <dgm:t>
        <a:bodyPr/>
        <a:lstStyle/>
        <a:p>
          <a:endParaRPr lang="id-ID"/>
        </a:p>
      </dgm:t>
    </dgm:pt>
    <dgm:pt modelId="{9DDB49FC-C87C-48F1-96E2-B77844A749EA}" type="sibTrans" cxnId="{13A548EC-C0C5-465B-9B43-831AC5122EB7}">
      <dgm:prSet/>
      <dgm:spPr/>
      <dgm:t>
        <a:bodyPr/>
        <a:lstStyle/>
        <a:p>
          <a:endParaRPr lang="id-ID"/>
        </a:p>
      </dgm:t>
    </dgm:pt>
    <dgm:pt modelId="{1F70F2FE-A747-45D2-9FC6-3E752385AB7D}">
      <dgm:prSet/>
      <dgm:spPr/>
      <dgm:t>
        <a:bodyPr/>
        <a:lstStyle/>
        <a:p>
          <a:pPr rtl="0"/>
          <a:r>
            <a:rPr lang="id-ID"/>
            <a:t>sebagai tim pimpinan organisasi; </a:t>
          </a:r>
        </a:p>
      </dgm:t>
    </dgm:pt>
    <dgm:pt modelId="{521751C2-1B25-4A46-9EE7-7725ABACA0C3}" type="parTrans" cxnId="{7575E8D0-709E-4468-BE1B-1E0E47BD109D}">
      <dgm:prSet/>
      <dgm:spPr/>
      <dgm:t>
        <a:bodyPr/>
        <a:lstStyle/>
        <a:p>
          <a:endParaRPr lang="id-ID"/>
        </a:p>
      </dgm:t>
    </dgm:pt>
    <dgm:pt modelId="{288FABEF-2A3D-406A-AA9E-3DB4F9989943}" type="sibTrans" cxnId="{7575E8D0-709E-4468-BE1B-1E0E47BD109D}">
      <dgm:prSet/>
      <dgm:spPr/>
      <dgm:t>
        <a:bodyPr/>
        <a:lstStyle/>
        <a:p>
          <a:endParaRPr lang="id-ID"/>
        </a:p>
      </dgm:t>
    </dgm:pt>
    <dgm:pt modelId="{65E2A342-0FE0-409D-AB3B-04FD4B6F2A47}">
      <dgm:prSet/>
      <dgm:spPr/>
      <dgm:t>
        <a:bodyPr/>
        <a:lstStyle/>
        <a:p>
          <a:pPr rtl="0"/>
          <a:r>
            <a:rPr lang="id-ID" dirty="0"/>
            <a:t>sebagai management jenis tertentu; </a:t>
          </a:r>
        </a:p>
      </dgm:t>
    </dgm:pt>
    <dgm:pt modelId="{F8F0D4C2-C88F-4EC2-BF74-4259966CAA40}" type="parTrans" cxnId="{CFEB1139-7E36-47C2-9D42-DF54826D4418}">
      <dgm:prSet/>
      <dgm:spPr/>
      <dgm:t>
        <a:bodyPr/>
        <a:lstStyle/>
        <a:p>
          <a:endParaRPr lang="id-ID"/>
        </a:p>
      </dgm:t>
    </dgm:pt>
    <dgm:pt modelId="{44017C6C-49AF-4516-B68E-95941FC9D138}" type="sibTrans" cxnId="{CFEB1139-7E36-47C2-9D42-DF54826D4418}">
      <dgm:prSet/>
      <dgm:spPr/>
      <dgm:t>
        <a:bodyPr/>
        <a:lstStyle/>
        <a:p>
          <a:endParaRPr lang="id-ID"/>
        </a:p>
      </dgm:t>
    </dgm:pt>
    <dgm:pt modelId="{43A9C02F-4D30-41A2-92B2-FED8B91C3701}">
      <dgm:prSet/>
      <dgm:spPr/>
      <dgm:t>
        <a:bodyPr/>
        <a:lstStyle/>
        <a:p>
          <a:pPr rtl="0"/>
          <a:r>
            <a:rPr lang="id-ID"/>
            <a:t>sebagai sistem pengolahan berbagai input untuk menghasilkan output tertentu; </a:t>
          </a:r>
        </a:p>
      </dgm:t>
    </dgm:pt>
    <dgm:pt modelId="{5C6B6EAC-D46C-48F5-9D76-8F24449B7B96}" type="parTrans" cxnId="{3269EEDC-104A-4424-BA94-7EC63C78E315}">
      <dgm:prSet/>
      <dgm:spPr/>
      <dgm:t>
        <a:bodyPr/>
        <a:lstStyle/>
        <a:p>
          <a:endParaRPr lang="id-ID"/>
        </a:p>
      </dgm:t>
    </dgm:pt>
    <dgm:pt modelId="{C10487BA-687F-47D3-8D53-878C2144A1AA}" type="sibTrans" cxnId="{3269EEDC-104A-4424-BA94-7EC63C78E315}">
      <dgm:prSet/>
      <dgm:spPr/>
      <dgm:t>
        <a:bodyPr/>
        <a:lstStyle/>
        <a:p>
          <a:endParaRPr lang="id-ID"/>
        </a:p>
      </dgm:t>
    </dgm:pt>
    <dgm:pt modelId="{D74C265A-1545-4672-BA89-2FF28AC99350}">
      <dgm:prSet/>
      <dgm:spPr/>
      <dgm:t>
        <a:bodyPr/>
        <a:lstStyle/>
        <a:p>
          <a:pPr rtl="0"/>
          <a:r>
            <a:rPr lang="id-ID"/>
            <a:t>sebagai tingkah laku (behaviour) tertentu; </a:t>
          </a:r>
        </a:p>
      </dgm:t>
    </dgm:pt>
    <dgm:pt modelId="{F4BC76E3-C04D-49A7-9B54-26A89A052134}" type="parTrans" cxnId="{784BB921-BECB-4AFE-8204-1E16645B9680}">
      <dgm:prSet/>
      <dgm:spPr/>
      <dgm:t>
        <a:bodyPr/>
        <a:lstStyle/>
        <a:p>
          <a:endParaRPr lang="id-ID"/>
        </a:p>
      </dgm:t>
    </dgm:pt>
    <dgm:pt modelId="{D81EAF17-0B32-426C-BE36-4901C441BDAA}" type="sibTrans" cxnId="{784BB921-BECB-4AFE-8204-1E16645B9680}">
      <dgm:prSet/>
      <dgm:spPr/>
      <dgm:t>
        <a:bodyPr/>
        <a:lstStyle/>
        <a:p>
          <a:endParaRPr lang="id-ID"/>
        </a:p>
      </dgm:t>
    </dgm:pt>
    <dgm:pt modelId="{7F8BD68B-301E-44B7-BAA1-F33EB911E16A}">
      <dgm:prSet/>
      <dgm:spPr/>
      <dgm:t>
        <a:bodyPr/>
        <a:lstStyle/>
        <a:p>
          <a:pPr rtl="0"/>
          <a:r>
            <a:rPr lang="id-ID"/>
            <a:t>sebagai pola dan proses kerja sama dalam mencapai tujuan; </a:t>
          </a:r>
        </a:p>
      </dgm:t>
    </dgm:pt>
    <dgm:pt modelId="{4367D6EC-0514-4C92-B294-23F6BF2D73DD}" type="parTrans" cxnId="{0FF1B668-8653-45AD-946C-73ADA9EF7C77}">
      <dgm:prSet/>
      <dgm:spPr/>
      <dgm:t>
        <a:bodyPr/>
        <a:lstStyle/>
        <a:p>
          <a:endParaRPr lang="id-ID"/>
        </a:p>
      </dgm:t>
    </dgm:pt>
    <dgm:pt modelId="{4FDFE05F-3372-4797-A054-0A8834D9B28F}" type="sibTrans" cxnId="{0FF1B668-8653-45AD-946C-73ADA9EF7C77}">
      <dgm:prSet/>
      <dgm:spPr/>
      <dgm:t>
        <a:bodyPr/>
        <a:lstStyle/>
        <a:p>
          <a:endParaRPr lang="id-ID"/>
        </a:p>
      </dgm:t>
    </dgm:pt>
    <dgm:pt modelId="{CDC58148-41AE-4816-9C25-CAA59E4AF7A5}">
      <dgm:prSet/>
      <dgm:spPr/>
      <dgm:t>
        <a:bodyPr/>
        <a:lstStyle/>
        <a:p>
          <a:pPr rtl="0"/>
          <a:r>
            <a:rPr lang="id-ID"/>
            <a:t>sebagai ilmu, skills, atau seni kemampuan tertentu. </a:t>
          </a:r>
        </a:p>
      </dgm:t>
    </dgm:pt>
    <dgm:pt modelId="{CCBEADC6-517E-4650-B42A-ABBA1A1EA8E2}" type="parTrans" cxnId="{A6F72E65-DE74-43DC-A01F-5A49ADE3B674}">
      <dgm:prSet/>
      <dgm:spPr/>
      <dgm:t>
        <a:bodyPr/>
        <a:lstStyle/>
        <a:p>
          <a:endParaRPr lang="id-ID"/>
        </a:p>
      </dgm:t>
    </dgm:pt>
    <dgm:pt modelId="{EC7834A2-2190-469A-BE29-CEBD6CAFEA20}" type="sibTrans" cxnId="{A6F72E65-DE74-43DC-A01F-5A49ADE3B674}">
      <dgm:prSet/>
      <dgm:spPr/>
      <dgm:t>
        <a:bodyPr/>
        <a:lstStyle/>
        <a:p>
          <a:endParaRPr lang="id-ID"/>
        </a:p>
      </dgm:t>
    </dgm:pt>
    <dgm:pt modelId="{0DCBF7B7-CB4D-48F0-9BF3-CFC32617DC2C}" type="pres">
      <dgm:prSet presAssocID="{DB7664C7-D1B6-4614-B2BC-64EA3A3235A3}" presName="Name0" presStyleCnt="0">
        <dgm:presLayoutVars>
          <dgm:dir/>
          <dgm:resizeHandles val="exact"/>
        </dgm:presLayoutVars>
      </dgm:prSet>
      <dgm:spPr/>
    </dgm:pt>
    <dgm:pt modelId="{B56D8C3E-9F1A-419B-8BE6-0E4D0E250BF9}" type="pres">
      <dgm:prSet presAssocID="{4A4E5D24-F1E7-4377-A23E-F5FFABABA97B}" presName="composite" presStyleCnt="0"/>
      <dgm:spPr/>
    </dgm:pt>
    <dgm:pt modelId="{7EE89482-2072-4D3D-8B09-5D89CF9EC28B}" type="pres">
      <dgm:prSet presAssocID="{4A4E5D24-F1E7-4377-A23E-F5FFABABA97B}" presName="rect1" presStyleLbl="trAlignAcc1" presStyleIdx="0" presStyleCnt="1" custScaleY="173311">
        <dgm:presLayoutVars>
          <dgm:bulletEnabled val="1"/>
        </dgm:presLayoutVars>
      </dgm:prSet>
      <dgm:spPr/>
    </dgm:pt>
    <dgm:pt modelId="{1E7187C1-9C85-4B30-8CCF-DB6C85C90841}" type="pres">
      <dgm:prSet presAssocID="{4A4E5D24-F1E7-4377-A23E-F5FFABABA97B}" presName="rect2" presStyleLbl="fgImgPlace1" presStyleIdx="0" presStyleCnt="1"/>
      <dgm:spPr/>
    </dgm:pt>
  </dgm:ptLst>
  <dgm:cxnLst>
    <dgm:cxn modelId="{D21CD807-298B-44BE-975C-9C4258ADA2DC}" type="presOf" srcId="{6C357D50-2821-40B1-BFC0-F65F0209A782}" destId="{7EE89482-2072-4D3D-8B09-5D89CF9EC28B}" srcOrd="0" destOrd="3" presId="urn:microsoft.com/office/officeart/2008/layout/PictureStrips"/>
    <dgm:cxn modelId="{29309A0B-D186-439E-957B-4ABAD7C90CDC}" type="presOf" srcId="{CDC58148-41AE-4816-9C25-CAA59E4AF7A5}" destId="{7EE89482-2072-4D3D-8B09-5D89CF9EC28B}" srcOrd="0" destOrd="9" presId="urn:microsoft.com/office/officeart/2008/layout/PictureStrips"/>
    <dgm:cxn modelId="{11FA7512-5865-43A9-92B1-AB102EA3ADE8}" srcId="{4A4E5D24-F1E7-4377-A23E-F5FFABABA97B}" destId="{2F0969F4-0873-498F-8989-053B886721F0}" srcOrd="0" destOrd="0" parTransId="{EA1B84C3-7AB0-4EE7-B395-DD391B0F0E0A}" sibTransId="{97BB5582-D256-4242-8B1C-AE0E78CE14E6}"/>
    <dgm:cxn modelId="{784BB921-BECB-4AFE-8204-1E16645B9680}" srcId="{4A4E5D24-F1E7-4377-A23E-F5FFABABA97B}" destId="{D74C265A-1545-4672-BA89-2FF28AC99350}" srcOrd="6" destOrd="0" parTransId="{F4BC76E3-C04D-49A7-9B54-26A89A052134}" sibTransId="{D81EAF17-0B32-426C-BE36-4901C441BDAA}"/>
    <dgm:cxn modelId="{3D2A9624-C803-4EFF-80DA-F4E2F246D80D}" type="presOf" srcId="{D74C265A-1545-4672-BA89-2FF28AC99350}" destId="{7EE89482-2072-4D3D-8B09-5D89CF9EC28B}" srcOrd="0" destOrd="7" presId="urn:microsoft.com/office/officeart/2008/layout/PictureStrips"/>
    <dgm:cxn modelId="{E42F0830-18EB-409A-B8C6-849CB7D8AB38}" type="presOf" srcId="{7F8BD68B-301E-44B7-BAA1-F33EB911E16A}" destId="{7EE89482-2072-4D3D-8B09-5D89CF9EC28B}" srcOrd="0" destOrd="8" presId="urn:microsoft.com/office/officeart/2008/layout/PictureStrips"/>
    <dgm:cxn modelId="{F8564034-B7C5-4AED-806C-7747804DF16F}" srcId="{4A4E5D24-F1E7-4377-A23E-F5FFABABA97B}" destId="{9B09AD11-2829-46A0-919A-391CCA005A6F}" srcOrd="1" destOrd="0" parTransId="{EA98941F-63BF-4766-A11B-153F19A392F4}" sibTransId="{6A1B0D0F-EC64-4CE9-8DBA-16B2F963E48C}"/>
    <dgm:cxn modelId="{CFEB1139-7E36-47C2-9D42-DF54826D4418}" srcId="{4A4E5D24-F1E7-4377-A23E-F5FFABABA97B}" destId="{65E2A342-0FE0-409D-AB3B-04FD4B6F2A47}" srcOrd="4" destOrd="0" parTransId="{F8F0D4C2-C88F-4EC2-BF74-4259966CAA40}" sibTransId="{44017C6C-49AF-4516-B68E-95941FC9D138}"/>
    <dgm:cxn modelId="{A6F72E65-DE74-43DC-A01F-5A49ADE3B674}" srcId="{4A4E5D24-F1E7-4377-A23E-F5FFABABA97B}" destId="{CDC58148-41AE-4816-9C25-CAA59E4AF7A5}" srcOrd="8" destOrd="0" parTransId="{CCBEADC6-517E-4650-B42A-ABBA1A1EA8E2}" sibTransId="{EC7834A2-2190-469A-BE29-CEBD6CAFEA20}"/>
    <dgm:cxn modelId="{B2E3BC67-8F16-4195-B233-F53908B37BE2}" type="presOf" srcId="{2F0969F4-0873-498F-8989-053B886721F0}" destId="{7EE89482-2072-4D3D-8B09-5D89CF9EC28B}" srcOrd="0" destOrd="1" presId="urn:microsoft.com/office/officeart/2008/layout/PictureStrips"/>
    <dgm:cxn modelId="{0FF1B668-8653-45AD-946C-73ADA9EF7C77}" srcId="{4A4E5D24-F1E7-4377-A23E-F5FFABABA97B}" destId="{7F8BD68B-301E-44B7-BAA1-F33EB911E16A}" srcOrd="7" destOrd="0" parTransId="{4367D6EC-0514-4C92-B294-23F6BF2D73DD}" sibTransId="{4FDFE05F-3372-4797-A054-0A8834D9B28F}"/>
    <dgm:cxn modelId="{E6608D49-9BF5-472C-99EA-DD781C633459}" type="presOf" srcId="{9B09AD11-2829-46A0-919A-391CCA005A6F}" destId="{7EE89482-2072-4D3D-8B09-5D89CF9EC28B}" srcOrd="0" destOrd="2" presId="urn:microsoft.com/office/officeart/2008/layout/PictureStrips"/>
    <dgm:cxn modelId="{11CBA669-E808-42D8-A184-E22C8013A34C}" type="presOf" srcId="{65E2A342-0FE0-409D-AB3B-04FD4B6F2A47}" destId="{7EE89482-2072-4D3D-8B09-5D89CF9EC28B}" srcOrd="0" destOrd="5" presId="urn:microsoft.com/office/officeart/2008/layout/PictureStrips"/>
    <dgm:cxn modelId="{38795C4B-1A2F-4482-9421-294FE052C346}" type="presOf" srcId="{1F70F2FE-A747-45D2-9FC6-3E752385AB7D}" destId="{7EE89482-2072-4D3D-8B09-5D89CF9EC28B}" srcOrd="0" destOrd="4" presId="urn:microsoft.com/office/officeart/2008/layout/PictureStrips"/>
    <dgm:cxn modelId="{53260E4E-A829-4F9C-B75A-C0264B5809DA}" type="presOf" srcId="{DB7664C7-D1B6-4614-B2BC-64EA3A3235A3}" destId="{0DCBF7B7-CB4D-48F0-9BF3-CFC32617DC2C}" srcOrd="0" destOrd="0" presId="urn:microsoft.com/office/officeart/2008/layout/PictureStrips"/>
    <dgm:cxn modelId="{A4BB2957-812C-4795-AED2-E3137D185410}" srcId="{DB7664C7-D1B6-4614-B2BC-64EA3A3235A3}" destId="{4A4E5D24-F1E7-4377-A23E-F5FFABABA97B}" srcOrd="0" destOrd="0" parTransId="{E75771CA-E6BA-4085-A6F3-E849DCB97B16}" sibTransId="{383AE92A-E236-4C1F-8FD8-0C4BAF8F7C36}"/>
    <dgm:cxn modelId="{678914A4-A303-46A6-81D2-006BDC96B31D}" type="presOf" srcId="{4A4E5D24-F1E7-4377-A23E-F5FFABABA97B}" destId="{7EE89482-2072-4D3D-8B09-5D89CF9EC28B}" srcOrd="0" destOrd="0" presId="urn:microsoft.com/office/officeart/2008/layout/PictureStrips"/>
    <dgm:cxn modelId="{7575E8D0-709E-4468-BE1B-1E0E47BD109D}" srcId="{4A4E5D24-F1E7-4377-A23E-F5FFABABA97B}" destId="{1F70F2FE-A747-45D2-9FC6-3E752385AB7D}" srcOrd="3" destOrd="0" parTransId="{521751C2-1B25-4A46-9EE7-7725ABACA0C3}" sibTransId="{288FABEF-2A3D-406A-AA9E-3DB4F9989943}"/>
    <dgm:cxn modelId="{3269EEDC-104A-4424-BA94-7EC63C78E315}" srcId="{4A4E5D24-F1E7-4377-A23E-F5FFABABA97B}" destId="{43A9C02F-4D30-41A2-92B2-FED8B91C3701}" srcOrd="5" destOrd="0" parTransId="{5C6B6EAC-D46C-48F5-9D76-8F24449B7B96}" sibTransId="{C10487BA-687F-47D3-8D53-878C2144A1AA}"/>
    <dgm:cxn modelId="{13A548EC-C0C5-465B-9B43-831AC5122EB7}" srcId="{4A4E5D24-F1E7-4377-A23E-F5FFABABA97B}" destId="{6C357D50-2821-40B1-BFC0-F65F0209A782}" srcOrd="2" destOrd="0" parTransId="{48F7FE8A-F28F-45F8-955A-8A6BD3F986F2}" sibTransId="{9DDB49FC-C87C-48F1-96E2-B77844A749EA}"/>
    <dgm:cxn modelId="{64EED2FD-4F12-41B0-9D6D-753FF79CC9EC}" type="presOf" srcId="{43A9C02F-4D30-41A2-92B2-FED8B91C3701}" destId="{7EE89482-2072-4D3D-8B09-5D89CF9EC28B}" srcOrd="0" destOrd="6" presId="urn:microsoft.com/office/officeart/2008/layout/PictureStrips"/>
    <dgm:cxn modelId="{2158AF4C-E961-4FD2-9CCE-5B3BAF587F34}" type="presParOf" srcId="{0DCBF7B7-CB4D-48F0-9BF3-CFC32617DC2C}" destId="{B56D8C3E-9F1A-419B-8BE6-0E4D0E250BF9}" srcOrd="0" destOrd="0" presId="urn:microsoft.com/office/officeart/2008/layout/PictureStrips"/>
    <dgm:cxn modelId="{3C2B9379-46FB-4FFF-B41A-EF4EC8004F31}" type="presParOf" srcId="{B56D8C3E-9F1A-419B-8BE6-0E4D0E250BF9}" destId="{7EE89482-2072-4D3D-8B09-5D89CF9EC28B}" srcOrd="0" destOrd="0" presId="urn:microsoft.com/office/officeart/2008/layout/PictureStrips"/>
    <dgm:cxn modelId="{D200A0A7-DBE4-4902-9F9B-79F73430A276}" type="presParOf" srcId="{B56D8C3E-9F1A-419B-8BE6-0E4D0E250BF9}" destId="{1E7187C1-9C85-4B30-8CCF-DB6C85C90841}"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B4D053E-E0B8-4CFC-A07B-B654C68D4748}" type="doc">
      <dgm:prSet loTypeId="urn:microsoft.com/office/officeart/2005/8/layout/vList2" loCatId="list" qsTypeId="urn:microsoft.com/office/officeart/2005/8/quickstyle/simple5" qsCatId="simple" csTypeId="urn:microsoft.com/office/officeart/2005/8/colors/accent1_2" csCatId="accent1" phldr="1"/>
      <dgm:spPr/>
      <dgm:t>
        <a:bodyPr/>
        <a:lstStyle/>
        <a:p>
          <a:endParaRPr lang="id-ID"/>
        </a:p>
      </dgm:t>
    </dgm:pt>
    <dgm:pt modelId="{43F214A3-077C-47C0-B256-0118FBCF765E}">
      <dgm:prSet/>
      <dgm:spPr/>
      <dgm:t>
        <a:bodyPr/>
        <a:lstStyle/>
        <a:p>
          <a:pPr rtl="0"/>
          <a:r>
            <a:rPr lang="id-ID" dirty="0"/>
            <a:t>Pelaksanaan </a:t>
          </a:r>
          <a:r>
            <a:rPr lang="en-US" dirty="0"/>
            <a:t>A</a:t>
          </a:r>
          <a:r>
            <a:rPr lang="id-ID" dirty="0"/>
            <a:t>dministrasi harus ditopang:</a:t>
          </a:r>
        </a:p>
      </dgm:t>
    </dgm:pt>
    <dgm:pt modelId="{58F72AE5-42C5-450F-96EF-44EDD1BCC76E}" type="parTrans" cxnId="{B7144BD8-5CF2-48CF-95D1-D89FE2435B6E}">
      <dgm:prSet/>
      <dgm:spPr/>
      <dgm:t>
        <a:bodyPr/>
        <a:lstStyle/>
        <a:p>
          <a:endParaRPr lang="id-ID"/>
        </a:p>
      </dgm:t>
    </dgm:pt>
    <dgm:pt modelId="{CBE30DDF-A7EE-4D83-9971-83C484FEF713}" type="sibTrans" cxnId="{B7144BD8-5CF2-48CF-95D1-D89FE2435B6E}">
      <dgm:prSet/>
      <dgm:spPr/>
      <dgm:t>
        <a:bodyPr/>
        <a:lstStyle/>
        <a:p>
          <a:endParaRPr lang="id-ID"/>
        </a:p>
      </dgm:t>
    </dgm:pt>
    <dgm:pt modelId="{62F5FA82-572F-404A-AAA6-EEE64C66F187}">
      <dgm:prSet/>
      <dgm:spPr/>
      <dgm:t>
        <a:bodyPr/>
        <a:lstStyle/>
        <a:p>
          <a:pPr rtl="0"/>
          <a:r>
            <a:rPr lang="id-ID"/>
            <a:t>Organisasi, baik sebagai tertib (ordening), struktur, sistem, maupun segi-segi lainnya. </a:t>
          </a:r>
        </a:p>
      </dgm:t>
    </dgm:pt>
    <dgm:pt modelId="{D0810784-7477-49E0-9307-8B75704F4985}" type="parTrans" cxnId="{E4BDE48B-F5E8-4044-97D5-867F76CFE6A6}">
      <dgm:prSet/>
      <dgm:spPr/>
      <dgm:t>
        <a:bodyPr/>
        <a:lstStyle/>
        <a:p>
          <a:endParaRPr lang="id-ID"/>
        </a:p>
      </dgm:t>
    </dgm:pt>
    <dgm:pt modelId="{C7C508DF-6BE8-4954-B2A9-4A742E1EC9D8}" type="sibTrans" cxnId="{E4BDE48B-F5E8-4044-97D5-867F76CFE6A6}">
      <dgm:prSet/>
      <dgm:spPr/>
      <dgm:t>
        <a:bodyPr/>
        <a:lstStyle/>
        <a:p>
          <a:endParaRPr lang="id-ID"/>
        </a:p>
      </dgm:t>
    </dgm:pt>
    <dgm:pt modelId="{DD974317-8C83-4D3A-BD28-3414C3BB9EA7}">
      <dgm:prSet/>
      <dgm:spPr/>
      <dgm:t>
        <a:bodyPr/>
        <a:lstStyle/>
        <a:p>
          <a:pPr rtl="0"/>
          <a:r>
            <a:rPr lang="id-ID" dirty="0"/>
            <a:t>Sistem informasi, yang terdiri atas sistem inteligen, sistem tata-usaha, dan sistem informasi managemen (</a:t>
          </a:r>
          <a:r>
            <a:rPr lang="en-US" dirty="0"/>
            <a:t>SIM</a:t>
          </a:r>
          <a:r>
            <a:rPr lang="id-ID" dirty="0"/>
            <a:t>). </a:t>
          </a:r>
        </a:p>
      </dgm:t>
    </dgm:pt>
    <dgm:pt modelId="{20B3AC94-8BBD-4AD8-8EA1-A3BFEAB07A40}" type="parTrans" cxnId="{CA465B47-D2CF-4118-B282-5E8EB390A9BC}">
      <dgm:prSet/>
      <dgm:spPr/>
      <dgm:t>
        <a:bodyPr/>
        <a:lstStyle/>
        <a:p>
          <a:endParaRPr lang="id-ID"/>
        </a:p>
      </dgm:t>
    </dgm:pt>
    <dgm:pt modelId="{B2C61DA3-1A15-4BAE-8A35-082A5324F201}" type="sibTrans" cxnId="{CA465B47-D2CF-4118-B282-5E8EB390A9BC}">
      <dgm:prSet/>
      <dgm:spPr/>
      <dgm:t>
        <a:bodyPr/>
        <a:lstStyle/>
        <a:p>
          <a:endParaRPr lang="id-ID"/>
        </a:p>
      </dgm:t>
    </dgm:pt>
    <dgm:pt modelId="{05042D9F-96C4-45F7-87DE-27A6836AFF06}">
      <dgm:prSet/>
      <dgm:spPr/>
      <dgm:t>
        <a:bodyPr/>
        <a:lstStyle/>
        <a:p>
          <a:pPr rtl="0"/>
          <a:r>
            <a:rPr lang="id-ID"/>
            <a:t>Sistem manajemen, yang merupakan paduan dari sistem personel (team of managers) dan sistem prosessuil (set of procedures).</a:t>
          </a:r>
        </a:p>
      </dgm:t>
    </dgm:pt>
    <dgm:pt modelId="{F02C5045-20AB-4F80-8061-7FA977ACDD94}" type="parTrans" cxnId="{F3ADA35C-FAD0-4761-A645-F94239FA7111}">
      <dgm:prSet/>
      <dgm:spPr/>
      <dgm:t>
        <a:bodyPr/>
        <a:lstStyle/>
        <a:p>
          <a:endParaRPr lang="id-ID"/>
        </a:p>
      </dgm:t>
    </dgm:pt>
    <dgm:pt modelId="{EFDB8BCA-3A34-4D17-A94F-55390906195F}" type="sibTrans" cxnId="{F3ADA35C-FAD0-4761-A645-F94239FA7111}">
      <dgm:prSet/>
      <dgm:spPr/>
      <dgm:t>
        <a:bodyPr/>
        <a:lstStyle/>
        <a:p>
          <a:endParaRPr lang="id-ID"/>
        </a:p>
      </dgm:t>
    </dgm:pt>
    <dgm:pt modelId="{D2C7718C-F279-4BF6-AE9F-D2B64E86F0CD}" type="pres">
      <dgm:prSet presAssocID="{0B4D053E-E0B8-4CFC-A07B-B654C68D4748}" presName="linear" presStyleCnt="0">
        <dgm:presLayoutVars>
          <dgm:animLvl val="lvl"/>
          <dgm:resizeHandles val="exact"/>
        </dgm:presLayoutVars>
      </dgm:prSet>
      <dgm:spPr/>
    </dgm:pt>
    <dgm:pt modelId="{376FB9A8-07D0-48C2-8E78-95518C3B5CAA}" type="pres">
      <dgm:prSet presAssocID="{43F214A3-077C-47C0-B256-0118FBCF765E}" presName="parentText" presStyleLbl="node1" presStyleIdx="0" presStyleCnt="1">
        <dgm:presLayoutVars>
          <dgm:chMax val="0"/>
          <dgm:bulletEnabled val="1"/>
        </dgm:presLayoutVars>
      </dgm:prSet>
      <dgm:spPr/>
    </dgm:pt>
    <dgm:pt modelId="{54291838-9B45-49FD-91E5-B61B33C97EBE}" type="pres">
      <dgm:prSet presAssocID="{43F214A3-077C-47C0-B256-0118FBCF765E}" presName="childText" presStyleLbl="revTx" presStyleIdx="0" presStyleCnt="1">
        <dgm:presLayoutVars>
          <dgm:bulletEnabled val="1"/>
        </dgm:presLayoutVars>
      </dgm:prSet>
      <dgm:spPr/>
    </dgm:pt>
  </dgm:ptLst>
  <dgm:cxnLst>
    <dgm:cxn modelId="{84434413-5556-4E57-9D46-043CFFCC5360}" type="presOf" srcId="{05042D9F-96C4-45F7-87DE-27A6836AFF06}" destId="{54291838-9B45-49FD-91E5-B61B33C97EBE}" srcOrd="0" destOrd="2" presId="urn:microsoft.com/office/officeart/2005/8/layout/vList2"/>
    <dgm:cxn modelId="{F58FEA1B-5B8A-4DE9-83E0-D208DCE9C074}" type="presOf" srcId="{0B4D053E-E0B8-4CFC-A07B-B654C68D4748}" destId="{D2C7718C-F279-4BF6-AE9F-D2B64E86F0CD}" srcOrd="0" destOrd="0" presId="urn:microsoft.com/office/officeart/2005/8/layout/vList2"/>
    <dgm:cxn modelId="{F3ADA35C-FAD0-4761-A645-F94239FA7111}" srcId="{43F214A3-077C-47C0-B256-0118FBCF765E}" destId="{05042D9F-96C4-45F7-87DE-27A6836AFF06}" srcOrd="2" destOrd="0" parTransId="{F02C5045-20AB-4F80-8061-7FA977ACDD94}" sibTransId="{EFDB8BCA-3A34-4D17-A94F-55390906195F}"/>
    <dgm:cxn modelId="{0C8C0B61-9032-4442-9D08-78557E4C5252}" type="presOf" srcId="{DD974317-8C83-4D3A-BD28-3414C3BB9EA7}" destId="{54291838-9B45-49FD-91E5-B61B33C97EBE}" srcOrd="0" destOrd="1" presId="urn:microsoft.com/office/officeart/2005/8/layout/vList2"/>
    <dgm:cxn modelId="{CA465B47-D2CF-4118-B282-5E8EB390A9BC}" srcId="{43F214A3-077C-47C0-B256-0118FBCF765E}" destId="{DD974317-8C83-4D3A-BD28-3414C3BB9EA7}" srcOrd="1" destOrd="0" parTransId="{20B3AC94-8BBD-4AD8-8EA1-A3BFEAB07A40}" sibTransId="{B2C61DA3-1A15-4BAE-8A35-082A5324F201}"/>
    <dgm:cxn modelId="{2BB2E97C-8552-4A31-B59D-23DF7E6A29C0}" type="presOf" srcId="{62F5FA82-572F-404A-AAA6-EEE64C66F187}" destId="{54291838-9B45-49FD-91E5-B61B33C97EBE}" srcOrd="0" destOrd="0" presId="urn:microsoft.com/office/officeart/2005/8/layout/vList2"/>
    <dgm:cxn modelId="{E4BDE48B-F5E8-4044-97D5-867F76CFE6A6}" srcId="{43F214A3-077C-47C0-B256-0118FBCF765E}" destId="{62F5FA82-572F-404A-AAA6-EEE64C66F187}" srcOrd="0" destOrd="0" parTransId="{D0810784-7477-49E0-9307-8B75704F4985}" sibTransId="{C7C508DF-6BE8-4954-B2A9-4A742E1EC9D8}"/>
    <dgm:cxn modelId="{E1ABCDBF-3B6D-450B-B373-4D297B715E0C}" type="presOf" srcId="{43F214A3-077C-47C0-B256-0118FBCF765E}" destId="{376FB9A8-07D0-48C2-8E78-95518C3B5CAA}" srcOrd="0" destOrd="0" presId="urn:microsoft.com/office/officeart/2005/8/layout/vList2"/>
    <dgm:cxn modelId="{B7144BD8-5CF2-48CF-95D1-D89FE2435B6E}" srcId="{0B4D053E-E0B8-4CFC-A07B-B654C68D4748}" destId="{43F214A3-077C-47C0-B256-0118FBCF765E}" srcOrd="0" destOrd="0" parTransId="{58F72AE5-42C5-450F-96EF-44EDD1BCC76E}" sibTransId="{CBE30DDF-A7EE-4D83-9971-83C484FEF713}"/>
    <dgm:cxn modelId="{8EBDD10B-AE57-4BAA-8A0E-DC4F22C1924B}" type="presParOf" srcId="{D2C7718C-F279-4BF6-AE9F-D2B64E86F0CD}" destId="{376FB9A8-07D0-48C2-8E78-95518C3B5CAA}" srcOrd="0" destOrd="0" presId="urn:microsoft.com/office/officeart/2005/8/layout/vList2"/>
    <dgm:cxn modelId="{DA581440-A7AA-4775-B145-7C669881C95D}" type="presParOf" srcId="{D2C7718C-F279-4BF6-AE9F-D2B64E86F0CD}" destId="{54291838-9B45-49FD-91E5-B61B33C97EBE}"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218A99-B319-46C2-AD70-580D23BFA2E6}">
      <dsp:nvSpPr>
        <dsp:cNvPr id="0" name=""/>
        <dsp:cNvSpPr/>
      </dsp:nvSpPr>
      <dsp:spPr>
        <a:xfrm>
          <a:off x="2664013" y="0"/>
          <a:ext cx="4850294" cy="4850294"/>
        </a:xfrm>
        <a:prstGeom prst="ellipse">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63576" tIns="163576" rIns="163576" bIns="163576" numCol="1" spcCol="1270" anchor="ctr" anchorCtr="0">
          <a:noAutofit/>
        </a:bodyPr>
        <a:lstStyle/>
        <a:p>
          <a:pPr marL="0" lvl="0" indent="0" algn="ctr" defTabSz="1022350" rtl="0">
            <a:lnSpc>
              <a:spcPct val="90000"/>
            </a:lnSpc>
            <a:spcBef>
              <a:spcPct val="0"/>
            </a:spcBef>
            <a:spcAft>
              <a:spcPct val="35000"/>
            </a:spcAft>
            <a:buNone/>
          </a:pPr>
          <a:r>
            <a:rPr lang="en-US" sz="2300" b="1" kern="1200" dirty="0"/>
            <a:t>PERTEMUAN 3</a:t>
          </a:r>
          <a:endParaRPr lang="id-ID" sz="2300" kern="1200" dirty="0"/>
        </a:p>
      </dsp:txBody>
      <dsp:txXfrm>
        <a:off x="3815958" y="363772"/>
        <a:ext cx="2546404" cy="824550"/>
      </dsp:txXfrm>
    </dsp:sp>
    <dsp:sp modelId="{2CF67A5F-5D3F-491C-9AEA-9E73F3AA4922}">
      <dsp:nvSpPr>
        <dsp:cNvPr id="0" name=""/>
        <dsp:cNvSpPr/>
      </dsp:nvSpPr>
      <dsp:spPr>
        <a:xfrm>
          <a:off x="3270300" y="1212573"/>
          <a:ext cx="3637721" cy="3637721"/>
        </a:xfrm>
        <a:prstGeom prst="ellipse">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92024" tIns="192024" rIns="192024" bIns="192024" numCol="1" spcCol="1270" anchor="ctr" anchorCtr="0">
          <a:noAutofit/>
        </a:bodyPr>
        <a:lstStyle/>
        <a:p>
          <a:pPr marL="0" lvl="0" indent="0" algn="ctr" defTabSz="1200150" rtl="0">
            <a:lnSpc>
              <a:spcPct val="90000"/>
            </a:lnSpc>
            <a:spcBef>
              <a:spcPct val="0"/>
            </a:spcBef>
            <a:spcAft>
              <a:spcPct val="35000"/>
            </a:spcAft>
            <a:buNone/>
          </a:pPr>
          <a:r>
            <a:rPr lang="id-ID" sz="2700" b="1" kern="1200" dirty="0"/>
            <a:t>Administrasi</a:t>
          </a:r>
          <a:r>
            <a:rPr lang="en-US" sz="2700" b="1" kern="1200" dirty="0"/>
            <a:t> </a:t>
          </a:r>
          <a:r>
            <a:rPr lang="en-US" sz="2700" b="1" kern="1200" dirty="0" err="1"/>
            <a:t>Sebagai</a:t>
          </a:r>
          <a:r>
            <a:rPr lang="en-US" sz="2700" b="1" kern="1200" dirty="0"/>
            <a:t> </a:t>
          </a:r>
          <a:r>
            <a:rPr lang="en-US" sz="2700" b="1" kern="1200" dirty="0" err="1"/>
            <a:t>Ilmu</a:t>
          </a:r>
          <a:r>
            <a:rPr lang="en-US" sz="2700" b="1" kern="1200" dirty="0"/>
            <a:t> dan </a:t>
          </a:r>
          <a:r>
            <a:rPr lang="en-US" sz="2700" b="1" kern="1200" dirty="0" err="1"/>
            <a:t>Objek</a:t>
          </a:r>
          <a:r>
            <a:rPr lang="en-US" sz="2700" b="1" kern="1200" dirty="0"/>
            <a:t> </a:t>
          </a:r>
          <a:r>
            <a:rPr lang="en-US" sz="2700" b="1" kern="1200" dirty="0" err="1"/>
            <a:t>Penelitian</a:t>
          </a:r>
          <a:endParaRPr lang="id-ID" sz="2700" kern="1200" dirty="0"/>
        </a:p>
      </dsp:txBody>
      <dsp:txXfrm>
        <a:off x="3803032" y="2122004"/>
        <a:ext cx="2572257" cy="18188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2E58E9-2E1A-49E8-9B39-25755C47741C}">
      <dsp:nvSpPr>
        <dsp:cNvPr id="0" name=""/>
        <dsp:cNvSpPr/>
      </dsp:nvSpPr>
      <dsp:spPr>
        <a:xfrm>
          <a:off x="5122664" y="1314"/>
          <a:ext cx="1946671" cy="973335"/>
        </a:xfrm>
        <a:prstGeom prst="roundRect">
          <a:avLst>
            <a:gd name="adj" fmla="val 10000"/>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a:noFill/>
        </a:ln>
        <a:effectLst>
          <a:outerShdw blurRad="38100" dist="25400" dir="5400000" algn="ctr" rotWithShape="0">
            <a:srgbClr val="000000">
              <a:alpha val="25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rtl="0">
            <a:lnSpc>
              <a:spcPct val="90000"/>
            </a:lnSpc>
            <a:spcBef>
              <a:spcPct val="0"/>
            </a:spcBef>
            <a:spcAft>
              <a:spcPct val="35000"/>
            </a:spcAft>
            <a:buNone/>
          </a:pPr>
          <a:r>
            <a:rPr lang="id-ID" sz="1900" kern="1200" dirty="0"/>
            <a:t>Administrasi sebagai Ilmu </a:t>
          </a:r>
        </a:p>
      </dsp:txBody>
      <dsp:txXfrm>
        <a:off x="5151172" y="29822"/>
        <a:ext cx="1889655" cy="916319"/>
      </dsp:txXfrm>
    </dsp:sp>
    <dsp:sp modelId="{8BEB3F8C-0B01-4974-AC3C-C687A65F1DEB}">
      <dsp:nvSpPr>
        <dsp:cNvPr id="0" name=""/>
        <dsp:cNvSpPr/>
      </dsp:nvSpPr>
      <dsp:spPr>
        <a:xfrm rot="2700000">
          <a:off x="6523710" y="1253101"/>
          <a:ext cx="1015482" cy="340667"/>
        </a:xfrm>
        <a:prstGeom prst="leftRightArrow">
          <a:avLst>
            <a:gd name="adj1" fmla="val 60000"/>
            <a:gd name="adj2" fmla="val 50000"/>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a:noFill/>
        </a:ln>
        <a:effectLst>
          <a:outerShdw blurRad="38100" dist="25400" dir="5400000" algn="ctr" rotWithShape="0">
            <a:srgbClr val="000000">
              <a:alpha val="25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id-ID" sz="1500" kern="1200"/>
        </a:p>
      </dsp:txBody>
      <dsp:txXfrm>
        <a:off x="6625910" y="1321234"/>
        <a:ext cx="811082" cy="204401"/>
      </dsp:txXfrm>
    </dsp:sp>
    <dsp:sp modelId="{C366EDE9-E9F5-42DB-A5C6-EE21DA5DE073}">
      <dsp:nvSpPr>
        <dsp:cNvPr id="0" name=""/>
        <dsp:cNvSpPr/>
      </dsp:nvSpPr>
      <dsp:spPr>
        <a:xfrm>
          <a:off x="6993568" y="1872219"/>
          <a:ext cx="1946671" cy="973335"/>
        </a:xfrm>
        <a:prstGeom prst="roundRect">
          <a:avLst>
            <a:gd name="adj" fmla="val 10000"/>
          </a:avLst>
        </a:prstGeom>
        <a:gradFill rotWithShape="0">
          <a:gsLst>
            <a:gs pos="0">
              <a:schemeClr val="accent3">
                <a:hueOff val="0"/>
                <a:satOff val="0"/>
                <a:lumOff val="0"/>
                <a:alphaOff val="0"/>
                <a:tint val="94000"/>
                <a:satMod val="103000"/>
                <a:lumMod val="102000"/>
              </a:schemeClr>
            </a:gs>
            <a:gs pos="50000">
              <a:schemeClr val="accent3">
                <a:hueOff val="0"/>
                <a:satOff val="0"/>
                <a:lumOff val="0"/>
                <a:alphaOff val="0"/>
                <a:shade val="100000"/>
                <a:satMod val="110000"/>
                <a:lumMod val="100000"/>
              </a:schemeClr>
            </a:gs>
            <a:gs pos="100000">
              <a:schemeClr val="accent3">
                <a:hueOff val="0"/>
                <a:satOff val="0"/>
                <a:lumOff val="0"/>
                <a:alphaOff val="0"/>
                <a:shade val="78000"/>
                <a:satMod val="120000"/>
                <a:lumMod val="99000"/>
              </a:schemeClr>
            </a:gs>
          </a:gsLst>
          <a:lin ang="5400000" scaled="0"/>
        </a:gradFill>
        <a:ln>
          <a:noFill/>
        </a:ln>
        <a:effectLst>
          <a:outerShdw blurRad="38100" dist="25400" dir="5400000" algn="ctr" rotWithShape="0">
            <a:srgbClr val="000000">
              <a:alpha val="25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rtl="0">
            <a:lnSpc>
              <a:spcPct val="90000"/>
            </a:lnSpc>
            <a:spcBef>
              <a:spcPct val="0"/>
            </a:spcBef>
            <a:spcAft>
              <a:spcPct val="35000"/>
            </a:spcAft>
            <a:buNone/>
          </a:pPr>
          <a:r>
            <a:rPr lang="id-ID" sz="1900" kern="1200"/>
            <a:t>Administrasi bagi Pembangunan </a:t>
          </a:r>
        </a:p>
      </dsp:txBody>
      <dsp:txXfrm>
        <a:off x="7022076" y="1900727"/>
        <a:ext cx="1889655" cy="916319"/>
      </dsp:txXfrm>
    </dsp:sp>
    <dsp:sp modelId="{D38FD496-AC49-4FEC-A0EF-EB0827E554F6}">
      <dsp:nvSpPr>
        <dsp:cNvPr id="0" name=""/>
        <dsp:cNvSpPr/>
      </dsp:nvSpPr>
      <dsp:spPr>
        <a:xfrm rot="8100000">
          <a:off x="6523710" y="3124005"/>
          <a:ext cx="1015482" cy="340667"/>
        </a:xfrm>
        <a:prstGeom prst="leftRightArrow">
          <a:avLst>
            <a:gd name="adj1" fmla="val 60000"/>
            <a:gd name="adj2" fmla="val 50000"/>
          </a:avLst>
        </a:prstGeom>
        <a:gradFill rotWithShape="0">
          <a:gsLst>
            <a:gs pos="0">
              <a:schemeClr val="accent3">
                <a:hueOff val="0"/>
                <a:satOff val="0"/>
                <a:lumOff val="0"/>
                <a:alphaOff val="0"/>
                <a:tint val="94000"/>
                <a:satMod val="103000"/>
                <a:lumMod val="102000"/>
              </a:schemeClr>
            </a:gs>
            <a:gs pos="50000">
              <a:schemeClr val="accent3">
                <a:hueOff val="0"/>
                <a:satOff val="0"/>
                <a:lumOff val="0"/>
                <a:alphaOff val="0"/>
                <a:shade val="100000"/>
                <a:satMod val="110000"/>
                <a:lumMod val="100000"/>
              </a:schemeClr>
            </a:gs>
            <a:gs pos="100000">
              <a:schemeClr val="accent3">
                <a:hueOff val="0"/>
                <a:satOff val="0"/>
                <a:lumOff val="0"/>
                <a:alphaOff val="0"/>
                <a:shade val="78000"/>
                <a:satMod val="120000"/>
                <a:lumMod val="99000"/>
              </a:schemeClr>
            </a:gs>
          </a:gsLst>
          <a:lin ang="5400000" scaled="0"/>
        </a:gradFill>
        <a:ln>
          <a:noFill/>
        </a:ln>
        <a:effectLst>
          <a:outerShdw blurRad="38100" dist="25400" dir="5400000" algn="ctr" rotWithShape="0">
            <a:srgbClr val="000000">
              <a:alpha val="25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id-ID" sz="1500" kern="1200"/>
        </a:p>
      </dsp:txBody>
      <dsp:txXfrm rot="10800000">
        <a:off x="6625910" y="3192138"/>
        <a:ext cx="811082" cy="204401"/>
      </dsp:txXfrm>
    </dsp:sp>
    <dsp:sp modelId="{F109199A-C111-4DE2-9E40-DF9AA97B51C7}">
      <dsp:nvSpPr>
        <dsp:cNvPr id="0" name=""/>
        <dsp:cNvSpPr/>
      </dsp:nvSpPr>
      <dsp:spPr>
        <a:xfrm>
          <a:off x="5122664" y="3743123"/>
          <a:ext cx="1946671" cy="973335"/>
        </a:xfrm>
        <a:prstGeom prst="roundRect">
          <a:avLst>
            <a:gd name="adj" fmla="val 10000"/>
          </a:avLst>
        </a:prstGeom>
        <a:gradFill rotWithShape="0">
          <a:gsLst>
            <a:gs pos="0">
              <a:schemeClr val="accent4">
                <a:hueOff val="0"/>
                <a:satOff val="0"/>
                <a:lumOff val="0"/>
                <a:alphaOff val="0"/>
                <a:tint val="94000"/>
                <a:satMod val="103000"/>
                <a:lumMod val="102000"/>
              </a:schemeClr>
            </a:gs>
            <a:gs pos="50000">
              <a:schemeClr val="accent4">
                <a:hueOff val="0"/>
                <a:satOff val="0"/>
                <a:lumOff val="0"/>
                <a:alphaOff val="0"/>
                <a:shade val="100000"/>
                <a:satMod val="110000"/>
                <a:lumMod val="100000"/>
              </a:schemeClr>
            </a:gs>
            <a:gs pos="100000">
              <a:schemeClr val="accent4">
                <a:hueOff val="0"/>
                <a:satOff val="0"/>
                <a:lumOff val="0"/>
                <a:alphaOff val="0"/>
                <a:shade val="78000"/>
                <a:satMod val="120000"/>
                <a:lumMod val="99000"/>
              </a:schemeClr>
            </a:gs>
          </a:gsLst>
          <a:lin ang="5400000" scaled="0"/>
        </a:gradFill>
        <a:ln>
          <a:noFill/>
        </a:ln>
        <a:effectLst>
          <a:outerShdw blurRad="38100" dist="25400" dir="5400000" algn="ctr" rotWithShape="0">
            <a:srgbClr val="000000">
              <a:alpha val="25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rtl="0">
            <a:lnSpc>
              <a:spcPct val="90000"/>
            </a:lnSpc>
            <a:spcBef>
              <a:spcPct val="0"/>
            </a:spcBef>
            <a:spcAft>
              <a:spcPct val="35000"/>
            </a:spcAft>
            <a:buNone/>
          </a:pPr>
          <a:r>
            <a:rPr lang="id-ID" sz="1900" kern="1200"/>
            <a:t>Unsur-Unsur Administrasi </a:t>
          </a:r>
        </a:p>
      </dsp:txBody>
      <dsp:txXfrm>
        <a:off x="5151172" y="3771631"/>
        <a:ext cx="1889655" cy="916319"/>
      </dsp:txXfrm>
    </dsp:sp>
    <dsp:sp modelId="{524FB509-985C-4AAE-BA0E-F2EB877A9BD6}">
      <dsp:nvSpPr>
        <dsp:cNvPr id="0" name=""/>
        <dsp:cNvSpPr/>
      </dsp:nvSpPr>
      <dsp:spPr>
        <a:xfrm rot="13500000">
          <a:off x="4652806" y="3124005"/>
          <a:ext cx="1015482" cy="340667"/>
        </a:xfrm>
        <a:prstGeom prst="leftRightArrow">
          <a:avLst>
            <a:gd name="adj1" fmla="val 60000"/>
            <a:gd name="adj2" fmla="val 50000"/>
          </a:avLst>
        </a:prstGeom>
        <a:gradFill rotWithShape="0">
          <a:gsLst>
            <a:gs pos="0">
              <a:schemeClr val="accent4">
                <a:hueOff val="0"/>
                <a:satOff val="0"/>
                <a:lumOff val="0"/>
                <a:alphaOff val="0"/>
                <a:tint val="94000"/>
                <a:satMod val="103000"/>
                <a:lumMod val="102000"/>
              </a:schemeClr>
            </a:gs>
            <a:gs pos="50000">
              <a:schemeClr val="accent4">
                <a:hueOff val="0"/>
                <a:satOff val="0"/>
                <a:lumOff val="0"/>
                <a:alphaOff val="0"/>
                <a:shade val="100000"/>
                <a:satMod val="110000"/>
                <a:lumMod val="100000"/>
              </a:schemeClr>
            </a:gs>
            <a:gs pos="100000">
              <a:schemeClr val="accent4">
                <a:hueOff val="0"/>
                <a:satOff val="0"/>
                <a:lumOff val="0"/>
                <a:alphaOff val="0"/>
                <a:shade val="78000"/>
                <a:satMod val="120000"/>
                <a:lumMod val="99000"/>
              </a:schemeClr>
            </a:gs>
          </a:gsLst>
          <a:lin ang="5400000" scaled="0"/>
        </a:gradFill>
        <a:ln>
          <a:noFill/>
        </a:ln>
        <a:effectLst>
          <a:outerShdw blurRad="38100" dist="25400" dir="5400000" algn="ctr" rotWithShape="0">
            <a:srgbClr val="000000">
              <a:alpha val="25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id-ID" sz="1500" kern="1200"/>
        </a:p>
      </dsp:txBody>
      <dsp:txXfrm rot="10800000">
        <a:off x="4755006" y="3192138"/>
        <a:ext cx="811082" cy="204401"/>
      </dsp:txXfrm>
    </dsp:sp>
    <dsp:sp modelId="{F3CDB4A7-89DF-4CCC-8EBD-F7AF1216CD28}">
      <dsp:nvSpPr>
        <dsp:cNvPr id="0" name=""/>
        <dsp:cNvSpPr/>
      </dsp:nvSpPr>
      <dsp:spPr>
        <a:xfrm>
          <a:off x="3251759" y="1872219"/>
          <a:ext cx="1946671" cy="973335"/>
        </a:xfrm>
        <a:prstGeom prst="roundRect">
          <a:avLst>
            <a:gd name="adj" fmla="val 10000"/>
          </a:avLst>
        </a:prstGeom>
        <a:gradFill rotWithShape="0">
          <a:gsLst>
            <a:gs pos="0">
              <a:schemeClr val="accent5">
                <a:hueOff val="0"/>
                <a:satOff val="0"/>
                <a:lumOff val="0"/>
                <a:alphaOff val="0"/>
                <a:tint val="94000"/>
                <a:satMod val="103000"/>
                <a:lumMod val="102000"/>
              </a:schemeClr>
            </a:gs>
            <a:gs pos="50000">
              <a:schemeClr val="accent5">
                <a:hueOff val="0"/>
                <a:satOff val="0"/>
                <a:lumOff val="0"/>
                <a:alphaOff val="0"/>
                <a:shade val="100000"/>
                <a:satMod val="110000"/>
                <a:lumMod val="100000"/>
              </a:schemeClr>
            </a:gs>
            <a:gs pos="100000">
              <a:schemeClr val="accent5">
                <a:hueOff val="0"/>
                <a:satOff val="0"/>
                <a:lumOff val="0"/>
                <a:alphaOff val="0"/>
                <a:shade val="78000"/>
                <a:satMod val="120000"/>
                <a:lumMod val="99000"/>
              </a:schemeClr>
            </a:gs>
          </a:gsLst>
          <a:lin ang="5400000" scaled="0"/>
        </a:gradFill>
        <a:ln>
          <a:noFill/>
        </a:ln>
        <a:effectLst>
          <a:outerShdw blurRad="38100" dist="25400" dir="5400000" algn="ctr" rotWithShape="0">
            <a:srgbClr val="000000">
              <a:alpha val="25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rtl="0">
            <a:lnSpc>
              <a:spcPct val="90000"/>
            </a:lnSpc>
            <a:spcBef>
              <a:spcPct val="0"/>
            </a:spcBef>
            <a:spcAft>
              <a:spcPct val="35000"/>
            </a:spcAft>
            <a:buNone/>
          </a:pPr>
          <a:r>
            <a:rPr lang="id-ID" sz="1900" kern="1200"/>
            <a:t>Objek Penelitian Administrasi </a:t>
          </a:r>
        </a:p>
      </dsp:txBody>
      <dsp:txXfrm>
        <a:off x="3280267" y="1900727"/>
        <a:ext cx="1889655" cy="916319"/>
      </dsp:txXfrm>
    </dsp:sp>
    <dsp:sp modelId="{8C8E159E-069B-4F38-8052-C1437E3B6CF8}">
      <dsp:nvSpPr>
        <dsp:cNvPr id="0" name=""/>
        <dsp:cNvSpPr/>
      </dsp:nvSpPr>
      <dsp:spPr>
        <a:xfrm rot="18900000">
          <a:off x="4652806" y="1253101"/>
          <a:ext cx="1015482" cy="340667"/>
        </a:xfrm>
        <a:prstGeom prst="leftRightArrow">
          <a:avLst>
            <a:gd name="adj1" fmla="val 60000"/>
            <a:gd name="adj2" fmla="val 50000"/>
          </a:avLst>
        </a:prstGeom>
        <a:gradFill rotWithShape="0">
          <a:gsLst>
            <a:gs pos="0">
              <a:schemeClr val="accent5">
                <a:hueOff val="0"/>
                <a:satOff val="0"/>
                <a:lumOff val="0"/>
                <a:alphaOff val="0"/>
                <a:tint val="94000"/>
                <a:satMod val="103000"/>
                <a:lumMod val="102000"/>
              </a:schemeClr>
            </a:gs>
            <a:gs pos="50000">
              <a:schemeClr val="accent5">
                <a:hueOff val="0"/>
                <a:satOff val="0"/>
                <a:lumOff val="0"/>
                <a:alphaOff val="0"/>
                <a:shade val="100000"/>
                <a:satMod val="110000"/>
                <a:lumMod val="100000"/>
              </a:schemeClr>
            </a:gs>
            <a:gs pos="100000">
              <a:schemeClr val="accent5">
                <a:hueOff val="0"/>
                <a:satOff val="0"/>
                <a:lumOff val="0"/>
                <a:alphaOff val="0"/>
                <a:shade val="78000"/>
                <a:satMod val="120000"/>
                <a:lumMod val="99000"/>
              </a:schemeClr>
            </a:gs>
          </a:gsLst>
          <a:lin ang="5400000" scaled="0"/>
        </a:gradFill>
        <a:ln>
          <a:noFill/>
        </a:ln>
        <a:effectLst>
          <a:outerShdw blurRad="38100" dist="25400" dir="5400000" algn="ctr" rotWithShape="0">
            <a:srgbClr val="000000">
              <a:alpha val="25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id-ID" sz="1500" kern="1200"/>
        </a:p>
      </dsp:txBody>
      <dsp:txXfrm>
        <a:off x="4755006" y="1321234"/>
        <a:ext cx="811082" cy="20440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DD5F03-5ACC-477B-97D6-88212C6C203D}">
      <dsp:nvSpPr>
        <dsp:cNvPr id="0" name=""/>
        <dsp:cNvSpPr/>
      </dsp:nvSpPr>
      <dsp:spPr>
        <a:xfrm>
          <a:off x="0" y="14843"/>
          <a:ext cx="10614990" cy="936000"/>
        </a:xfrm>
        <a:prstGeom prst="round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rtl="0">
            <a:lnSpc>
              <a:spcPct val="90000"/>
            </a:lnSpc>
            <a:spcBef>
              <a:spcPct val="0"/>
            </a:spcBef>
            <a:spcAft>
              <a:spcPct val="35000"/>
            </a:spcAft>
            <a:buNone/>
          </a:pPr>
          <a:r>
            <a:rPr lang="id-ID" sz="4000" kern="1200" dirty="0"/>
            <a:t>Kajian administrasi publik, antara lain: </a:t>
          </a:r>
        </a:p>
      </dsp:txBody>
      <dsp:txXfrm>
        <a:off x="45692" y="60535"/>
        <a:ext cx="10523606" cy="844616"/>
      </dsp:txXfrm>
    </dsp:sp>
    <dsp:sp modelId="{102FE413-32A3-49D7-81EB-1D9E648D8041}">
      <dsp:nvSpPr>
        <dsp:cNvPr id="0" name=""/>
        <dsp:cNvSpPr/>
      </dsp:nvSpPr>
      <dsp:spPr>
        <a:xfrm>
          <a:off x="0" y="950843"/>
          <a:ext cx="10614990" cy="5050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7026" tIns="50800" rIns="284480" bIns="50800" numCol="1" spcCol="1270" anchor="t" anchorCtr="0">
          <a:noAutofit/>
        </a:bodyPr>
        <a:lstStyle/>
        <a:p>
          <a:pPr marL="285750" lvl="1" indent="-285750" algn="l" defTabSz="1377950" rtl="0">
            <a:lnSpc>
              <a:spcPct val="90000"/>
            </a:lnSpc>
            <a:spcBef>
              <a:spcPct val="0"/>
            </a:spcBef>
            <a:spcAft>
              <a:spcPct val="20000"/>
            </a:spcAft>
            <a:buChar char="•"/>
          </a:pPr>
          <a:r>
            <a:rPr lang="id-ID" sz="3100" kern="1200" dirty="0"/>
            <a:t>kebijakan publik, </a:t>
          </a:r>
        </a:p>
        <a:p>
          <a:pPr marL="285750" lvl="1" indent="-285750" algn="l" defTabSz="1377950" rtl="0">
            <a:lnSpc>
              <a:spcPct val="90000"/>
            </a:lnSpc>
            <a:spcBef>
              <a:spcPct val="0"/>
            </a:spcBef>
            <a:spcAft>
              <a:spcPct val="20000"/>
            </a:spcAft>
            <a:buChar char="•"/>
          </a:pPr>
          <a:r>
            <a:rPr lang="id-ID" sz="3100" kern="1200"/>
            <a:t>manajemen publik, </a:t>
          </a:r>
        </a:p>
        <a:p>
          <a:pPr marL="285750" lvl="1" indent="-285750" algn="l" defTabSz="1377950" rtl="0">
            <a:lnSpc>
              <a:spcPct val="90000"/>
            </a:lnSpc>
            <a:spcBef>
              <a:spcPct val="0"/>
            </a:spcBef>
            <a:spcAft>
              <a:spcPct val="20000"/>
            </a:spcAft>
            <a:buChar char="•"/>
          </a:pPr>
          <a:r>
            <a:rPr lang="id-ID" sz="3100" kern="1200"/>
            <a:t>keuangan negara, </a:t>
          </a:r>
        </a:p>
        <a:p>
          <a:pPr marL="285750" lvl="1" indent="-285750" algn="l" defTabSz="1377950" rtl="0">
            <a:lnSpc>
              <a:spcPct val="90000"/>
            </a:lnSpc>
            <a:spcBef>
              <a:spcPct val="0"/>
            </a:spcBef>
            <a:spcAft>
              <a:spcPct val="20000"/>
            </a:spcAft>
            <a:buChar char="•"/>
          </a:pPr>
          <a:r>
            <a:rPr lang="id-ID" sz="3100" kern="1200"/>
            <a:t>administrasi pembangunan, </a:t>
          </a:r>
        </a:p>
        <a:p>
          <a:pPr marL="285750" lvl="1" indent="-285750" algn="l" defTabSz="1377950" rtl="0">
            <a:lnSpc>
              <a:spcPct val="90000"/>
            </a:lnSpc>
            <a:spcBef>
              <a:spcPct val="0"/>
            </a:spcBef>
            <a:spcAft>
              <a:spcPct val="20000"/>
            </a:spcAft>
            <a:buChar char="•"/>
          </a:pPr>
          <a:r>
            <a:rPr lang="id-ID" sz="3100" kern="1200"/>
            <a:t>otonomi daerah, </a:t>
          </a:r>
        </a:p>
        <a:p>
          <a:pPr marL="285750" lvl="1" indent="-285750" algn="l" defTabSz="1377950" rtl="0">
            <a:lnSpc>
              <a:spcPct val="90000"/>
            </a:lnSpc>
            <a:spcBef>
              <a:spcPct val="0"/>
            </a:spcBef>
            <a:spcAft>
              <a:spcPct val="20000"/>
            </a:spcAft>
            <a:buChar char="•"/>
          </a:pPr>
          <a:r>
            <a:rPr lang="id-ID" sz="3100" kern="1200"/>
            <a:t>hubungan eksekutif dan legislatif, </a:t>
          </a:r>
        </a:p>
        <a:p>
          <a:pPr marL="285750" lvl="1" indent="-285750" algn="l" defTabSz="1377950" rtl="0">
            <a:lnSpc>
              <a:spcPct val="90000"/>
            </a:lnSpc>
            <a:spcBef>
              <a:spcPct val="0"/>
            </a:spcBef>
            <a:spcAft>
              <a:spcPct val="20000"/>
            </a:spcAft>
            <a:buChar char="•"/>
          </a:pPr>
          <a:r>
            <a:rPr lang="id-ID" sz="3100" kern="1200"/>
            <a:t>etika administrasi publik, </a:t>
          </a:r>
        </a:p>
        <a:p>
          <a:pPr marL="285750" lvl="1" indent="-285750" algn="l" defTabSz="1377950" rtl="0">
            <a:lnSpc>
              <a:spcPct val="90000"/>
            </a:lnSpc>
            <a:spcBef>
              <a:spcPct val="0"/>
            </a:spcBef>
            <a:spcAft>
              <a:spcPct val="20000"/>
            </a:spcAft>
            <a:buChar char="•"/>
          </a:pPr>
          <a:r>
            <a:rPr lang="id-ID" sz="3100" kern="1200"/>
            <a:t>pelayanan publik, </a:t>
          </a:r>
        </a:p>
        <a:p>
          <a:pPr marL="285750" lvl="1" indent="-285750" algn="l" defTabSz="1377950" rtl="0">
            <a:lnSpc>
              <a:spcPct val="90000"/>
            </a:lnSpc>
            <a:spcBef>
              <a:spcPct val="0"/>
            </a:spcBef>
            <a:spcAft>
              <a:spcPct val="20000"/>
            </a:spcAft>
            <a:buChar char="•"/>
          </a:pPr>
          <a:r>
            <a:rPr lang="id-ID" sz="3100" kern="1200"/>
            <a:t>manajemen sumber daya manusia sektor publik, </a:t>
          </a:r>
        </a:p>
        <a:p>
          <a:pPr marL="285750" lvl="1" indent="-285750" algn="l" defTabSz="1377950" rtl="0">
            <a:lnSpc>
              <a:spcPct val="90000"/>
            </a:lnSpc>
            <a:spcBef>
              <a:spcPct val="0"/>
            </a:spcBef>
            <a:spcAft>
              <a:spcPct val="20000"/>
            </a:spcAft>
            <a:buChar char="•"/>
          </a:pPr>
          <a:r>
            <a:rPr lang="id-ID" sz="3100" kern="1200"/>
            <a:t>good governance dan local governance</a:t>
          </a:r>
        </a:p>
      </dsp:txBody>
      <dsp:txXfrm>
        <a:off x="0" y="950843"/>
        <a:ext cx="10614990" cy="505079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2C6315-2803-4920-AD75-AB890F015BFB}">
      <dsp:nvSpPr>
        <dsp:cNvPr id="0" name=""/>
        <dsp:cNvSpPr/>
      </dsp:nvSpPr>
      <dsp:spPr>
        <a:xfrm>
          <a:off x="0" y="54255"/>
          <a:ext cx="10178321" cy="1660230"/>
        </a:xfrm>
        <a:prstGeom prst="round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l" defTabSz="1911350">
            <a:lnSpc>
              <a:spcPct val="90000"/>
            </a:lnSpc>
            <a:spcBef>
              <a:spcPct val="0"/>
            </a:spcBef>
            <a:spcAft>
              <a:spcPct val="35000"/>
            </a:spcAft>
            <a:buNone/>
          </a:pPr>
          <a:r>
            <a:rPr lang="id-ID" sz="4300" kern="1200" dirty="0"/>
            <a:t>Adapun ide pokok administrasi pembangunan adalah sebagai berikut. </a:t>
          </a:r>
          <a:endParaRPr lang="en-ID" sz="4300" kern="1200" dirty="0"/>
        </a:p>
      </dsp:txBody>
      <dsp:txXfrm>
        <a:off x="81046" y="135301"/>
        <a:ext cx="10016229" cy="1498138"/>
      </dsp:txXfrm>
    </dsp:sp>
    <dsp:sp modelId="{F8E4CA1C-D39A-4A8B-90C3-8E45FF328F41}">
      <dsp:nvSpPr>
        <dsp:cNvPr id="0" name=""/>
        <dsp:cNvSpPr/>
      </dsp:nvSpPr>
      <dsp:spPr>
        <a:xfrm>
          <a:off x="0" y="1714485"/>
          <a:ext cx="10178321" cy="3916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3162" tIns="54610" rIns="305816" bIns="54610" numCol="1" spcCol="1270" anchor="t" anchorCtr="0">
          <a:noAutofit/>
        </a:bodyPr>
        <a:lstStyle/>
        <a:p>
          <a:pPr marL="539750" lvl="1" indent="-539750" algn="l" defTabSz="1511300">
            <a:lnSpc>
              <a:spcPct val="90000"/>
            </a:lnSpc>
            <a:spcBef>
              <a:spcPct val="0"/>
            </a:spcBef>
            <a:spcAft>
              <a:spcPct val="20000"/>
            </a:spcAft>
            <a:buFont typeface="+mj-lt"/>
            <a:buAutoNum type="arabicPeriod"/>
          </a:pPr>
          <a:r>
            <a:rPr lang="id-ID" sz="3400" kern="1200" dirty="0"/>
            <a:t>Pembangunan merupakan proses. Artinya, Pembangunan dilakukan secara berkelanjutan; Pembangunan terdiri atas tahap-tahap yang bersifat independen, tetapi di pihak lain bersifat tanpa akhir (never ending). </a:t>
          </a:r>
          <a:endParaRPr lang="en-ID" sz="3400" kern="1200" dirty="0"/>
        </a:p>
        <a:p>
          <a:pPr marL="539750" lvl="1" indent="-539750" algn="l" defTabSz="1511300">
            <a:lnSpc>
              <a:spcPct val="90000"/>
            </a:lnSpc>
            <a:spcBef>
              <a:spcPct val="0"/>
            </a:spcBef>
            <a:spcAft>
              <a:spcPct val="20000"/>
            </a:spcAft>
            <a:buFont typeface="+mj-lt"/>
            <a:buAutoNum type="arabicPeriod"/>
          </a:pPr>
          <a:r>
            <a:rPr lang="id-ID" sz="3400" kern="1200"/>
            <a:t>Pembangunan upaya yang secara sadar ditetapkan sebagai sesuatu untuk dilaksanakan. </a:t>
          </a:r>
          <a:endParaRPr lang="en-ID" sz="3400" kern="1200"/>
        </a:p>
        <a:p>
          <a:pPr marL="539750" lvl="1" indent="-539750" algn="l" defTabSz="1511300">
            <a:lnSpc>
              <a:spcPct val="90000"/>
            </a:lnSpc>
            <a:spcBef>
              <a:spcPct val="0"/>
            </a:spcBef>
            <a:spcAft>
              <a:spcPct val="20000"/>
            </a:spcAft>
            <a:buFont typeface="+mj-lt"/>
            <a:buAutoNum type="arabicPeriod"/>
          </a:pPr>
          <a:r>
            <a:rPr lang="id-ID" sz="3400" kern="1200" dirty="0"/>
            <a:t>Pembangunan dilakukan secara terencana. </a:t>
          </a:r>
          <a:endParaRPr lang="en-ID" sz="3400" kern="1200" dirty="0"/>
        </a:p>
      </dsp:txBody>
      <dsp:txXfrm>
        <a:off x="0" y="1714485"/>
        <a:ext cx="10178321" cy="391644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ABC05A-D7EB-41AA-A9CA-6328B881D0DE}">
      <dsp:nvSpPr>
        <dsp:cNvPr id="0" name=""/>
        <dsp:cNvSpPr/>
      </dsp:nvSpPr>
      <dsp:spPr>
        <a:xfrm>
          <a:off x="0" y="100982"/>
          <a:ext cx="10178321" cy="936000"/>
        </a:xfrm>
        <a:prstGeom prst="round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rtl="0">
            <a:lnSpc>
              <a:spcPct val="90000"/>
            </a:lnSpc>
            <a:spcBef>
              <a:spcPct val="0"/>
            </a:spcBef>
            <a:spcAft>
              <a:spcPct val="35000"/>
            </a:spcAft>
            <a:buNone/>
          </a:pPr>
          <a:r>
            <a:rPr lang="id-ID" sz="4000" kern="1200" dirty="0"/>
            <a:t>10 tantangan kajian administrasi pembangunan : </a:t>
          </a:r>
        </a:p>
      </dsp:txBody>
      <dsp:txXfrm>
        <a:off x="45692" y="146674"/>
        <a:ext cx="10086937" cy="844616"/>
      </dsp:txXfrm>
    </dsp:sp>
    <dsp:sp modelId="{654309E9-9805-4383-A608-4EF505CC0BCE}">
      <dsp:nvSpPr>
        <dsp:cNvPr id="0" name=""/>
        <dsp:cNvSpPr/>
      </dsp:nvSpPr>
      <dsp:spPr>
        <a:xfrm>
          <a:off x="0" y="1036982"/>
          <a:ext cx="10178321" cy="5050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3162" tIns="50800" rIns="284480" bIns="50800" numCol="1" spcCol="1270" anchor="t" anchorCtr="0">
          <a:noAutofit/>
        </a:bodyPr>
        <a:lstStyle/>
        <a:p>
          <a:pPr marL="285750" lvl="1" indent="-285750" algn="l" defTabSz="1377950" rtl="0">
            <a:lnSpc>
              <a:spcPct val="90000"/>
            </a:lnSpc>
            <a:spcBef>
              <a:spcPct val="0"/>
            </a:spcBef>
            <a:spcAft>
              <a:spcPct val="20000"/>
            </a:spcAft>
            <a:buChar char="•"/>
          </a:pPr>
          <a:r>
            <a:rPr lang="id-ID" sz="3100" kern="1200" dirty="0"/>
            <a:t>Globalisasi ekonomi. </a:t>
          </a:r>
        </a:p>
        <a:p>
          <a:pPr marL="285750" lvl="1" indent="-285750" algn="l" defTabSz="1377950" rtl="0">
            <a:lnSpc>
              <a:spcPct val="90000"/>
            </a:lnSpc>
            <a:spcBef>
              <a:spcPct val="0"/>
            </a:spcBef>
            <a:spcAft>
              <a:spcPct val="20000"/>
            </a:spcAft>
            <a:buChar char="•"/>
          </a:pPr>
          <a:r>
            <a:rPr lang="id-ID" sz="3100" kern="1200" dirty="0"/>
            <a:t>Pengangguran. </a:t>
          </a:r>
        </a:p>
        <a:p>
          <a:pPr marL="285750" lvl="1" indent="-285750" algn="l" defTabSz="1377950" rtl="0">
            <a:lnSpc>
              <a:spcPct val="90000"/>
            </a:lnSpc>
            <a:spcBef>
              <a:spcPct val="0"/>
            </a:spcBef>
            <a:spcAft>
              <a:spcPct val="20000"/>
            </a:spcAft>
            <a:buChar char="•"/>
          </a:pPr>
          <a:r>
            <a:rPr lang="id-ID" sz="3100" kern="1200" dirty="0"/>
            <a:t>Tanggung jawab social</a:t>
          </a:r>
          <a:r>
            <a:rPr lang="en-US" sz="3100" kern="1200" dirty="0"/>
            <a:t> (CSR)</a:t>
          </a:r>
          <a:r>
            <a:rPr lang="id-ID" sz="3100" kern="1200" dirty="0"/>
            <a:t>. </a:t>
          </a:r>
        </a:p>
        <a:p>
          <a:pPr marL="285750" lvl="1" indent="-285750" algn="l" defTabSz="1377950" rtl="0">
            <a:lnSpc>
              <a:spcPct val="90000"/>
            </a:lnSpc>
            <a:spcBef>
              <a:spcPct val="0"/>
            </a:spcBef>
            <a:spcAft>
              <a:spcPct val="20000"/>
            </a:spcAft>
            <a:buChar char="•"/>
          </a:pPr>
          <a:r>
            <a:rPr lang="id-ID" sz="3100" kern="1200" dirty="0"/>
            <a:t>Pelestarian lingkungan hidup. </a:t>
          </a:r>
        </a:p>
        <a:p>
          <a:pPr marL="285750" lvl="1" indent="-285750" algn="l" defTabSz="1377950" rtl="0">
            <a:lnSpc>
              <a:spcPct val="90000"/>
            </a:lnSpc>
            <a:spcBef>
              <a:spcPct val="0"/>
            </a:spcBef>
            <a:spcAft>
              <a:spcPct val="20000"/>
            </a:spcAft>
            <a:buChar char="•"/>
          </a:pPr>
          <a:r>
            <a:rPr lang="id-ID" sz="3100" kern="1200" dirty="0"/>
            <a:t>Peningkatan mutu hidup. </a:t>
          </a:r>
        </a:p>
        <a:p>
          <a:pPr marL="285750" lvl="1" indent="-285750" algn="l" defTabSz="1377950" rtl="0">
            <a:lnSpc>
              <a:spcPct val="90000"/>
            </a:lnSpc>
            <a:spcBef>
              <a:spcPct val="0"/>
            </a:spcBef>
            <a:spcAft>
              <a:spcPct val="20000"/>
            </a:spcAft>
            <a:buChar char="•"/>
          </a:pPr>
          <a:r>
            <a:rPr lang="id-ID" sz="3100" kern="1200" dirty="0"/>
            <a:t>Penerapan norma-norma moral dan etika. </a:t>
          </a:r>
        </a:p>
        <a:p>
          <a:pPr marL="285750" lvl="1" indent="-285750" algn="l" defTabSz="1377950" rtl="0">
            <a:lnSpc>
              <a:spcPct val="90000"/>
            </a:lnSpc>
            <a:spcBef>
              <a:spcPct val="0"/>
            </a:spcBef>
            <a:spcAft>
              <a:spcPct val="20000"/>
            </a:spcAft>
            <a:buChar char="•"/>
          </a:pPr>
          <a:r>
            <a:rPr lang="id-ID" sz="3100" kern="1200" dirty="0"/>
            <a:t>Keanekaragaman tenaga kerja. </a:t>
          </a:r>
        </a:p>
        <a:p>
          <a:pPr marL="285750" lvl="1" indent="-285750" algn="l" defTabSz="1377950" rtl="0">
            <a:lnSpc>
              <a:spcPct val="90000"/>
            </a:lnSpc>
            <a:spcBef>
              <a:spcPct val="0"/>
            </a:spcBef>
            <a:spcAft>
              <a:spcPct val="20000"/>
            </a:spcAft>
            <a:buChar char="•"/>
          </a:pPr>
          <a:r>
            <a:rPr lang="id-ID" sz="3100" kern="1200" dirty="0"/>
            <a:t>Pergeseran konfigurasi demografi. </a:t>
          </a:r>
        </a:p>
        <a:p>
          <a:pPr marL="285750" lvl="1" indent="-285750" algn="l" defTabSz="1377950" rtl="0">
            <a:lnSpc>
              <a:spcPct val="90000"/>
            </a:lnSpc>
            <a:spcBef>
              <a:spcPct val="0"/>
            </a:spcBef>
            <a:spcAft>
              <a:spcPct val="20000"/>
            </a:spcAft>
            <a:buChar char="•"/>
          </a:pPr>
          <a:r>
            <a:rPr lang="id-ID" sz="3100" kern="1200" dirty="0"/>
            <a:t>Penguasaan dan pemanfaatan perkembangan IPTEK. </a:t>
          </a:r>
        </a:p>
        <a:p>
          <a:pPr marL="285750" lvl="1" indent="-285750" algn="l" defTabSz="1377950" rtl="0">
            <a:lnSpc>
              <a:spcPct val="90000"/>
            </a:lnSpc>
            <a:spcBef>
              <a:spcPct val="0"/>
            </a:spcBef>
            <a:spcAft>
              <a:spcPct val="20000"/>
            </a:spcAft>
            <a:buChar char="•"/>
          </a:pPr>
          <a:r>
            <a:rPr lang="id-ID" sz="3100" kern="1200" dirty="0"/>
            <a:t>Tantangan di bidang politik</a:t>
          </a:r>
        </a:p>
      </dsp:txBody>
      <dsp:txXfrm>
        <a:off x="0" y="1036982"/>
        <a:ext cx="10178321" cy="505079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E89482-2072-4D3D-8B09-5D89CF9EC28B}">
      <dsp:nvSpPr>
        <dsp:cNvPr id="0" name=""/>
        <dsp:cNvSpPr/>
      </dsp:nvSpPr>
      <dsp:spPr>
        <a:xfrm>
          <a:off x="430430" y="429466"/>
          <a:ext cx="10330334" cy="5594876"/>
        </a:xfrm>
        <a:prstGeom prst="rect">
          <a:avLst/>
        </a:prstGeom>
        <a:solidFill>
          <a:schemeClr val="dk1">
            <a:alpha val="40000"/>
            <a:tint val="40000"/>
            <a:hueOff val="0"/>
            <a:satOff val="0"/>
            <a:lumOff val="0"/>
            <a:alphaOff val="0"/>
          </a:schemeClr>
        </a:solidFill>
        <a:ln w="6350" cap="flat" cmpd="sng" algn="in">
          <a:solidFill>
            <a:schemeClr val="dk1">
              <a:hueOff val="0"/>
              <a:satOff val="0"/>
              <a:lumOff val="0"/>
              <a:alphaOff val="0"/>
            </a:schemeClr>
          </a:solidFill>
          <a:prstDash val="solid"/>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186587" tIns="125730" rIns="125730" bIns="125730" numCol="1" spcCol="1270" anchor="t" anchorCtr="0">
          <a:noAutofit/>
        </a:bodyPr>
        <a:lstStyle/>
        <a:p>
          <a:pPr marL="0" lvl="0" indent="0" algn="l" defTabSz="1466850" rtl="0">
            <a:lnSpc>
              <a:spcPct val="90000"/>
            </a:lnSpc>
            <a:spcBef>
              <a:spcPct val="0"/>
            </a:spcBef>
            <a:spcAft>
              <a:spcPct val="35000"/>
            </a:spcAft>
            <a:buNone/>
          </a:pPr>
          <a:r>
            <a:rPr lang="id-ID" sz="3300" b="1" kern="1200" dirty="0"/>
            <a:t>Fungsi administrasi yang sangat penting: </a:t>
          </a:r>
        </a:p>
        <a:p>
          <a:pPr marL="228600" lvl="1" indent="-228600" algn="l" defTabSz="1155700" rtl="0">
            <a:lnSpc>
              <a:spcPct val="90000"/>
            </a:lnSpc>
            <a:spcBef>
              <a:spcPct val="0"/>
            </a:spcBef>
            <a:spcAft>
              <a:spcPct val="15000"/>
            </a:spcAft>
            <a:buChar char="•"/>
          </a:pPr>
          <a:r>
            <a:rPr lang="id-ID" sz="2600" kern="1200" dirty="0"/>
            <a:t>pelaksana kegiatan demi tercapai tujuan; </a:t>
          </a:r>
        </a:p>
        <a:p>
          <a:pPr marL="228600" lvl="1" indent="-228600" algn="l" defTabSz="1155700" rtl="0">
            <a:lnSpc>
              <a:spcPct val="90000"/>
            </a:lnSpc>
            <a:spcBef>
              <a:spcPct val="0"/>
            </a:spcBef>
            <a:spcAft>
              <a:spcPct val="15000"/>
            </a:spcAft>
            <a:buChar char="•"/>
          </a:pPr>
          <a:r>
            <a:rPr lang="id-ID" sz="2600" kern="1200" dirty="0"/>
            <a:t>menghidupan organisasi; </a:t>
          </a:r>
        </a:p>
        <a:p>
          <a:pPr marL="228600" lvl="1" indent="-228600" algn="l" defTabSz="1155700" rtl="0">
            <a:lnSpc>
              <a:spcPct val="90000"/>
            </a:lnSpc>
            <a:spcBef>
              <a:spcPct val="0"/>
            </a:spcBef>
            <a:spcAft>
              <a:spcPct val="15000"/>
            </a:spcAft>
            <a:buChar char="•"/>
          </a:pPr>
          <a:r>
            <a:rPr lang="id-ID" sz="2600" kern="1200"/>
            <a:t>memperkuat kedudukan organisasi; </a:t>
          </a:r>
        </a:p>
        <a:p>
          <a:pPr marL="228600" lvl="1" indent="-228600" algn="l" defTabSz="1155700" rtl="0">
            <a:lnSpc>
              <a:spcPct val="90000"/>
            </a:lnSpc>
            <a:spcBef>
              <a:spcPct val="0"/>
            </a:spcBef>
            <a:spcAft>
              <a:spcPct val="15000"/>
            </a:spcAft>
            <a:buChar char="•"/>
          </a:pPr>
          <a:r>
            <a:rPr lang="id-ID" sz="2600" kern="1200"/>
            <a:t>sebagai tim pimpinan organisasi; </a:t>
          </a:r>
        </a:p>
        <a:p>
          <a:pPr marL="228600" lvl="1" indent="-228600" algn="l" defTabSz="1155700" rtl="0">
            <a:lnSpc>
              <a:spcPct val="90000"/>
            </a:lnSpc>
            <a:spcBef>
              <a:spcPct val="0"/>
            </a:spcBef>
            <a:spcAft>
              <a:spcPct val="15000"/>
            </a:spcAft>
            <a:buChar char="•"/>
          </a:pPr>
          <a:r>
            <a:rPr lang="id-ID" sz="2600" kern="1200" dirty="0"/>
            <a:t>sebagai management jenis tertentu; </a:t>
          </a:r>
        </a:p>
        <a:p>
          <a:pPr marL="228600" lvl="1" indent="-228600" algn="l" defTabSz="1155700" rtl="0">
            <a:lnSpc>
              <a:spcPct val="90000"/>
            </a:lnSpc>
            <a:spcBef>
              <a:spcPct val="0"/>
            </a:spcBef>
            <a:spcAft>
              <a:spcPct val="15000"/>
            </a:spcAft>
            <a:buChar char="•"/>
          </a:pPr>
          <a:r>
            <a:rPr lang="id-ID" sz="2600" kern="1200"/>
            <a:t>sebagai sistem pengolahan berbagai input untuk menghasilkan output tertentu; </a:t>
          </a:r>
        </a:p>
        <a:p>
          <a:pPr marL="228600" lvl="1" indent="-228600" algn="l" defTabSz="1155700" rtl="0">
            <a:lnSpc>
              <a:spcPct val="90000"/>
            </a:lnSpc>
            <a:spcBef>
              <a:spcPct val="0"/>
            </a:spcBef>
            <a:spcAft>
              <a:spcPct val="15000"/>
            </a:spcAft>
            <a:buChar char="•"/>
          </a:pPr>
          <a:r>
            <a:rPr lang="id-ID" sz="2600" kern="1200"/>
            <a:t>sebagai tingkah laku (behaviour) tertentu; </a:t>
          </a:r>
        </a:p>
        <a:p>
          <a:pPr marL="228600" lvl="1" indent="-228600" algn="l" defTabSz="1155700" rtl="0">
            <a:lnSpc>
              <a:spcPct val="90000"/>
            </a:lnSpc>
            <a:spcBef>
              <a:spcPct val="0"/>
            </a:spcBef>
            <a:spcAft>
              <a:spcPct val="15000"/>
            </a:spcAft>
            <a:buChar char="•"/>
          </a:pPr>
          <a:r>
            <a:rPr lang="id-ID" sz="2600" kern="1200"/>
            <a:t>sebagai pola dan proses kerja sama dalam mencapai tujuan; </a:t>
          </a:r>
        </a:p>
        <a:p>
          <a:pPr marL="228600" lvl="1" indent="-228600" algn="l" defTabSz="1155700" rtl="0">
            <a:lnSpc>
              <a:spcPct val="90000"/>
            </a:lnSpc>
            <a:spcBef>
              <a:spcPct val="0"/>
            </a:spcBef>
            <a:spcAft>
              <a:spcPct val="15000"/>
            </a:spcAft>
            <a:buChar char="•"/>
          </a:pPr>
          <a:r>
            <a:rPr lang="id-ID" sz="2600" kern="1200"/>
            <a:t>sebagai ilmu, skills, atau seni kemampuan tertentu. </a:t>
          </a:r>
        </a:p>
      </dsp:txBody>
      <dsp:txXfrm>
        <a:off x="430430" y="429466"/>
        <a:ext cx="10330334" cy="5594876"/>
      </dsp:txXfrm>
    </dsp:sp>
    <dsp:sp modelId="{1E7187C1-9C85-4B30-8CCF-DB6C85C90841}">
      <dsp:nvSpPr>
        <dsp:cNvPr id="0" name=""/>
        <dsp:cNvSpPr/>
      </dsp:nvSpPr>
      <dsp:spPr>
        <a:xfrm>
          <a:off x="0" y="1146489"/>
          <a:ext cx="2259760" cy="3389640"/>
        </a:xfrm>
        <a:prstGeom prst="rect">
          <a:avLst/>
        </a:prstGeom>
        <a:gradFill rotWithShape="0">
          <a:gsLst>
            <a:gs pos="0">
              <a:schemeClr val="dk1">
                <a:tint val="40000"/>
                <a:hueOff val="0"/>
                <a:satOff val="0"/>
                <a:lumOff val="0"/>
                <a:alphaOff val="0"/>
                <a:tint val="94000"/>
                <a:satMod val="103000"/>
                <a:lumMod val="102000"/>
              </a:schemeClr>
            </a:gs>
            <a:gs pos="50000">
              <a:schemeClr val="dk1">
                <a:tint val="40000"/>
                <a:hueOff val="0"/>
                <a:satOff val="0"/>
                <a:lumOff val="0"/>
                <a:alphaOff val="0"/>
                <a:shade val="100000"/>
                <a:satMod val="110000"/>
                <a:lumMod val="100000"/>
              </a:schemeClr>
            </a:gs>
            <a:gs pos="100000">
              <a:schemeClr val="dk1">
                <a:tint val="40000"/>
                <a:hueOff val="0"/>
                <a:satOff val="0"/>
                <a:lumOff val="0"/>
                <a:alphaOff val="0"/>
                <a:shade val="78000"/>
                <a:satMod val="120000"/>
                <a:lumMod val="99000"/>
              </a:schemeClr>
            </a:gs>
          </a:gsLst>
          <a:lin ang="5400000" scaled="0"/>
        </a:gradFill>
        <a:ln>
          <a:noFill/>
        </a:ln>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6FB9A8-07D0-48C2-8E78-95518C3B5CAA}">
      <dsp:nvSpPr>
        <dsp:cNvPr id="0" name=""/>
        <dsp:cNvSpPr/>
      </dsp:nvSpPr>
      <dsp:spPr>
        <a:xfrm>
          <a:off x="0" y="70403"/>
          <a:ext cx="10178321" cy="1076400"/>
        </a:xfrm>
        <a:prstGeom prst="roundRect">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a:outerShdw blurRad="38100" dist="25400" dir="5400000" algn="ctr" rotWithShape="0">
            <a:srgbClr val="000000">
              <a:alpha val="25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75260" tIns="175260" rIns="175260" bIns="175260" numCol="1" spcCol="1270" anchor="ctr" anchorCtr="0">
          <a:noAutofit/>
        </a:bodyPr>
        <a:lstStyle/>
        <a:p>
          <a:pPr marL="0" lvl="0" indent="0" algn="l" defTabSz="2044700" rtl="0">
            <a:lnSpc>
              <a:spcPct val="90000"/>
            </a:lnSpc>
            <a:spcBef>
              <a:spcPct val="0"/>
            </a:spcBef>
            <a:spcAft>
              <a:spcPct val="35000"/>
            </a:spcAft>
            <a:buNone/>
          </a:pPr>
          <a:r>
            <a:rPr lang="id-ID" sz="4600" kern="1200" dirty="0"/>
            <a:t>Pelaksanaan </a:t>
          </a:r>
          <a:r>
            <a:rPr lang="en-US" sz="4600" kern="1200" dirty="0"/>
            <a:t>A</a:t>
          </a:r>
          <a:r>
            <a:rPr lang="id-ID" sz="4600" kern="1200" dirty="0"/>
            <a:t>dministrasi harus ditopang:</a:t>
          </a:r>
        </a:p>
      </dsp:txBody>
      <dsp:txXfrm>
        <a:off x="52546" y="122949"/>
        <a:ext cx="10073229" cy="971308"/>
      </dsp:txXfrm>
    </dsp:sp>
    <dsp:sp modelId="{54291838-9B45-49FD-91E5-B61B33C97EBE}">
      <dsp:nvSpPr>
        <dsp:cNvPr id="0" name=""/>
        <dsp:cNvSpPr/>
      </dsp:nvSpPr>
      <dsp:spPr>
        <a:xfrm>
          <a:off x="0" y="1146803"/>
          <a:ext cx="10178321" cy="4189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3162" tIns="58420" rIns="327152" bIns="58420" numCol="1" spcCol="1270" anchor="t" anchorCtr="0">
          <a:noAutofit/>
        </a:bodyPr>
        <a:lstStyle/>
        <a:p>
          <a:pPr marL="285750" lvl="1" indent="-285750" algn="l" defTabSz="1600200" rtl="0">
            <a:lnSpc>
              <a:spcPct val="90000"/>
            </a:lnSpc>
            <a:spcBef>
              <a:spcPct val="0"/>
            </a:spcBef>
            <a:spcAft>
              <a:spcPct val="20000"/>
            </a:spcAft>
            <a:buChar char="•"/>
          </a:pPr>
          <a:r>
            <a:rPr lang="id-ID" sz="3600" kern="1200"/>
            <a:t>Organisasi, baik sebagai tertib (ordening), struktur, sistem, maupun segi-segi lainnya. </a:t>
          </a:r>
        </a:p>
        <a:p>
          <a:pPr marL="285750" lvl="1" indent="-285750" algn="l" defTabSz="1600200" rtl="0">
            <a:lnSpc>
              <a:spcPct val="90000"/>
            </a:lnSpc>
            <a:spcBef>
              <a:spcPct val="0"/>
            </a:spcBef>
            <a:spcAft>
              <a:spcPct val="20000"/>
            </a:spcAft>
            <a:buChar char="•"/>
          </a:pPr>
          <a:r>
            <a:rPr lang="id-ID" sz="3600" kern="1200" dirty="0"/>
            <a:t>Sistem informasi, yang terdiri atas sistem inteligen, sistem tata-usaha, dan sistem informasi managemen (</a:t>
          </a:r>
          <a:r>
            <a:rPr lang="en-US" sz="3600" kern="1200" dirty="0"/>
            <a:t>SIM</a:t>
          </a:r>
          <a:r>
            <a:rPr lang="id-ID" sz="3600" kern="1200" dirty="0"/>
            <a:t>). </a:t>
          </a:r>
        </a:p>
        <a:p>
          <a:pPr marL="285750" lvl="1" indent="-285750" algn="l" defTabSz="1600200" rtl="0">
            <a:lnSpc>
              <a:spcPct val="90000"/>
            </a:lnSpc>
            <a:spcBef>
              <a:spcPct val="0"/>
            </a:spcBef>
            <a:spcAft>
              <a:spcPct val="20000"/>
            </a:spcAft>
            <a:buChar char="•"/>
          </a:pPr>
          <a:r>
            <a:rPr lang="id-ID" sz="3600" kern="1200"/>
            <a:t>Sistem manajemen, yang merupakan paduan dari sistem personel (team of managers) dan sistem prosessuil (set of procedures).</a:t>
          </a:r>
        </a:p>
      </dsp:txBody>
      <dsp:txXfrm>
        <a:off x="0" y="1146803"/>
        <a:ext cx="10178321" cy="4189680"/>
      </dsp:txXfrm>
    </dsp:sp>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2.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16F98EB6-88A5-41A3-8280-60502DDA4CE4}" type="datetimeFigureOut">
              <a:rPr lang="id-ID" smtClean="0"/>
              <a:t>22/03/2022</a:t>
            </a:fld>
            <a:endParaRPr lang="id-ID"/>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id-ID"/>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4AE9ACE6-A5AE-49C4-AA9B-814F239B4829}" type="slidenum">
              <a:rPr lang="id-ID" smtClean="0"/>
              <a:t>‹#›</a:t>
            </a:fld>
            <a:endParaRPr lang="id-ID"/>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6715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F98EB6-88A5-41A3-8280-60502DDA4CE4}" type="datetimeFigureOut">
              <a:rPr lang="id-ID" smtClean="0"/>
              <a:t>22/03/2022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AE9ACE6-A5AE-49C4-AA9B-814F239B4829}" type="slidenum">
              <a:rPr lang="id-ID" smtClean="0"/>
              <a:t>‹#›</a:t>
            </a:fld>
            <a:endParaRPr lang="id-ID"/>
          </a:p>
        </p:txBody>
      </p:sp>
    </p:spTree>
    <p:extLst>
      <p:ext uri="{BB962C8B-B14F-4D97-AF65-F5344CB8AC3E}">
        <p14:creationId xmlns:p14="http://schemas.microsoft.com/office/powerpoint/2010/main" val="3180389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F98EB6-88A5-41A3-8280-60502DDA4CE4}" type="datetimeFigureOut">
              <a:rPr lang="id-ID" smtClean="0"/>
              <a:t>22/03/2022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AE9ACE6-A5AE-49C4-AA9B-814F239B4829}" type="slidenum">
              <a:rPr lang="id-ID" smtClean="0"/>
              <a:t>‹#›</a:t>
            </a:fld>
            <a:endParaRPr lang="id-ID"/>
          </a:p>
        </p:txBody>
      </p:sp>
    </p:spTree>
    <p:extLst>
      <p:ext uri="{BB962C8B-B14F-4D97-AF65-F5344CB8AC3E}">
        <p14:creationId xmlns:p14="http://schemas.microsoft.com/office/powerpoint/2010/main" val="1590162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F98EB6-88A5-41A3-8280-60502DDA4CE4}" type="datetimeFigureOut">
              <a:rPr lang="id-ID" smtClean="0"/>
              <a:t>22/03/2022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AE9ACE6-A5AE-49C4-AA9B-814F239B4829}" type="slidenum">
              <a:rPr lang="id-ID" smtClean="0"/>
              <a:t>‹#›</a:t>
            </a:fld>
            <a:endParaRPr lang="id-ID"/>
          </a:p>
        </p:txBody>
      </p:sp>
    </p:spTree>
    <p:extLst>
      <p:ext uri="{BB962C8B-B14F-4D97-AF65-F5344CB8AC3E}">
        <p14:creationId xmlns:p14="http://schemas.microsoft.com/office/powerpoint/2010/main" val="2918897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16F98EB6-88A5-41A3-8280-60502DDA4CE4}" type="datetimeFigureOut">
              <a:rPr lang="id-ID" smtClean="0"/>
              <a:t>22/03/2022</a:t>
            </a:fld>
            <a:endParaRPr lang="id-ID"/>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id-ID"/>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4AE9ACE6-A5AE-49C4-AA9B-814F239B4829}" type="slidenum">
              <a:rPr lang="id-ID" smtClean="0"/>
              <a:t>‹#›</a:t>
            </a:fld>
            <a:endParaRPr lang="id-ID"/>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192768562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6F98EB6-88A5-41A3-8280-60502DDA4CE4}" type="datetimeFigureOut">
              <a:rPr lang="id-ID" smtClean="0"/>
              <a:t>22/03/2022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AE9ACE6-A5AE-49C4-AA9B-814F239B4829}" type="slidenum">
              <a:rPr lang="id-ID" smtClean="0"/>
              <a:t>‹#›</a:t>
            </a:fld>
            <a:endParaRPr lang="id-ID"/>
          </a:p>
        </p:txBody>
      </p:sp>
    </p:spTree>
    <p:extLst>
      <p:ext uri="{BB962C8B-B14F-4D97-AF65-F5344CB8AC3E}">
        <p14:creationId xmlns:p14="http://schemas.microsoft.com/office/powerpoint/2010/main" val="2845506798"/>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6F98EB6-88A5-41A3-8280-60502DDA4CE4}" type="datetimeFigureOut">
              <a:rPr lang="id-ID" smtClean="0"/>
              <a:t>22/03/2022</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4AE9ACE6-A5AE-49C4-AA9B-814F239B4829}" type="slidenum">
              <a:rPr lang="id-ID" smtClean="0"/>
              <a:t>‹#›</a:t>
            </a:fld>
            <a:endParaRPr lang="id-ID"/>
          </a:p>
        </p:txBody>
      </p:sp>
    </p:spTree>
    <p:extLst>
      <p:ext uri="{BB962C8B-B14F-4D97-AF65-F5344CB8AC3E}">
        <p14:creationId xmlns:p14="http://schemas.microsoft.com/office/powerpoint/2010/main" val="345498686"/>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6F98EB6-88A5-41A3-8280-60502DDA4CE4}" type="datetimeFigureOut">
              <a:rPr lang="id-ID" smtClean="0"/>
              <a:t>22/03/2022</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4AE9ACE6-A5AE-49C4-AA9B-814F239B4829}" type="slidenum">
              <a:rPr lang="id-ID" smtClean="0"/>
              <a:t>‹#›</a:t>
            </a:fld>
            <a:endParaRPr lang="id-ID"/>
          </a:p>
        </p:txBody>
      </p:sp>
    </p:spTree>
    <p:extLst>
      <p:ext uri="{BB962C8B-B14F-4D97-AF65-F5344CB8AC3E}">
        <p14:creationId xmlns:p14="http://schemas.microsoft.com/office/powerpoint/2010/main" val="4157741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F98EB6-88A5-41A3-8280-60502DDA4CE4}" type="datetimeFigureOut">
              <a:rPr lang="id-ID" smtClean="0"/>
              <a:t>22/03/2022</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4AE9ACE6-A5AE-49C4-AA9B-814F239B4829}" type="slidenum">
              <a:rPr lang="id-ID" smtClean="0"/>
              <a:t>‹#›</a:t>
            </a:fld>
            <a:endParaRPr lang="id-ID"/>
          </a:p>
        </p:txBody>
      </p:sp>
    </p:spTree>
    <p:extLst>
      <p:ext uri="{BB962C8B-B14F-4D97-AF65-F5344CB8AC3E}">
        <p14:creationId xmlns:p14="http://schemas.microsoft.com/office/powerpoint/2010/main" val="3113697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16F98EB6-88A5-41A3-8280-60502DDA4CE4}" type="datetimeFigureOut">
              <a:rPr lang="id-ID" smtClean="0"/>
              <a:t>22/03/2022</a:t>
            </a:fld>
            <a:endParaRPr lang="id-ID"/>
          </a:p>
        </p:txBody>
      </p:sp>
      <p:sp>
        <p:nvSpPr>
          <p:cNvPr id="6" name="Footer Placeholder 5"/>
          <p:cNvSpPr>
            <a:spLocks noGrp="1"/>
          </p:cNvSpPr>
          <p:nvPr>
            <p:ph type="ftr" sz="quarter" idx="11"/>
          </p:nvPr>
        </p:nvSpPr>
        <p:spPr>
          <a:xfrm>
            <a:off x="2103620" y="6375679"/>
            <a:ext cx="3482179" cy="345796"/>
          </a:xfrm>
        </p:spPr>
        <p:txBody>
          <a:bodyPr/>
          <a:lstStyle/>
          <a:p>
            <a:endParaRPr lang="id-ID"/>
          </a:p>
        </p:txBody>
      </p:sp>
      <p:sp>
        <p:nvSpPr>
          <p:cNvPr id="7" name="Slide Number Placeholder 6"/>
          <p:cNvSpPr>
            <a:spLocks noGrp="1"/>
          </p:cNvSpPr>
          <p:nvPr>
            <p:ph type="sldNum" sz="quarter" idx="12"/>
          </p:nvPr>
        </p:nvSpPr>
        <p:spPr>
          <a:xfrm>
            <a:off x="5691014" y="6375679"/>
            <a:ext cx="1232456" cy="345796"/>
          </a:xfrm>
        </p:spPr>
        <p:txBody>
          <a:bodyPr/>
          <a:lstStyle/>
          <a:p>
            <a:fld id="{4AE9ACE6-A5AE-49C4-AA9B-814F239B4829}" type="slidenum">
              <a:rPr lang="id-ID" smtClean="0"/>
              <a:t>‹#›</a:t>
            </a:fld>
            <a:endParaRPr lang="id-ID"/>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91120742"/>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16F98EB6-88A5-41A3-8280-60502DDA4CE4}" type="datetimeFigureOut">
              <a:rPr lang="id-ID" smtClean="0"/>
              <a:t>22/03/2022</a:t>
            </a:fld>
            <a:endParaRPr lang="id-ID"/>
          </a:p>
        </p:txBody>
      </p:sp>
      <p:sp>
        <p:nvSpPr>
          <p:cNvPr id="6" name="Footer Placeholder 5"/>
          <p:cNvSpPr>
            <a:spLocks noGrp="1"/>
          </p:cNvSpPr>
          <p:nvPr>
            <p:ph type="ftr" sz="quarter" idx="11"/>
          </p:nvPr>
        </p:nvSpPr>
        <p:spPr>
          <a:xfrm>
            <a:off x="2103621" y="6375679"/>
            <a:ext cx="3482178" cy="345796"/>
          </a:xfrm>
        </p:spPr>
        <p:txBody>
          <a:bodyPr/>
          <a:lstStyle/>
          <a:p>
            <a:endParaRPr lang="id-ID"/>
          </a:p>
        </p:txBody>
      </p:sp>
      <p:sp>
        <p:nvSpPr>
          <p:cNvPr id="7" name="Slide Number Placeholder 6"/>
          <p:cNvSpPr>
            <a:spLocks noGrp="1"/>
          </p:cNvSpPr>
          <p:nvPr>
            <p:ph type="sldNum" sz="quarter" idx="12"/>
          </p:nvPr>
        </p:nvSpPr>
        <p:spPr>
          <a:xfrm>
            <a:off x="5687568" y="6375679"/>
            <a:ext cx="1234440" cy="345796"/>
          </a:xfrm>
        </p:spPr>
        <p:txBody>
          <a:bodyPr/>
          <a:lstStyle/>
          <a:p>
            <a:fld id="{4AE9ACE6-A5AE-49C4-AA9B-814F239B4829}" type="slidenum">
              <a:rPr lang="id-ID" smtClean="0"/>
              <a:t>‹#›</a:t>
            </a:fld>
            <a:endParaRPr lang="id-ID"/>
          </a:p>
        </p:txBody>
      </p:sp>
    </p:spTree>
    <p:extLst>
      <p:ext uri="{BB962C8B-B14F-4D97-AF65-F5344CB8AC3E}">
        <p14:creationId xmlns:p14="http://schemas.microsoft.com/office/powerpoint/2010/main" val="1722740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16F98EB6-88A5-41A3-8280-60502DDA4CE4}" type="datetimeFigureOut">
              <a:rPr lang="id-ID" smtClean="0"/>
              <a:t>22/03/2022</a:t>
            </a:fld>
            <a:endParaRPr lang="id-ID"/>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id-ID"/>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4AE9ACE6-A5AE-49C4-AA9B-814F239B4829}" type="slidenum">
              <a:rPr lang="id-ID" smtClean="0"/>
              <a:t>‹#›</a:t>
            </a:fld>
            <a:endParaRPr lang="id-ID"/>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9145850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8523" y="1461457"/>
            <a:ext cx="10318418" cy="4394988"/>
          </a:xfrm>
        </p:spPr>
        <p:txBody>
          <a:bodyPr/>
          <a:lstStyle/>
          <a:p>
            <a:r>
              <a:rPr lang="id-ID" sz="8800"/>
              <a:t>Penelitian ADMINISTRASI</a:t>
            </a:r>
            <a:endParaRPr lang="id-ID" sz="2800" dirty="0"/>
          </a:p>
        </p:txBody>
      </p:sp>
      <p:sp>
        <p:nvSpPr>
          <p:cNvPr id="3" name="Subtitle 2"/>
          <p:cNvSpPr>
            <a:spLocks noGrp="1"/>
          </p:cNvSpPr>
          <p:nvPr>
            <p:ph type="subTitle" idx="1"/>
          </p:nvPr>
        </p:nvSpPr>
        <p:spPr/>
        <p:txBody>
          <a:bodyPr/>
          <a:lstStyle/>
          <a:p>
            <a:r>
              <a:rPr lang="id-ID" dirty="0"/>
              <a:t>Oleh: ahmad taufiq, m.si</a:t>
            </a:r>
          </a:p>
        </p:txBody>
      </p:sp>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5375760" y="349624"/>
            <a:ext cx="1509134" cy="1479177"/>
          </a:xfrm>
          <a:prstGeom prst="rect">
            <a:avLst/>
          </a:prstGeom>
          <a:ln>
            <a:noFill/>
          </a:ln>
          <a:effectLst>
            <a:outerShdw blurRad="107950" dist="12700" dir="5400000" algn="ctr">
              <a:srgbClr val="000000"/>
            </a:outerShdw>
          </a:effectLst>
        </p:spPr>
      </p:pic>
    </p:spTree>
    <p:extLst>
      <p:ext uri="{BB962C8B-B14F-4D97-AF65-F5344CB8AC3E}">
        <p14:creationId xmlns:p14="http://schemas.microsoft.com/office/powerpoint/2010/main" val="2081909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1678" y="755375"/>
            <a:ext cx="10178322" cy="5446642"/>
          </a:xfrm>
        </p:spPr>
        <p:txBody>
          <a:bodyPr>
            <a:normAutofit/>
          </a:bodyPr>
          <a:lstStyle/>
          <a:p>
            <a:pPr marL="457200" indent="-457200" algn="just">
              <a:buFont typeface="+mj-lt"/>
              <a:buAutoNum type="arabicPeriod" startAt="3"/>
            </a:pPr>
            <a:r>
              <a:rPr lang="id-ID" sz="2700" b="1" dirty="0"/>
              <a:t>Administrasi pembangunan </a:t>
            </a:r>
            <a:r>
              <a:rPr lang="en-US" sz="2700" b="1" dirty="0" err="1"/>
              <a:t>adalah</a:t>
            </a:r>
            <a:r>
              <a:rPr lang="en-US" sz="2700" b="1" dirty="0"/>
              <a:t> </a:t>
            </a:r>
            <a:r>
              <a:rPr lang="id-ID" sz="2700" b="1" dirty="0"/>
              <a:t>proses pengendalian usaha </a:t>
            </a:r>
            <a:r>
              <a:rPr lang="id-ID" sz="2700" dirty="0"/>
              <a:t>(administrasi) oleh negara atau pemerintah untuk merealisasikan pertumbuhan yang direncanakan ke arah yang lebih baik. </a:t>
            </a:r>
          </a:p>
          <a:p>
            <a:pPr marL="808038" indent="-357188" algn="just">
              <a:buFont typeface="Wingdings" panose="05000000000000000000" pitchFamily="2" charset="2"/>
              <a:buChar char="Ø"/>
            </a:pPr>
            <a:r>
              <a:rPr lang="id-ID" sz="2700" dirty="0"/>
              <a:t>Administrasi pembangunan menggunakan dua fungsi, yaitu pembangunan administrasi dan administrasi pembangunan. </a:t>
            </a:r>
          </a:p>
          <a:p>
            <a:pPr marL="808038" indent="-357188" algn="just">
              <a:buFont typeface="Wingdings" panose="05000000000000000000" pitchFamily="2" charset="2"/>
              <a:buChar char="Ø"/>
            </a:pPr>
            <a:r>
              <a:rPr lang="id-ID" sz="2700" dirty="0"/>
              <a:t>Kedua fungsi tersebut saling melengkapi untuk menghasilkan suatu kebijakan. </a:t>
            </a:r>
          </a:p>
          <a:p>
            <a:pPr marL="808038" indent="-357188" algn="just">
              <a:buFont typeface="Wingdings" panose="05000000000000000000" pitchFamily="2" charset="2"/>
              <a:buChar char="Ø"/>
            </a:pPr>
            <a:r>
              <a:rPr lang="id-ID" sz="2700" dirty="0"/>
              <a:t>Partisipasi masyarakat diperlukan agar kebijakan tersebut berhasil dan perubahan ke arah modernisasi, pembangunan bangsa dan pembangunan sosial dapat tercapai.</a:t>
            </a:r>
          </a:p>
        </p:txBody>
      </p:sp>
    </p:spTree>
    <p:extLst>
      <p:ext uri="{BB962C8B-B14F-4D97-AF65-F5344CB8AC3E}">
        <p14:creationId xmlns:p14="http://schemas.microsoft.com/office/powerpoint/2010/main" val="910241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Administrasi Bagi Pembangunan</a:t>
            </a:r>
          </a:p>
        </p:txBody>
      </p:sp>
      <p:sp>
        <p:nvSpPr>
          <p:cNvPr id="3" name="Content Placeholder 2"/>
          <p:cNvSpPr>
            <a:spLocks noGrp="1"/>
          </p:cNvSpPr>
          <p:nvPr>
            <p:ph idx="1"/>
          </p:nvPr>
        </p:nvSpPr>
        <p:spPr>
          <a:xfrm>
            <a:off x="1251678" y="1537252"/>
            <a:ext cx="10178322" cy="4704521"/>
          </a:xfrm>
        </p:spPr>
        <p:txBody>
          <a:bodyPr>
            <a:noAutofit/>
          </a:bodyPr>
          <a:lstStyle/>
          <a:p>
            <a:pPr algn="just"/>
            <a:r>
              <a:rPr lang="id-ID" sz="2300" dirty="0"/>
              <a:t>Administrasi bagi pembangunan adalah administrasi dari dan bagi pembangunan dengan </a:t>
            </a:r>
            <a:r>
              <a:rPr lang="id-ID" sz="2300" b="1" dirty="0">
                <a:solidFill>
                  <a:srgbClr val="FF0000"/>
                </a:solidFill>
              </a:rPr>
              <a:t>menggunakan pendekatan manajemen</a:t>
            </a:r>
            <a:r>
              <a:rPr lang="id-ID" sz="2300" dirty="0">
                <a:solidFill>
                  <a:srgbClr val="FF0000"/>
                </a:solidFill>
              </a:rPr>
              <a:t> </a:t>
            </a:r>
            <a:r>
              <a:rPr lang="id-ID" sz="2300" dirty="0"/>
              <a:t>karena berkaitan dengan manajeman pembangunan.  Manajeman pembangunan meliputi hal-hal berikut. </a:t>
            </a:r>
          </a:p>
          <a:p>
            <a:pPr marL="622300" indent="-357188" algn="just">
              <a:buFont typeface="+mj-lt"/>
              <a:buAutoNum type="arabicPeriod"/>
            </a:pPr>
            <a:r>
              <a:rPr lang="id-ID" sz="2300" b="1" dirty="0"/>
              <a:t>Perencanaan pembangunan. </a:t>
            </a:r>
            <a:r>
              <a:rPr lang="id-ID" sz="2300" dirty="0"/>
              <a:t>Perencanaan pembangunan penting untuk mengambil keputusan yang tepat sesuai dengan visi pembangunan. </a:t>
            </a:r>
          </a:p>
          <a:p>
            <a:pPr marL="901700" indent="-279400" algn="just">
              <a:buFont typeface="Wingdings" panose="05000000000000000000" pitchFamily="2" charset="2"/>
              <a:buChar char="ü"/>
            </a:pPr>
            <a:r>
              <a:rPr lang="id-ID" sz="2300" dirty="0"/>
              <a:t>Perencanaan memiliki beberapa unsur, antara lain: (a). tujuan akhir yang dikehendaki, (b). sasaran dan prioritas untuk mewujudkannya, (c). jangka waktu, </a:t>
            </a:r>
            <a:r>
              <a:rPr lang="en-US" sz="2300" dirty="0"/>
              <a:t>(</a:t>
            </a:r>
            <a:r>
              <a:rPr lang="id-ID" sz="2300" dirty="0"/>
              <a:t>d</a:t>
            </a:r>
            <a:r>
              <a:rPr lang="en-US" sz="2300" dirty="0"/>
              <a:t>)</a:t>
            </a:r>
            <a:r>
              <a:rPr lang="id-ID" sz="2300" dirty="0"/>
              <a:t>. masalah yang dihadapi, (e). modal atau sumber daya yang akan digunakan, (f). kebijakan untuk melaksanakannya, (g). orang, organisasi, atau badan pelaksananya, (h). mekanisme pemantauan, evaluasi, dan pengawasan pelaksanaannya.</a:t>
            </a:r>
          </a:p>
        </p:txBody>
      </p:sp>
    </p:spTree>
    <p:extLst>
      <p:ext uri="{BB962C8B-B14F-4D97-AF65-F5344CB8AC3E}">
        <p14:creationId xmlns:p14="http://schemas.microsoft.com/office/powerpoint/2010/main" val="2390753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1678" y="675861"/>
            <a:ext cx="10178322" cy="5618922"/>
          </a:xfrm>
        </p:spPr>
        <p:txBody>
          <a:bodyPr>
            <a:normAutofit/>
          </a:bodyPr>
          <a:lstStyle/>
          <a:p>
            <a:pPr marL="542925" indent="-357188" algn="just">
              <a:buFont typeface="+mj-lt"/>
              <a:buAutoNum type="arabicPeriod" startAt="2"/>
            </a:pPr>
            <a:r>
              <a:rPr lang="id-ID" sz="2500" b="1" dirty="0"/>
              <a:t>Pengerahan sumber daya. </a:t>
            </a:r>
            <a:r>
              <a:rPr lang="id-ID" sz="2500" dirty="0"/>
              <a:t>Pengerahan sumber daya sebagai upaya </a:t>
            </a:r>
            <a:r>
              <a:rPr lang="id-ID" sz="2500" b="1" dirty="0">
                <a:solidFill>
                  <a:srgbClr val="FF0000"/>
                </a:solidFill>
              </a:rPr>
              <a:t>memobilisasi sumber daya </a:t>
            </a:r>
            <a:r>
              <a:rPr lang="en-US" sz="2500" b="1" dirty="0">
                <a:solidFill>
                  <a:srgbClr val="FF0000"/>
                </a:solidFill>
              </a:rPr>
              <a:t>(staffing dan directing) </a:t>
            </a:r>
            <a:r>
              <a:rPr lang="id-ID" sz="2500" dirty="0"/>
              <a:t>yang diperlukan untuk menunjang tujuan organisasi. (Anggara, 2015:38-39)</a:t>
            </a:r>
          </a:p>
          <a:p>
            <a:pPr marL="542925" indent="-357188" algn="just">
              <a:buFont typeface="+mj-lt"/>
              <a:buAutoNum type="arabicPeriod" startAt="2"/>
            </a:pPr>
            <a:r>
              <a:rPr lang="id-ID" sz="2500" b="1" dirty="0"/>
              <a:t>Penganggaran. </a:t>
            </a:r>
            <a:r>
              <a:rPr lang="id-ID" sz="2500" dirty="0"/>
              <a:t>Dalam kerangka pembaharuan administrasi sebagai lanjutan dari pembangunan administrasi adalah perubahan sikap birokrasi dengan unsur: </a:t>
            </a:r>
          </a:p>
          <a:p>
            <a:pPr marL="901700" indent="-358775" algn="just">
              <a:buFont typeface="+mj-lt"/>
              <a:buAutoNum type="alphaLcPeriod"/>
            </a:pPr>
            <a:r>
              <a:rPr lang="id-ID" sz="2500" dirty="0"/>
              <a:t>Birokrasi harus dapat membangun partisipasi rakyat. </a:t>
            </a:r>
          </a:p>
          <a:p>
            <a:pPr marL="901700" indent="-358775" algn="just">
              <a:buFont typeface="+mj-lt"/>
              <a:buAutoNum type="alphaLcPeriod"/>
            </a:pPr>
            <a:r>
              <a:rPr lang="id-ID" sz="2500" dirty="0"/>
              <a:t>Birokrasi hendaknya tidak cenderung berorientasi kepada yang kuat, tetapi harus lebih kepada yang lemah dan kurang berdaya. </a:t>
            </a:r>
          </a:p>
          <a:p>
            <a:pPr marL="901700" indent="-358775" algn="just">
              <a:buFont typeface="+mj-lt"/>
              <a:buAutoNum type="alphaLcPeriod"/>
            </a:pPr>
            <a:r>
              <a:rPr lang="id-ID" sz="2500" dirty="0"/>
              <a:t>Peran birokrasi harus bergeser dari mengendalikan menjadi mengarahkan, dan dari memberi menjadi memberdayakan. </a:t>
            </a:r>
          </a:p>
          <a:p>
            <a:pPr marL="901700" indent="-358775" algn="just">
              <a:buFont typeface="+mj-lt"/>
              <a:buAutoNum type="alphaLcPeriod"/>
            </a:pPr>
            <a:r>
              <a:rPr lang="id-ID" sz="2500" dirty="0"/>
              <a:t>Mengembangkan transparan dan kebertanggungjawaban.</a:t>
            </a:r>
          </a:p>
        </p:txBody>
      </p:sp>
    </p:spTree>
    <p:extLst>
      <p:ext uri="{BB962C8B-B14F-4D97-AF65-F5344CB8AC3E}">
        <p14:creationId xmlns:p14="http://schemas.microsoft.com/office/powerpoint/2010/main" val="2241654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1678" y="543339"/>
            <a:ext cx="10178322" cy="5658678"/>
          </a:xfrm>
        </p:spPr>
        <p:txBody>
          <a:bodyPr>
            <a:normAutofit/>
          </a:bodyPr>
          <a:lstStyle/>
          <a:p>
            <a:pPr algn="just"/>
            <a:r>
              <a:rPr lang="id-ID" sz="2200" dirty="0"/>
              <a:t>Macam-macam bantuan dalam administr</a:t>
            </a:r>
            <a:r>
              <a:rPr lang="en-US" sz="2200" dirty="0"/>
              <a:t>as</a:t>
            </a:r>
            <a:r>
              <a:rPr lang="id-ID" sz="2200" dirty="0"/>
              <a:t>i pembangunan adalah sebagai berikut. </a:t>
            </a:r>
          </a:p>
          <a:p>
            <a:pPr marL="542925" indent="-357188" algn="just">
              <a:buFont typeface="+mj-lt"/>
              <a:buAutoNum type="arabicPeriod"/>
            </a:pPr>
            <a:r>
              <a:rPr lang="id-ID" sz="2200" b="1" dirty="0"/>
              <a:t>Bantuan Bidang Politik</a:t>
            </a:r>
            <a:r>
              <a:rPr lang="id-ID" sz="2200" dirty="0"/>
              <a:t>: a. Mempertahankan kelompok elite yang sepaham. b. Memperluas lingkaran pengaruh. c. Mencegah kekuasaan politik ke kelompok yang menjadi lawan negara tersebut. d. Menjaga sikap politisi negara yang diberi bantuan. </a:t>
            </a:r>
          </a:p>
          <a:p>
            <a:pPr marL="542925" indent="-357188" algn="just">
              <a:buFont typeface="+mj-lt"/>
              <a:buAutoNum type="arabicPeriod"/>
            </a:pPr>
            <a:r>
              <a:rPr lang="id-ID" sz="2200" b="1" dirty="0"/>
              <a:t>Bantuan Bidang Ekonomi</a:t>
            </a:r>
            <a:r>
              <a:rPr lang="id-ID" sz="2200" dirty="0"/>
              <a:t>: a. Setiap bantuan bermotif agar menjadi sumber bahan mentah dan menjadi bagian dari pasar internasional. b. Utang yang akan terus diwariskan kepada berbagai generasi. c. Hibah, yaitu bantuan tanpa bunga, tetapi harus dikembalikan menurut kemampuan. Hibah diberikan untuk menjalin persahabatan antarnegara. </a:t>
            </a:r>
          </a:p>
          <a:p>
            <a:pPr marL="542925" indent="-357188" algn="just">
              <a:buFont typeface="+mj-lt"/>
              <a:buAutoNum type="arabicPeriod"/>
            </a:pPr>
            <a:r>
              <a:rPr lang="id-ID" sz="2200" b="1" dirty="0"/>
              <a:t>Bantuan Bidang Militer</a:t>
            </a:r>
            <a:r>
              <a:rPr lang="id-ID" sz="2200" dirty="0"/>
              <a:t>: a. Penghibahan atau penjualan senjata. b. Pendidikan militer bagi perwira. c. Pengiriman tenaga ahli dari negara maju. </a:t>
            </a:r>
          </a:p>
          <a:p>
            <a:pPr marL="542925" indent="-357188" algn="just">
              <a:buFont typeface="+mj-lt"/>
              <a:buAutoNum type="arabicPeriod"/>
            </a:pPr>
            <a:r>
              <a:rPr lang="id-ID" sz="2200" b="1" dirty="0"/>
              <a:t>Bantuan Bidang Teknik</a:t>
            </a:r>
            <a:r>
              <a:rPr lang="id-ID" sz="2200" dirty="0"/>
              <a:t>: a. Mengirimkan pakar ke negara yang membutuhkan (negara baru atau negara yang kalah perang). b. Membangun institusi pendidikan di negara yang membutuhkan. c. Bantuan dalam bentuk fisik.</a:t>
            </a:r>
          </a:p>
        </p:txBody>
      </p:sp>
    </p:spTree>
    <p:extLst>
      <p:ext uri="{BB962C8B-B14F-4D97-AF65-F5344CB8AC3E}">
        <p14:creationId xmlns:p14="http://schemas.microsoft.com/office/powerpoint/2010/main" val="917276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a:extLst>
              <a:ext uri="{FF2B5EF4-FFF2-40B4-BE49-F238E27FC236}">
                <a16:creationId xmlns:a16="http://schemas.microsoft.com/office/drawing/2014/main" id="{C9CEB251-CBF9-44FA-8197-49904292CDFC}"/>
              </a:ext>
            </a:extLst>
          </p:cNvPr>
          <p:cNvGraphicFramePr>
            <a:graphicFrameLocks noGrp="1"/>
          </p:cNvGraphicFramePr>
          <p:nvPr>
            <p:ph idx="1"/>
            <p:extLst>
              <p:ext uri="{D42A27DB-BD31-4B8C-83A1-F6EECF244321}">
                <p14:modId xmlns:p14="http://schemas.microsoft.com/office/powerpoint/2010/main" val="1250269706"/>
              </p:ext>
            </p:extLst>
          </p:nvPr>
        </p:nvGraphicFramePr>
        <p:xfrm>
          <a:off x="1251678" y="742122"/>
          <a:ext cx="10178322" cy="56851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18468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967BE3-C616-4AF5-9869-AFBDB1B8E3B2}"/>
              </a:ext>
            </a:extLst>
          </p:cNvPr>
          <p:cNvSpPr>
            <a:spLocks noGrp="1"/>
          </p:cNvSpPr>
          <p:nvPr>
            <p:ph idx="1"/>
          </p:nvPr>
        </p:nvSpPr>
        <p:spPr>
          <a:xfrm>
            <a:off x="1251678" y="831273"/>
            <a:ext cx="10178322" cy="5048319"/>
          </a:xfrm>
        </p:spPr>
        <p:txBody>
          <a:bodyPr>
            <a:normAutofit/>
          </a:bodyPr>
          <a:lstStyle/>
          <a:p>
            <a:pPr marL="642937" indent="-457200" algn="just">
              <a:buFont typeface="+mj-lt"/>
              <a:buAutoNum type="arabicPeriod" startAt="4"/>
            </a:pPr>
            <a:r>
              <a:rPr lang="id-ID" sz="2400" dirty="0"/>
              <a:t>Rencana pembangunan mengandung makna perubahan dan pertumbuhan. </a:t>
            </a:r>
            <a:endParaRPr lang="en-US" sz="2400" dirty="0"/>
          </a:p>
          <a:p>
            <a:pPr marL="900113" indent="-276225" algn="just">
              <a:buFont typeface="+mj-lt"/>
              <a:buAutoNum type="alphaLcPeriod"/>
            </a:pPr>
            <a:r>
              <a:rPr lang="id-ID" sz="2400" dirty="0"/>
              <a:t>Pertumbuhan: peningkatan kemampuan suatu negara bangga untuk berkembang dan tidak hanya mampu mempertahankan kemerdekaan, kedaulatan, dan eksistensinya. </a:t>
            </a:r>
            <a:endParaRPr lang="en-US" sz="2400" dirty="0"/>
          </a:p>
          <a:p>
            <a:pPr marL="900113" indent="-276225" algn="just">
              <a:buFont typeface="+mj-lt"/>
              <a:buAutoNum type="alphaLcPeriod"/>
            </a:pPr>
            <a:r>
              <a:rPr lang="id-ID" sz="2400" dirty="0"/>
              <a:t>Perubahan: suatu negara harus bersikap antisipatif dan proaktif dalam menghadapi tuntutan situasi yang berbeda dari waktu ke waktu. </a:t>
            </a:r>
          </a:p>
          <a:p>
            <a:pPr marL="642937" indent="-457200" algn="just">
              <a:buFont typeface="+mj-lt"/>
              <a:buAutoNum type="arabicPeriod" startAt="5"/>
            </a:pPr>
            <a:r>
              <a:rPr lang="id-ID" sz="2400" dirty="0"/>
              <a:t>Pembangunan mengarah pada modernitas</a:t>
            </a:r>
            <a:r>
              <a:rPr lang="en-US" sz="2400" dirty="0"/>
              <a:t>: </a:t>
            </a:r>
          </a:p>
          <a:p>
            <a:pPr marL="900113" indent="-276225" algn="just">
              <a:buFont typeface="+mj-lt"/>
              <a:buAutoNum type="alphaLcPeriod"/>
            </a:pPr>
            <a:r>
              <a:rPr lang="id-ID" sz="2400" dirty="0"/>
              <a:t>Cara hidup yang baru dan lebih baik daripada sebelumnya. </a:t>
            </a:r>
            <a:endParaRPr lang="en-US" sz="2400" dirty="0"/>
          </a:p>
          <a:p>
            <a:pPr marL="900113" indent="-276225" algn="just">
              <a:buFont typeface="+mj-lt"/>
              <a:buAutoNum type="alphaLcPeriod"/>
            </a:pPr>
            <a:r>
              <a:rPr lang="id-ID" sz="2400" dirty="0"/>
              <a:t>Cara berpikir yang rasional dan sistem budaya yang kuat, tetapi fleksibel.</a:t>
            </a:r>
            <a:endParaRPr lang="en-US" sz="2400" dirty="0"/>
          </a:p>
          <a:p>
            <a:pPr marL="900113" indent="-276225" algn="just">
              <a:buFont typeface="+mj-lt"/>
              <a:buAutoNum type="alphaLcPeriod"/>
            </a:pPr>
            <a:r>
              <a:rPr lang="id-ID" sz="2400" dirty="0"/>
              <a:t>Tidak identik dengan “westernisasi”</a:t>
            </a:r>
          </a:p>
          <a:p>
            <a:endParaRPr lang="en-ID" sz="2400" dirty="0"/>
          </a:p>
        </p:txBody>
      </p:sp>
    </p:spTree>
    <p:extLst>
      <p:ext uri="{BB962C8B-B14F-4D97-AF65-F5344CB8AC3E}">
        <p14:creationId xmlns:p14="http://schemas.microsoft.com/office/powerpoint/2010/main" val="675857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152314292"/>
              </p:ext>
            </p:extLst>
          </p:nvPr>
        </p:nvGraphicFramePr>
        <p:xfrm>
          <a:off x="1251678" y="463827"/>
          <a:ext cx="10178322" cy="61887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94060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a:t>Unsur-unsur Administrasi</a:t>
            </a:r>
          </a:p>
        </p:txBody>
      </p:sp>
      <p:sp>
        <p:nvSpPr>
          <p:cNvPr id="3" name="Content Placeholder 2"/>
          <p:cNvSpPr>
            <a:spLocks noGrp="1"/>
          </p:cNvSpPr>
          <p:nvPr>
            <p:ph idx="1"/>
          </p:nvPr>
        </p:nvSpPr>
        <p:spPr>
          <a:xfrm>
            <a:off x="1251678" y="1484243"/>
            <a:ext cx="10178322" cy="4929809"/>
          </a:xfrm>
        </p:spPr>
        <p:txBody>
          <a:bodyPr>
            <a:normAutofit lnSpcReduction="10000"/>
          </a:bodyPr>
          <a:lstStyle/>
          <a:p>
            <a:pPr algn="just"/>
            <a:r>
              <a:rPr lang="id-ID" sz="2300" dirty="0"/>
              <a:t>Dalam proses operasional administratif terdapat sejumlah unsur yang saling berkaitan antara satu dengan yang lain. </a:t>
            </a:r>
            <a:r>
              <a:rPr lang="id-ID" sz="2400" dirty="0"/>
              <a:t>(Anggara, 2015: 41-43)</a:t>
            </a:r>
            <a:r>
              <a:rPr lang="id-ID" sz="2300" dirty="0"/>
              <a:t> </a:t>
            </a:r>
          </a:p>
          <a:p>
            <a:pPr algn="just"/>
            <a:r>
              <a:rPr lang="id-ID" sz="2300" dirty="0"/>
              <a:t>Apabila salah satunya tidak ada, proses operasi administrasi akan terhambat. Unsur-unsur tersebut meliputi hal-hal berikut: </a:t>
            </a:r>
          </a:p>
          <a:p>
            <a:pPr marL="715963" indent="-450850" algn="just">
              <a:buFont typeface="+mj-lt"/>
              <a:buAutoNum type="arabicPeriod"/>
            </a:pPr>
            <a:r>
              <a:rPr lang="id-ID" sz="2300" b="1" dirty="0"/>
              <a:t>Organisasi</a:t>
            </a:r>
            <a:r>
              <a:rPr lang="id-ID" sz="2300" dirty="0"/>
              <a:t>, yaitu wadah bagi segenap kegiatan usaha kerja sama</a:t>
            </a:r>
            <a:r>
              <a:rPr lang="en-US" sz="2300" dirty="0"/>
              <a:t> </a:t>
            </a:r>
            <a:r>
              <a:rPr lang="en-US" sz="2300" dirty="0">
                <a:sym typeface="Wingdings" panose="05000000000000000000" pitchFamily="2" charset="2"/>
              </a:rPr>
              <a:t> KEPEMIMPINAN. </a:t>
            </a:r>
            <a:r>
              <a:rPr lang="id-ID" sz="2300" dirty="0"/>
              <a:t> </a:t>
            </a:r>
          </a:p>
          <a:p>
            <a:pPr marL="715963" indent="-450850" algn="just">
              <a:buFont typeface="+mj-lt"/>
              <a:buAutoNum type="arabicPeriod"/>
            </a:pPr>
            <a:r>
              <a:rPr lang="id-ID" sz="2300" b="1" dirty="0"/>
              <a:t>Manajemen</a:t>
            </a:r>
            <a:r>
              <a:rPr lang="id-ID" sz="2300" dirty="0"/>
              <a:t>, yaitu kegiatan menggerakkan sekelompok orang dan mengerahkan fasilitas kerja</a:t>
            </a:r>
            <a:r>
              <a:rPr lang="en-US" sz="2300" dirty="0"/>
              <a:t> </a:t>
            </a:r>
            <a:r>
              <a:rPr lang="en-US" sz="2300" dirty="0">
                <a:sym typeface="Wingdings" panose="05000000000000000000" pitchFamily="2" charset="2"/>
              </a:rPr>
              <a:t> TATA KELOLA. </a:t>
            </a:r>
            <a:endParaRPr lang="id-ID" sz="2300" dirty="0"/>
          </a:p>
          <a:p>
            <a:pPr marL="715963" indent="-450850" algn="just">
              <a:buFont typeface="+mj-lt"/>
              <a:buAutoNum type="arabicPeriod"/>
            </a:pPr>
            <a:r>
              <a:rPr lang="id-ID" sz="2300" b="1" dirty="0"/>
              <a:t>Komunikasi</a:t>
            </a:r>
            <a:r>
              <a:rPr lang="id-ID" sz="2300" dirty="0"/>
              <a:t>, yaitu penyampaian berita dan pemindahan ide pikiran dari seseorang kepada yang lainnya agar terwujudnya kerja sama. </a:t>
            </a:r>
          </a:p>
          <a:p>
            <a:pPr marL="715963" indent="-450850" algn="just">
              <a:buFont typeface="+mj-lt"/>
              <a:buAutoNum type="arabicPeriod"/>
            </a:pPr>
            <a:r>
              <a:rPr lang="id-ID" sz="2300" b="1" dirty="0"/>
              <a:t>Kepegawaian</a:t>
            </a:r>
            <a:r>
              <a:rPr lang="id-ID" sz="2300" dirty="0"/>
              <a:t>, yaitu pengaturan dan pengurusan pegawai atau karyawan yang diperlukan. </a:t>
            </a:r>
          </a:p>
        </p:txBody>
      </p:sp>
    </p:spTree>
    <p:extLst>
      <p:ext uri="{BB962C8B-B14F-4D97-AF65-F5344CB8AC3E}">
        <p14:creationId xmlns:p14="http://schemas.microsoft.com/office/powerpoint/2010/main" val="1353249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1678" y="1080655"/>
            <a:ext cx="10178322" cy="4798937"/>
          </a:xfrm>
        </p:spPr>
        <p:txBody>
          <a:bodyPr>
            <a:noAutofit/>
          </a:bodyPr>
          <a:lstStyle/>
          <a:p>
            <a:pPr marL="514350" indent="-514350" algn="just">
              <a:buFont typeface="+mj-lt"/>
              <a:buAutoNum type="arabicPeriod" startAt="5"/>
            </a:pPr>
            <a:r>
              <a:rPr lang="id-ID" sz="2700" b="1" dirty="0"/>
              <a:t>Keuangan</a:t>
            </a:r>
            <a:r>
              <a:rPr lang="id-ID" sz="2700" dirty="0"/>
              <a:t>, yaitu pengelolaan segi-segi pembiayaan dan pertanggungjawaban keuangan. </a:t>
            </a:r>
          </a:p>
          <a:p>
            <a:pPr marL="457200" indent="-457200" algn="just">
              <a:buFont typeface="+mj-lt"/>
              <a:buAutoNum type="arabicPeriod" startAt="5"/>
            </a:pPr>
            <a:r>
              <a:rPr lang="id-ID" sz="2700" b="1" dirty="0"/>
              <a:t>Perbekalan</a:t>
            </a:r>
            <a:r>
              <a:rPr lang="id-ID" sz="2700" dirty="0"/>
              <a:t>, yaitu perencanaan, pengadaan, dan pengaturan pemakaian barang-barang keperluan kerja. </a:t>
            </a:r>
          </a:p>
          <a:p>
            <a:pPr marL="457200" indent="-457200" algn="just">
              <a:buFont typeface="+mj-lt"/>
              <a:buAutoNum type="arabicPeriod" startAt="5"/>
            </a:pPr>
            <a:r>
              <a:rPr lang="id-ID" sz="2700" b="1" dirty="0"/>
              <a:t>Tata usaha</a:t>
            </a:r>
            <a:r>
              <a:rPr lang="id-ID" sz="2700" dirty="0"/>
              <a:t>, yaitu penghimpunan, pencatatan, pengolahan, pengiriman, dan penyimpanan berbagai keterangan yang diperlukan. </a:t>
            </a:r>
          </a:p>
          <a:p>
            <a:pPr marL="457200" indent="-457200" algn="just">
              <a:buFont typeface="+mj-lt"/>
              <a:buAutoNum type="arabicPeriod" startAt="5"/>
            </a:pPr>
            <a:r>
              <a:rPr lang="id-ID" sz="2700" b="1" dirty="0"/>
              <a:t>Hubungan masyarakat</a:t>
            </a:r>
            <a:r>
              <a:rPr lang="id-ID" sz="2700" dirty="0"/>
              <a:t>, yaitu perwujudan hubungan yang baik dan dukungan dari lingkungan masyarakat terhadap usaha kerja sama</a:t>
            </a:r>
          </a:p>
          <a:p>
            <a:pPr marL="457200" indent="-457200" algn="just">
              <a:buFont typeface="+mj-lt"/>
              <a:buAutoNum type="arabicPeriod" startAt="5"/>
            </a:pPr>
            <a:endParaRPr lang="id-ID" sz="2700" dirty="0"/>
          </a:p>
        </p:txBody>
      </p:sp>
    </p:spTree>
    <p:extLst>
      <p:ext uri="{BB962C8B-B14F-4D97-AF65-F5344CB8AC3E}">
        <p14:creationId xmlns:p14="http://schemas.microsoft.com/office/powerpoint/2010/main" val="4201299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1678" y="675861"/>
            <a:ext cx="10178322" cy="5539409"/>
          </a:xfrm>
        </p:spPr>
        <p:txBody>
          <a:bodyPr>
            <a:noAutofit/>
          </a:bodyPr>
          <a:lstStyle/>
          <a:p>
            <a:pPr algn="just"/>
            <a:r>
              <a:rPr lang="id-ID" sz="2200" dirty="0"/>
              <a:t>Adapun unsur-unsur administrasi yang terpenting, antara lain sebagai berikut. </a:t>
            </a:r>
          </a:p>
          <a:p>
            <a:pPr marL="457200" indent="-457200" algn="just">
              <a:buFont typeface="+mj-lt"/>
              <a:buAutoNum type="arabicPeriod"/>
            </a:pPr>
            <a:r>
              <a:rPr lang="id-ID" sz="2200" b="1" dirty="0"/>
              <a:t>Organisasi</a:t>
            </a:r>
            <a:r>
              <a:rPr lang="id-ID" sz="2200" dirty="0"/>
              <a:t>, dicipta secara konstitusional oleh pimpinan tertinggi badan-usaha dan menjadi wahana (wadah), struktur, serta rangka dasar (framework) administrasi. </a:t>
            </a:r>
          </a:p>
          <a:p>
            <a:pPr marL="457200" indent="-457200" algn="just">
              <a:buFont typeface="+mj-lt"/>
              <a:buAutoNum type="arabicPeriod"/>
            </a:pPr>
            <a:r>
              <a:rPr lang="id-ID" sz="2200" b="1" dirty="0"/>
              <a:t>Lingkungan </a:t>
            </a:r>
            <a:r>
              <a:rPr lang="id-ID" sz="2200" dirty="0"/>
              <a:t>(environment), yaitu lingkungan yang mengelilingi administrasi yang “berada” dalam organisasi, yang terdiri atas berbagai “lapis”: geografis, fisik, biologis (flora, fauna), sosial, budaya, ekonomis, psikologis, politik, dan teknologis. </a:t>
            </a:r>
          </a:p>
          <a:p>
            <a:pPr marL="457200" indent="-457200" algn="just">
              <a:buFont typeface="+mj-lt"/>
              <a:buAutoNum type="arabicPeriod"/>
            </a:pPr>
            <a:r>
              <a:rPr lang="id-ID" sz="2200" b="1" dirty="0"/>
              <a:t>Administrasi </a:t>
            </a:r>
            <a:r>
              <a:rPr lang="id-ID" sz="2200" dirty="0"/>
              <a:t>(organisasi) akan bergerak dengan berpindah-pindah lapis setiap berganti persoalan atau urusan. Sebagian (besar) lingkungan tersebut merupakan lingkungan ekologis. </a:t>
            </a:r>
          </a:p>
          <a:p>
            <a:pPr marL="457200" indent="-457200" algn="just">
              <a:buFont typeface="+mj-lt"/>
              <a:buAutoNum type="arabicPeriod"/>
            </a:pPr>
            <a:r>
              <a:rPr lang="id-ID" sz="2200" b="1" dirty="0"/>
              <a:t>Situasi</a:t>
            </a:r>
            <a:r>
              <a:rPr lang="id-ID" sz="2200" dirty="0"/>
              <a:t>, yaitu lingkungan dengan seperangkat faktor secara langsung ataupun tidak langsung mempunyai pengaruh terhadap perikeadaan, perikehidupan, dan gerak-gerik administrasi (organisas). </a:t>
            </a:r>
          </a:p>
          <a:p>
            <a:pPr marL="457200" indent="-457200" algn="just">
              <a:buFont typeface="+mj-lt"/>
              <a:buAutoNum type="arabicPeriod"/>
            </a:pPr>
            <a:r>
              <a:rPr lang="id-ID" sz="2200" b="1" dirty="0"/>
              <a:t>Faktor-faktor situasional </a:t>
            </a:r>
            <a:r>
              <a:rPr lang="id-ID" sz="2200" dirty="0"/>
              <a:t>yang secara langsung menentukan dayagetak administrasi (organisasi). </a:t>
            </a:r>
          </a:p>
        </p:txBody>
      </p:sp>
    </p:spTree>
    <p:extLst>
      <p:ext uri="{BB962C8B-B14F-4D97-AF65-F5344CB8AC3E}">
        <p14:creationId xmlns:p14="http://schemas.microsoft.com/office/powerpoint/2010/main" val="4210815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idx="1"/>
            <p:extLst>
              <p:ext uri="{D42A27DB-BD31-4B8C-83A1-F6EECF244321}">
                <p14:modId xmlns:p14="http://schemas.microsoft.com/office/powerpoint/2010/main" val="853485719"/>
              </p:ext>
            </p:extLst>
          </p:nvPr>
        </p:nvGraphicFramePr>
        <p:xfrm>
          <a:off x="1251678" y="954157"/>
          <a:ext cx="10178322" cy="48502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7187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1678" y="463826"/>
            <a:ext cx="10178322" cy="5910469"/>
          </a:xfrm>
        </p:spPr>
        <p:txBody>
          <a:bodyPr>
            <a:normAutofit/>
          </a:bodyPr>
          <a:lstStyle/>
          <a:p>
            <a:pPr marL="457200" indent="-457200" algn="just">
              <a:buFont typeface="+mj-lt"/>
              <a:buAutoNum type="arabicPeriod" startAt="6"/>
            </a:pPr>
            <a:r>
              <a:rPr lang="id-ID" sz="2400" b="1" dirty="0"/>
              <a:t>Lokasi</a:t>
            </a:r>
            <a:r>
              <a:rPr lang="id-ID" sz="2400" dirty="0"/>
              <a:t>, yaitu bagian dari lingkungan yang terdiri atas semua faktor yang mempunyai relevansi (hubungan kepentingan) dengan administrasi (organisasi) dan mempunyai arti letak dengan diukur menurut jarak transportasi dan komunikasi.</a:t>
            </a:r>
          </a:p>
          <a:p>
            <a:pPr marL="457200" indent="-457200" algn="just">
              <a:buFont typeface="+mj-lt"/>
              <a:buAutoNum type="arabicPeriod" startAt="6"/>
            </a:pPr>
            <a:r>
              <a:rPr lang="id-ID" sz="2400" b="1" dirty="0"/>
              <a:t> Wilayah operasi atau yurisdiksi</a:t>
            </a:r>
            <a:r>
              <a:rPr lang="id-ID" sz="2400" dirty="0"/>
              <a:t>, yaitu bagian dari lingkungan yang merupakan sasaran kegiatan atau tindakan dari administrasi (organisasi). Wilayah operasi terdiri atas tiga unsur, yaitu: (a) wilayah personnel, terdiri atas semua orang dan badan yang mempunyai kepentingan dengan administrasi (organisasi), (b) wilayah materiel terdiri atas semua persoalan yang menjadi tugas atau kewajiban administrasi (organisasi), (c) wilayah teritorial, yaitu wilayah geografis dengan batas-batas tertentu yang tidak boleh dilampaui. </a:t>
            </a:r>
          </a:p>
          <a:p>
            <a:pPr marL="457200" indent="-457200" algn="just">
              <a:buFont typeface="+mj-lt"/>
              <a:buAutoNum type="arabicPeriod" startAt="6"/>
            </a:pPr>
            <a:r>
              <a:rPr lang="id-ID" sz="2400" b="1" dirty="0"/>
              <a:t>Persil (site)</a:t>
            </a:r>
            <a:r>
              <a:rPr lang="id-ID" sz="2400" dirty="0"/>
              <a:t>, terdiri atas tanah halaman dan gedung kegiatan utama dan pimpinan administrasi (organisasi). </a:t>
            </a:r>
          </a:p>
          <a:p>
            <a:pPr algn="just"/>
            <a:endParaRPr lang="id-ID" sz="2400" dirty="0"/>
          </a:p>
        </p:txBody>
      </p:sp>
    </p:spTree>
    <p:extLst>
      <p:ext uri="{BB962C8B-B14F-4D97-AF65-F5344CB8AC3E}">
        <p14:creationId xmlns:p14="http://schemas.microsoft.com/office/powerpoint/2010/main" val="220388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84A9B2-624E-45D7-B410-0989C455CEB4}"/>
              </a:ext>
            </a:extLst>
          </p:cNvPr>
          <p:cNvSpPr>
            <a:spLocks noGrp="1"/>
          </p:cNvSpPr>
          <p:nvPr>
            <p:ph idx="1"/>
          </p:nvPr>
        </p:nvSpPr>
        <p:spPr>
          <a:xfrm>
            <a:off x="1251678" y="678873"/>
            <a:ext cx="10178322" cy="5200719"/>
          </a:xfrm>
        </p:spPr>
        <p:txBody>
          <a:bodyPr>
            <a:noAutofit/>
          </a:bodyPr>
          <a:lstStyle/>
          <a:p>
            <a:pPr marL="457200" indent="-457200" algn="just">
              <a:buFont typeface="+mj-lt"/>
              <a:buAutoNum type="arabicPeriod" startAt="9"/>
            </a:pPr>
            <a:r>
              <a:rPr lang="id-ID" sz="2300" b="1" dirty="0"/>
              <a:t>Mesin dan peralatan</a:t>
            </a:r>
            <a:r>
              <a:rPr lang="id-ID" sz="2300" dirty="0"/>
              <a:t>, terdiri atas semua barang modal yang merupakan “hardware” dari administrasi (organisasi). </a:t>
            </a:r>
          </a:p>
          <a:p>
            <a:pPr marL="457200" indent="-457200" algn="just">
              <a:buFont typeface="+mj-lt"/>
              <a:buAutoNum type="arabicPeriod" startAt="9"/>
            </a:pPr>
            <a:r>
              <a:rPr lang="id-ID" sz="2300" b="1" dirty="0"/>
              <a:t>Program usaha (software) </a:t>
            </a:r>
            <a:r>
              <a:rPr lang="id-ID" sz="2300" dirty="0"/>
              <a:t>dan mission, terdiri atas peraturan dan prosedur konstitusional, dirakit dengan suatu filosofi bisnis dan administrasi, yang merupakan kerangka berpikir dan berusaha. </a:t>
            </a:r>
          </a:p>
          <a:p>
            <a:pPr marL="457200" indent="-457200" algn="just">
              <a:buFont typeface="+mj-lt"/>
              <a:buAutoNum type="arabicPeriod" startAt="9"/>
            </a:pPr>
            <a:r>
              <a:rPr lang="id-ID" sz="2300" b="1" dirty="0"/>
              <a:t>Legitimitas</a:t>
            </a:r>
            <a:r>
              <a:rPr lang="id-ID" sz="2300" dirty="0"/>
              <a:t>, yaitu kekuatan sosial-politik-yuridis yang berasal dari undang-undang atau konsessi, lisensi, patent, dan sebagainya. </a:t>
            </a:r>
          </a:p>
          <a:p>
            <a:pPr marL="457200" indent="-457200" algn="just">
              <a:buFont typeface="+mj-lt"/>
              <a:buAutoNum type="arabicPeriod" startAt="9"/>
            </a:pPr>
            <a:r>
              <a:rPr lang="id-ID" sz="2300" b="1" dirty="0"/>
              <a:t>Pimpinan</a:t>
            </a:r>
            <a:r>
              <a:rPr lang="id-ID" sz="2300" dirty="0"/>
              <a:t>, terdiri atas semua manajer dan staf yang terdapat di badan-usaha untuk bertindak sebagai “kader”, sebagai bingkai penegak filosofi bisnis dari pemilik badan-usaha. </a:t>
            </a:r>
          </a:p>
          <a:p>
            <a:pPr marL="457200" indent="-457200" algn="just">
              <a:buFont typeface="+mj-lt"/>
              <a:buAutoNum type="arabicPeriod" startAt="9"/>
            </a:pPr>
            <a:r>
              <a:rPr lang="id-ID" sz="2300" b="1" dirty="0"/>
              <a:t>Personel</a:t>
            </a:r>
            <a:r>
              <a:rPr lang="id-ID" sz="2300" dirty="0"/>
              <a:t>, terdiri atas semua warga organisasi (administrasi) yang secara bersama-sama membangun kekuatan manusiawi dalam administrasi (organisasi).</a:t>
            </a:r>
          </a:p>
          <a:p>
            <a:pPr marL="457200" indent="-457200" algn="just">
              <a:buFont typeface="+mj-lt"/>
              <a:buAutoNum type="arabicPeriod" startAt="9"/>
            </a:pPr>
            <a:endParaRPr lang="en-ID" sz="2300" dirty="0"/>
          </a:p>
        </p:txBody>
      </p:sp>
    </p:spTree>
    <p:extLst>
      <p:ext uri="{BB962C8B-B14F-4D97-AF65-F5344CB8AC3E}">
        <p14:creationId xmlns:p14="http://schemas.microsoft.com/office/powerpoint/2010/main" val="2833684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867239516"/>
              </p:ext>
            </p:extLst>
          </p:nvPr>
        </p:nvGraphicFramePr>
        <p:xfrm>
          <a:off x="954157" y="225287"/>
          <a:ext cx="10760765" cy="64538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21470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688260003"/>
              </p:ext>
            </p:extLst>
          </p:nvPr>
        </p:nvGraphicFramePr>
        <p:xfrm>
          <a:off x="1251678" y="808383"/>
          <a:ext cx="10178322" cy="54068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16587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8A82C-E37E-4B1A-ADAD-08A83FBA6DEF}"/>
              </a:ext>
            </a:extLst>
          </p:cNvPr>
          <p:cNvSpPr>
            <a:spLocks noGrp="1"/>
          </p:cNvSpPr>
          <p:nvPr>
            <p:ph type="title"/>
          </p:nvPr>
        </p:nvSpPr>
        <p:spPr>
          <a:xfrm>
            <a:off x="1251678" y="382385"/>
            <a:ext cx="10178322" cy="1030779"/>
          </a:xfrm>
        </p:spPr>
        <p:txBody>
          <a:bodyPr/>
          <a:lstStyle/>
          <a:p>
            <a:r>
              <a:rPr lang="en-US" dirty="0"/>
              <a:t>TUGAS INDIVIDU</a:t>
            </a:r>
            <a:endParaRPr lang="en-ID" dirty="0"/>
          </a:p>
        </p:txBody>
      </p:sp>
      <p:sp>
        <p:nvSpPr>
          <p:cNvPr id="3" name="Content Placeholder 2">
            <a:extLst>
              <a:ext uri="{FF2B5EF4-FFF2-40B4-BE49-F238E27FC236}">
                <a16:creationId xmlns:a16="http://schemas.microsoft.com/office/drawing/2014/main" id="{99C92B8F-6620-49EE-BBFE-39AFCD8A331D}"/>
              </a:ext>
            </a:extLst>
          </p:cNvPr>
          <p:cNvSpPr>
            <a:spLocks noGrp="1"/>
          </p:cNvSpPr>
          <p:nvPr>
            <p:ph idx="1"/>
          </p:nvPr>
        </p:nvSpPr>
        <p:spPr>
          <a:xfrm>
            <a:off x="1251678" y="1413165"/>
            <a:ext cx="10178322" cy="5062450"/>
          </a:xfrm>
        </p:spPr>
        <p:txBody>
          <a:bodyPr>
            <a:noAutofit/>
          </a:bodyPr>
          <a:lstStyle/>
          <a:p>
            <a:pPr marL="360363" lvl="0" indent="-360363" algn="just" rtl="0">
              <a:buFont typeface="Wingdings" panose="05000000000000000000" pitchFamily="2" charset="2"/>
              <a:buChar char="Ø"/>
            </a:pPr>
            <a:r>
              <a:rPr lang="en-US" sz="2100" dirty="0" err="1"/>
              <a:t>Susunlah</a:t>
            </a:r>
            <a:r>
              <a:rPr lang="en-US" sz="2100" dirty="0"/>
              <a:t> </a:t>
            </a:r>
            <a:r>
              <a:rPr lang="en-US" sz="2100" b="1" dirty="0" err="1"/>
              <a:t>Rumusan</a:t>
            </a:r>
            <a:r>
              <a:rPr lang="en-US" sz="2100" b="1" dirty="0"/>
              <a:t> </a:t>
            </a:r>
            <a:r>
              <a:rPr lang="en-US" sz="2100" b="1" dirty="0" err="1"/>
              <a:t>Masalah</a:t>
            </a:r>
            <a:r>
              <a:rPr lang="en-US" sz="2100" b="1" dirty="0"/>
              <a:t> </a:t>
            </a:r>
            <a:r>
              <a:rPr lang="en-US" sz="2100" dirty="0"/>
              <a:t>yang </a:t>
            </a:r>
            <a:r>
              <a:rPr lang="en-US" sz="2100" dirty="0" err="1"/>
              <a:t>berkaitan</a:t>
            </a:r>
            <a:r>
              <a:rPr lang="en-US" sz="2100" dirty="0"/>
              <a:t> </a:t>
            </a:r>
            <a:r>
              <a:rPr lang="en-US" sz="2100" dirty="0" err="1"/>
              <a:t>dengan</a:t>
            </a:r>
            <a:r>
              <a:rPr lang="en-US" sz="2100" dirty="0"/>
              <a:t> </a:t>
            </a:r>
            <a:r>
              <a:rPr lang="en-US" sz="2100" dirty="0" err="1"/>
              <a:t>topik</a:t>
            </a:r>
            <a:r>
              <a:rPr lang="en-US" sz="2100" dirty="0"/>
              <a:t>/</a:t>
            </a:r>
            <a:r>
              <a:rPr lang="en-US" sz="2100" dirty="0" err="1"/>
              <a:t>tantangan</a:t>
            </a:r>
            <a:r>
              <a:rPr lang="en-US" sz="2100" dirty="0"/>
              <a:t> </a:t>
            </a:r>
            <a:r>
              <a:rPr lang="en-US" sz="2100" dirty="0" err="1"/>
              <a:t>dalam</a:t>
            </a:r>
            <a:r>
              <a:rPr lang="en-US" sz="2100" dirty="0"/>
              <a:t> </a:t>
            </a:r>
            <a:r>
              <a:rPr lang="en-US" sz="2100" dirty="0" err="1"/>
              <a:t>kajian</a:t>
            </a:r>
            <a:r>
              <a:rPr lang="en-US" sz="2100" dirty="0"/>
              <a:t>/</a:t>
            </a:r>
            <a:r>
              <a:rPr lang="en-US" sz="2100" dirty="0" err="1"/>
              <a:t>obyek</a:t>
            </a:r>
            <a:r>
              <a:rPr lang="en-US" sz="2100" dirty="0"/>
              <a:t> </a:t>
            </a:r>
            <a:r>
              <a:rPr lang="en-US" sz="2100" dirty="0" err="1"/>
              <a:t>riset</a:t>
            </a:r>
            <a:r>
              <a:rPr lang="en-US" sz="2100" dirty="0"/>
              <a:t> </a:t>
            </a:r>
            <a:r>
              <a:rPr lang="en-US" sz="2100" dirty="0" err="1"/>
              <a:t>Administrasi</a:t>
            </a:r>
            <a:r>
              <a:rPr lang="en-US" sz="2100" dirty="0"/>
              <a:t> Publik, yang </a:t>
            </a:r>
            <a:r>
              <a:rPr lang="en-US" sz="2100" dirty="0" err="1"/>
              <a:t>berkaitan</a:t>
            </a:r>
            <a:r>
              <a:rPr lang="en-US" sz="2100" dirty="0"/>
              <a:t> </a:t>
            </a:r>
            <a:r>
              <a:rPr lang="en-US" sz="2100" dirty="0" err="1"/>
              <a:t>dengan</a:t>
            </a:r>
            <a:r>
              <a:rPr lang="en-US" sz="2100" dirty="0"/>
              <a:t> </a:t>
            </a:r>
            <a:r>
              <a:rPr lang="en-US" sz="2100" dirty="0" err="1"/>
              <a:t>tema</a:t>
            </a:r>
            <a:r>
              <a:rPr lang="en-US" sz="2100" dirty="0"/>
              <a:t> (</a:t>
            </a:r>
            <a:r>
              <a:rPr lang="en-US" sz="2100" dirty="0" err="1"/>
              <a:t>opsional</a:t>
            </a:r>
            <a:r>
              <a:rPr lang="en-US" sz="2100" dirty="0"/>
              <a:t>/</a:t>
            </a:r>
            <a:r>
              <a:rPr lang="en-US" sz="2100" dirty="0" err="1"/>
              <a:t>memilih</a:t>
            </a:r>
            <a:r>
              <a:rPr lang="en-US" sz="2100" dirty="0"/>
              <a:t> salah </a:t>
            </a:r>
            <a:r>
              <a:rPr lang="en-US" sz="2100" dirty="0" err="1"/>
              <a:t>satu</a:t>
            </a:r>
            <a:r>
              <a:rPr lang="en-US" sz="2100" dirty="0"/>
              <a:t>): (a) </a:t>
            </a:r>
            <a:r>
              <a:rPr lang="id-ID" sz="2100" dirty="0"/>
              <a:t>Globalisasi ekonomi</a:t>
            </a:r>
            <a:r>
              <a:rPr lang="en-US" sz="2100" dirty="0"/>
              <a:t>. (b) </a:t>
            </a:r>
            <a:r>
              <a:rPr lang="id-ID" sz="2100" dirty="0"/>
              <a:t>Pengangguran.</a:t>
            </a:r>
            <a:r>
              <a:rPr lang="en-US" sz="2100" dirty="0"/>
              <a:t> (c) </a:t>
            </a:r>
            <a:r>
              <a:rPr lang="id-ID" sz="2100" dirty="0"/>
              <a:t>Tanggung jawab social</a:t>
            </a:r>
            <a:r>
              <a:rPr lang="en-US" sz="2100" dirty="0"/>
              <a:t> (CSR)</a:t>
            </a:r>
            <a:r>
              <a:rPr lang="id-ID" sz="2100" dirty="0"/>
              <a:t>. </a:t>
            </a:r>
            <a:r>
              <a:rPr lang="en-US" sz="2100" dirty="0"/>
              <a:t>(d) </a:t>
            </a:r>
            <a:r>
              <a:rPr lang="id-ID" sz="2100" dirty="0"/>
              <a:t>Pelestarian lingkungan hidup.</a:t>
            </a:r>
            <a:r>
              <a:rPr lang="en-US" sz="2100" dirty="0"/>
              <a:t> Dan (d) </a:t>
            </a:r>
            <a:r>
              <a:rPr lang="id-ID" sz="2100" dirty="0"/>
              <a:t>Peningkatan mutu hidup.</a:t>
            </a:r>
            <a:endParaRPr lang="en-US" sz="2100" dirty="0"/>
          </a:p>
          <a:p>
            <a:pPr marL="360363" lvl="0" indent="-360363" algn="just" rtl="0">
              <a:buFont typeface="Wingdings" panose="05000000000000000000" pitchFamily="2" charset="2"/>
              <a:buChar char="Ø"/>
            </a:pPr>
            <a:r>
              <a:rPr lang="en-US" sz="2100" dirty="0" err="1"/>
              <a:t>Sebelum</a:t>
            </a:r>
            <a:r>
              <a:rPr lang="en-US" sz="2100" dirty="0"/>
              <a:t> </a:t>
            </a:r>
            <a:r>
              <a:rPr lang="en-US" sz="2100" dirty="0" err="1"/>
              <a:t>menuliskan</a:t>
            </a:r>
            <a:r>
              <a:rPr lang="en-US" sz="2100" dirty="0"/>
              <a:t> </a:t>
            </a:r>
            <a:r>
              <a:rPr lang="en-US" sz="2100" dirty="0" err="1"/>
              <a:t>Rumusan</a:t>
            </a:r>
            <a:r>
              <a:rPr lang="en-US" sz="2100" dirty="0"/>
              <a:t> </a:t>
            </a:r>
            <a:r>
              <a:rPr lang="en-US" sz="2100" dirty="0" err="1"/>
              <a:t>Masalah</a:t>
            </a:r>
            <a:r>
              <a:rPr lang="en-US" sz="2100" dirty="0"/>
              <a:t>, </a:t>
            </a:r>
            <a:r>
              <a:rPr lang="en-US" sz="2100" dirty="0" err="1"/>
              <a:t>berikan</a:t>
            </a:r>
            <a:r>
              <a:rPr lang="en-US" sz="2100" dirty="0"/>
              <a:t> </a:t>
            </a:r>
            <a:r>
              <a:rPr lang="en-US" sz="2100" dirty="0" err="1"/>
              <a:t>deskripsi</a:t>
            </a:r>
            <a:r>
              <a:rPr lang="en-US" sz="2100" dirty="0"/>
              <a:t> (</a:t>
            </a:r>
            <a:r>
              <a:rPr lang="en-US" sz="2100" dirty="0" err="1"/>
              <a:t>penjelasan</a:t>
            </a:r>
            <a:r>
              <a:rPr lang="en-US" sz="2100" dirty="0"/>
              <a:t>) </a:t>
            </a:r>
            <a:r>
              <a:rPr lang="en-US" sz="2100" dirty="0" err="1"/>
              <a:t>singkat</a:t>
            </a:r>
            <a:r>
              <a:rPr lang="en-US" sz="2100" dirty="0"/>
              <a:t> </a:t>
            </a:r>
            <a:r>
              <a:rPr lang="en-US" sz="2100" dirty="0" err="1"/>
              <a:t>terkait</a:t>
            </a:r>
            <a:r>
              <a:rPr lang="en-US" sz="2100" dirty="0"/>
              <a:t> </a:t>
            </a:r>
            <a:r>
              <a:rPr lang="en-US" sz="2100" dirty="0" err="1"/>
              <a:t>dengan</a:t>
            </a:r>
            <a:r>
              <a:rPr lang="en-US" sz="2100" dirty="0"/>
              <a:t> </a:t>
            </a:r>
            <a:r>
              <a:rPr lang="en-US" sz="2100" dirty="0" err="1"/>
              <a:t>latar</a:t>
            </a:r>
            <a:r>
              <a:rPr lang="en-US" sz="2100" dirty="0"/>
              <a:t> </a:t>
            </a:r>
            <a:r>
              <a:rPr lang="en-US" sz="2100" dirty="0" err="1"/>
              <a:t>belakang</a:t>
            </a:r>
            <a:r>
              <a:rPr lang="en-US" sz="2100" dirty="0"/>
              <a:t> </a:t>
            </a:r>
            <a:r>
              <a:rPr lang="en-US" sz="2100" dirty="0" err="1"/>
              <a:t>masalah</a:t>
            </a:r>
            <a:r>
              <a:rPr lang="en-US" sz="2100" dirty="0"/>
              <a:t> yang </a:t>
            </a:r>
            <a:r>
              <a:rPr lang="en-US" sz="2100" dirty="0" err="1"/>
              <a:t>hendak</a:t>
            </a:r>
            <a:r>
              <a:rPr lang="en-US" sz="2100" dirty="0"/>
              <a:t> </a:t>
            </a:r>
            <a:r>
              <a:rPr lang="en-US" sz="2100" dirty="0" err="1"/>
              <a:t>diangkat</a:t>
            </a:r>
            <a:r>
              <a:rPr lang="en-US" sz="2100" dirty="0"/>
              <a:t>. </a:t>
            </a:r>
            <a:r>
              <a:rPr lang="en-US" sz="2100" dirty="0" err="1"/>
              <a:t>Rumusan</a:t>
            </a:r>
            <a:r>
              <a:rPr lang="en-US" sz="2100" dirty="0"/>
              <a:t> </a:t>
            </a:r>
            <a:r>
              <a:rPr lang="en-US" sz="2100" dirty="0" err="1"/>
              <a:t>Masalah</a:t>
            </a:r>
            <a:r>
              <a:rPr lang="en-US" sz="2100" dirty="0"/>
              <a:t> </a:t>
            </a:r>
            <a:r>
              <a:rPr lang="en-US" sz="2100" dirty="0" err="1"/>
              <a:t>harus</a:t>
            </a:r>
            <a:r>
              <a:rPr lang="en-US" sz="2100" dirty="0"/>
              <a:t> </a:t>
            </a:r>
            <a:r>
              <a:rPr lang="en-US" sz="2100" dirty="0" err="1"/>
              <a:t>memuat</a:t>
            </a:r>
            <a:r>
              <a:rPr lang="en-US" sz="2100" dirty="0"/>
              <a:t> </a:t>
            </a:r>
            <a:r>
              <a:rPr lang="en-US" sz="2100" dirty="0" err="1"/>
              <a:t>setidaknya</a:t>
            </a:r>
            <a:r>
              <a:rPr lang="en-US" sz="2100" dirty="0"/>
              <a:t> </a:t>
            </a:r>
            <a:r>
              <a:rPr lang="en-US" sz="2100" dirty="0" err="1"/>
              <a:t>satu</a:t>
            </a:r>
            <a:r>
              <a:rPr lang="en-US" sz="2100" dirty="0"/>
              <a:t> (1) </a:t>
            </a:r>
            <a:r>
              <a:rPr lang="en-US" sz="2100" dirty="0" err="1"/>
              <a:t>Variabel</a:t>
            </a:r>
            <a:r>
              <a:rPr lang="en-US" sz="2100" dirty="0"/>
              <a:t> dan </a:t>
            </a:r>
            <a:r>
              <a:rPr lang="en-US" sz="2100" dirty="0" err="1"/>
              <a:t>satu</a:t>
            </a:r>
            <a:r>
              <a:rPr lang="en-US" sz="2100" dirty="0"/>
              <a:t> (1) </a:t>
            </a:r>
            <a:r>
              <a:rPr lang="en-US" sz="2100" dirty="0" err="1"/>
              <a:t>sampel</a:t>
            </a:r>
            <a:r>
              <a:rPr lang="en-US" sz="2100" dirty="0"/>
              <a:t>. </a:t>
            </a:r>
          </a:p>
          <a:p>
            <a:pPr marL="360363" lvl="0" indent="-360363" algn="just" rtl="0">
              <a:buFont typeface="Wingdings" panose="05000000000000000000" pitchFamily="2" charset="2"/>
              <a:buChar char="Ø"/>
            </a:pPr>
            <a:r>
              <a:rPr lang="en-US" sz="2100" dirty="0"/>
              <a:t>Anda </a:t>
            </a:r>
            <a:r>
              <a:rPr lang="en-US" sz="2100" dirty="0" err="1"/>
              <a:t>boleh</a:t>
            </a:r>
            <a:r>
              <a:rPr lang="en-US" sz="2100" dirty="0"/>
              <a:t> </a:t>
            </a:r>
            <a:r>
              <a:rPr lang="en-US" sz="2100" dirty="0" err="1"/>
              <a:t>memilih</a:t>
            </a:r>
            <a:r>
              <a:rPr lang="en-US" sz="2100" dirty="0"/>
              <a:t> </a:t>
            </a:r>
            <a:r>
              <a:rPr lang="en-US" sz="2100" dirty="0" err="1"/>
              <a:t>satu</a:t>
            </a:r>
            <a:r>
              <a:rPr lang="en-US" sz="2100" dirty="0"/>
              <a:t> (1) </a:t>
            </a:r>
            <a:r>
              <a:rPr lang="en-US" sz="2100" dirty="0" err="1"/>
              <a:t>dari</a:t>
            </a:r>
            <a:r>
              <a:rPr lang="en-US" sz="2100" dirty="0"/>
              <a:t> </a:t>
            </a:r>
            <a:r>
              <a:rPr lang="en-US" sz="2100" dirty="0" err="1"/>
              <a:t>tiga</a:t>
            </a:r>
            <a:r>
              <a:rPr lang="en-US" sz="2100" dirty="0"/>
              <a:t> (3) </a:t>
            </a:r>
            <a:r>
              <a:rPr lang="en-US" sz="2100" dirty="0" err="1"/>
              <a:t>jenis</a:t>
            </a:r>
            <a:r>
              <a:rPr lang="en-US" sz="2100" dirty="0"/>
              <a:t> </a:t>
            </a:r>
            <a:r>
              <a:rPr lang="en-US" sz="2100" dirty="0" err="1"/>
              <a:t>Rumusan</a:t>
            </a:r>
            <a:r>
              <a:rPr lang="en-US" sz="2100" dirty="0"/>
              <a:t> </a:t>
            </a:r>
            <a:r>
              <a:rPr lang="en-US" sz="2100" dirty="0" err="1"/>
              <a:t>Masalah</a:t>
            </a:r>
            <a:r>
              <a:rPr lang="en-US" sz="2100" dirty="0"/>
              <a:t>: </a:t>
            </a:r>
            <a:r>
              <a:rPr lang="en-US" sz="2100" dirty="0" err="1"/>
              <a:t>Deskriptif</a:t>
            </a:r>
            <a:r>
              <a:rPr lang="en-US" sz="2100" dirty="0"/>
              <a:t>, </a:t>
            </a:r>
            <a:r>
              <a:rPr lang="en-US" sz="2100" dirty="0" err="1"/>
              <a:t>Komparatif</a:t>
            </a:r>
            <a:r>
              <a:rPr lang="en-US" sz="2100" dirty="0"/>
              <a:t>, dan </a:t>
            </a:r>
            <a:r>
              <a:rPr lang="en-US" sz="2100" dirty="0" err="1"/>
              <a:t>Assosiatif</a:t>
            </a:r>
            <a:r>
              <a:rPr lang="en-US" sz="2100" dirty="0"/>
              <a:t>. </a:t>
            </a:r>
          </a:p>
          <a:p>
            <a:pPr marL="360363" lvl="0" indent="-360363" algn="just" rtl="0">
              <a:buFont typeface="Wingdings" panose="05000000000000000000" pitchFamily="2" charset="2"/>
              <a:buChar char="Ø"/>
            </a:pPr>
            <a:r>
              <a:rPr lang="en-US" sz="2100" dirty="0" err="1"/>
              <a:t>Tugas</a:t>
            </a:r>
            <a:r>
              <a:rPr lang="en-US" sz="2100" dirty="0"/>
              <a:t> </a:t>
            </a:r>
            <a:r>
              <a:rPr lang="en-US" sz="2100" dirty="0" err="1"/>
              <a:t>diketik</a:t>
            </a:r>
            <a:r>
              <a:rPr lang="en-US" sz="2100" dirty="0"/>
              <a:t> </a:t>
            </a:r>
            <a:r>
              <a:rPr lang="en-US" sz="2100" dirty="0" err="1"/>
              <a:t>dalam</a:t>
            </a:r>
            <a:r>
              <a:rPr lang="en-US" sz="2100" dirty="0"/>
              <a:t> format MS Word, minimal 500 kata </a:t>
            </a:r>
            <a:r>
              <a:rPr lang="en-US" sz="2100" dirty="0" err="1"/>
              <a:t>dengan</a:t>
            </a:r>
            <a:r>
              <a:rPr lang="en-US" sz="2100" dirty="0"/>
              <a:t> </a:t>
            </a:r>
            <a:r>
              <a:rPr lang="en-US" sz="2100" dirty="0" err="1"/>
              <a:t>kertas</a:t>
            </a:r>
            <a:r>
              <a:rPr lang="en-US" sz="2100" dirty="0"/>
              <a:t> A4. </a:t>
            </a:r>
          </a:p>
          <a:p>
            <a:pPr marL="360363" lvl="0" indent="-360363" algn="just" rtl="0">
              <a:buFont typeface="Wingdings" panose="05000000000000000000" pitchFamily="2" charset="2"/>
              <a:buChar char="Ø"/>
            </a:pPr>
            <a:r>
              <a:rPr lang="en-US" sz="2100" dirty="0" err="1"/>
              <a:t>Tugas</a:t>
            </a:r>
            <a:r>
              <a:rPr lang="en-US" sz="2100" dirty="0"/>
              <a:t> </a:t>
            </a:r>
            <a:r>
              <a:rPr lang="en-US" sz="2100" dirty="0" err="1"/>
              <a:t>dikumpulkan</a:t>
            </a:r>
            <a:r>
              <a:rPr lang="en-US" sz="2100" dirty="0"/>
              <a:t> paling </a:t>
            </a:r>
            <a:r>
              <a:rPr lang="en-US" sz="2100" dirty="0" err="1"/>
              <a:t>akhir</a:t>
            </a:r>
            <a:r>
              <a:rPr lang="en-US" sz="2100" dirty="0"/>
              <a:t> </a:t>
            </a:r>
            <a:r>
              <a:rPr lang="en-US" sz="2100" dirty="0" err="1"/>
              <a:t>hari</a:t>
            </a:r>
            <a:r>
              <a:rPr lang="en-US" sz="2100" dirty="0"/>
              <a:t> </a:t>
            </a:r>
            <a:r>
              <a:rPr lang="en-US" sz="2100" dirty="0" err="1"/>
              <a:t>Senin</a:t>
            </a:r>
            <a:r>
              <a:rPr lang="en-US" sz="2100" dirty="0"/>
              <a:t>, </a:t>
            </a:r>
            <a:r>
              <a:rPr lang="en-US" sz="2100" dirty="0" err="1"/>
              <a:t>tanggal</a:t>
            </a:r>
            <a:r>
              <a:rPr lang="en-US" sz="2100" dirty="0"/>
              <a:t> 29 </a:t>
            </a:r>
            <a:r>
              <a:rPr lang="en-US" sz="2100" dirty="0" err="1"/>
              <a:t>Maret</a:t>
            </a:r>
            <a:r>
              <a:rPr lang="en-US" sz="2100" dirty="0"/>
              <a:t> 2022, </a:t>
            </a:r>
            <a:r>
              <a:rPr lang="en-US" sz="2100" dirty="0" err="1"/>
              <a:t>pukul</a:t>
            </a:r>
            <a:r>
              <a:rPr lang="en-US" sz="2100"/>
              <a:t> 14.30 WIB</a:t>
            </a:r>
            <a:r>
              <a:rPr lang="en-US" sz="2100" dirty="0"/>
              <a:t>, di </a:t>
            </a:r>
            <a:r>
              <a:rPr lang="en-US" sz="2100" dirty="0" err="1"/>
              <a:t>meja</a:t>
            </a:r>
            <a:r>
              <a:rPr lang="en-US" sz="2100" dirty="0"/>
              <a:t> </a:t>
            </a:r>
            <a:r>
              <a:rPr lang="en-US" sz="2100" dirty="0" err="1"/>
              <a:t>dosen</a:t>
            </a:r>
            <a:r>
              <a:rPr lang="en-US" sz="2100" dirty="0"/>
              <a:t> </a:t>
            </a:r>
            <a:r>
              <a:rPr lang="en-US" sz="2100" dirty="0" err="1"/>
              <a:t>pengampu</a:t>
            </a:r>
            <a:r>
              <a:rPr lang="en-US" sz="2100" dirty="0"/>
              <a:t> (Bapak Ahmad Taufiq).  </a:t>
            </a:r>
            <a:endParaRPr lang="id-ID" sz="2100" dirty="0"/>
          </a:p>
          <a:p>
            <a:pPr algn="just">
              <a:buFont typeface="Wingdings" panose="05000000000000000000" pitchFamily="2" charset="2"/>
              <a:buChar char="Ø"/>
            </a:pPr>
            <a:endParaRPr lang="en-ID" sz="2100" dirty="0"/>
          </a:p>
        </p:txBody>
      </p:sp>
    </p:spTree>
    <p:extLst>
      <p:ext uri="{BB962C8B-B14F-4D97-AF65-F5344CB8AC3E}">
        <p14:creationId xmlns:p14="http://schemas.microsoft.com/office/powerpoint/2010/main" val="17093156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290912" y="422733"/>
            <a:ext cx="12192000" cy="6471413"/>
          </a:xfrm>
          <a:prstGeom prst="rect">
            <a:avLst/>
          </a:prstGeom>
        </p:spPr>
      </p:pic>
    </p:spTree>
    <p:extLst>
      <p:ext uri="{BB962C8B-B14F-4D97-AF65-F5344CB8AC3E}">
        <p14:creationId xmlns:p14="http://schemas.microsoft.com/office/powerpoint/2010/main" val="3813157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Objek pembahasan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05776700"/>
              </p:ext>
            </p:extLst>
          </p:nvPr>
        </p:nvGraphicFramePr>
        <p:xfrm>
          <a:off x="0" y="1484243"/>
          <a:ext cx="12192000" cy="47177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68882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ctr"/>
            <a:r>
              <a:rPr lang="id-ID" dirty="0"/>
              <a:t>Administrasi sebagai Ilmu </a:t>
            </a:r>
          </a:p>
        </p:txBody>
      </p:sp>
      <p:sp>
        <p:nvSpPr>
          <p:cNvPr id="3" name="Content Placeholder 2"/>
          <p:cNvSpPr>
            <a:spLocks noGrp="1"/>
          </p:cNvSpPr>
          <p:nvPr>
            <p:ph idx="1"/>
          </p:nvPr>
        </p:nvSpPr>
        <p:spPr>
          <a:xfrm>
            <a:off x="1251678" y="1351723"/>
            <a:ext cx="10178322" cy="4943060"/>
          </a:xfrm>
        </p:spPr>
        <p:txBody>
          <a:bodyPr>
            <a:normAutofit/>
          </a:bodyPr>
          <a:lstStyle/>
          <a:p>
            <a:pPr algn="just"/>
            <a:r>
              <a:rPr lang="id-ID" sz="2500" dirty="0"/>
              <a:t>Perkembangan administrasi sebagai ilmu pengetahuan dapat dibagi dalam empat fase. </a:t>
            </a:r>
          </a:p>
          <a:p>
            <a:pPr marL="715963" indent="-450850" algn="just">
              <a:buFont typeface="+mj-lt"/>
              <a:buAutoNum type="arabicPeriod"/>
            </a:pPr>
            <a:r>
              <a:rPr lang="id-ID" sz="2500" b="1" dirty="0"/>
              <a:t>Fase survival</a:t>
            </a:r>
            <a:r>
              <a:rPr lang="id-ID" sz="2500" dirty="0"/>
              <a:t>, mulai 1886-1930. Sejak timbulnya gerakan manajemen yang dipelopori oleh F.W. Taylor, para ahli memperjuangkan diakuinya administrasi dan manajemen sebagai satu cabang ilmu pengetahuan. </a:t>
            </a:r>
          </a:p>
          <a:p>
            <a:pPr marL="715963" indent="-450850" algn="just">
              <a:buFont typeface="+mj-lt"/>
              <a:buAutoNum type="arabicPeriod"/>
            </a:pPr>
            <a:r>
              <a:rPr lang="id-ID" sz="2500" b="1" dirty="0"/>
              <a:t>Fase penyempurnaan </a:t>
            </a:r>
            <a:r>
              <a:rPr lang="id-ID" sz="2500" dirty="0"/>
              <a:t>(1930-1945). Pada fase ini prinsip, rumus dan dalil umum administrasi dan manajemen disempurnakan dan diakui kebenarannya. Pada fase ini gelar-gelar kesarjanaan dalam Ilmu Administrasi Negara dan Niaga banyak dianugerahkan oleh lembaga-lembaga pendidikan tingkat tinggi. </a:t>
            </a:r>
          </a:p>
        </p:txBody>
      </p:sp>
    </p:spTree>
    <p:extLst>
      <p:ext uri="{BB962C8B-B14F-4D97-AF65-F5344CB8AC3E}">
        <p14:creationId xmlns:p14="http://schemas.microsoft.com/office/powerpoint/2010/main" val="1309408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1678" y="1179443"/>
            <a:ext cx="10178322" cy="4982818"/>
          </a:xfrm>
        </p:spPr>
        <p:txBody>
          <a:bodyPr>
            <a:normAutofit/>
          </a:bodyPr>
          <a:lstStyle/>
          <a:p>
            <a:pPr marL="715963" indent="-450850" algn="just">
              <a:buFont typeface="+mj-lt"/>
              <a:buAutoNum type="arabicPeriod" startAt="3"/>
            </a:pPr>
            <a:r>
              <a:rPr lang="id-ID" sz="2500" b="1" dirty="0"/>
              <a:t>Fase human relation </a:t>
            </a:r>
            <a:r>
              <a:rPr lang="id-ID" sz="2500" dirty="0"/>
              <a:t>(1945-1959). Pada fase ini perhatian para ahli tertuju pada faktor manusia serta hubungan formal dan informal yang perlu diwujudkan, dibina, dan dikembangkan. </a:t>
            </a:r>
          </a:p>
          <a:p>
            <a:pPr marL="715963" indent="-450850" algn="just">
              <a:buFont typeface="+mj-lt"/>
              <a:buAutoNum type="arabicPeriod" startAt="3"/>
            </a:pPr>
            <a:r>
              <a:rPr lang="id-ID" sz="2500" b="1" dirty="0"/>
              <a:t>Fase behavior</a:t>
            </a:r>
            <a:r>
              <a:rPr lang="en-US" sz="2500" b="1" dirty="0" err="1"/>
              <a:t>i</a:t>
            </a:r>
            <a:r>
              <a:rPr lang="id-ID" sz="2500" b="1" dirty="0"/>
              <a:t>sme </a:t>
            </a:r>
            <a:r>
              <a:rPr lang="id-ID" sz="2500" dirty="0"/>
              <a:t>(1959-sampai sekarang). Setelah disadari pentingnya hubungan antarmanusia untuk mewujudkan kerja sama yang harmonis pada fase human relation, masih ada segi-segi yang perlu mendapatkan perhatian. (Anggara, 2015:35) </a:t>
            </a:r>
          </a:p>
          <a:p>
            <a:pPr algn="just"/>
            <a:r>
              <a:rPr lang="id-ID" sz="2500" dirty="0"/>
              <a:t>Sorotan utama hanya manusia sebagai makhluk hidup yang mempunyai martabat, kepribadian, tujuan dan cita-cita, tetapi penyelidikan tentang tindak-tanduk manusia dalam kehidupan berorganisasi, serta alasannya.</a:t>
            </a:r>
          </a:p>
        </p:txBody>
      </p:sp>
    </p:spTree>
    <p:extLst>
      <p:ext uri="{BB962C8B-B14F-4D97-AF65-F5344CB8AC3E}">
        <p14:creationId xmlns:p14="http://schemas.microsoft.com/office/powerpoint/2010/main" val="2437297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1678" y="742123"/>
            <a:ext cx="10178322" cy="5137470"/>
          </a:xfrm>
        </p:spPr>
        <p:txBody>
          <a:bodyPr>
            <a:normAutofit lnSpcReduction="10000"/>
          </a:bodyPr>
          <a:lstStyle/>
          <a:p>
            <a:r>
              <a:rPr lang="id-ID" sz="2300" dirty="0"/>
              <a:t>Perkembangan administrasi sebagai ilmu ditandai lahirnya beragam kajian, antara lain: </a:t>
            </a:r>
          </a:p>
          <a:p>
            <a:pPr marL="622300" indent="-357188" algn="just">
              <a:buFont typeface="+mj-lt"/>
              <a:buAutoNum type="arabicPeriod"/>
              <a:tabLst>
                <a:tab pos="808038" algn="l"/>
              </a:tabLst>
            </a:pPr>
            <a:r>
              <a:rPr lang="id-ID" sz="2300" b="1" dirty="0"/>
              <a:t>Administrasi publik atau administrasi negara </a:t>
            </a:r>
            <a:r>
              <a:rPr lang="id-ID" sz="2300" dirty="0"/>
              <a:t>yang mempelajari tiga elemen bernegara: </a:t>
            </a:r>
            <a:r>
              <a:rPr lang="id-ID" sz="2300" b="1" dirty="0">
                <a:solidFill>
                  <a:srgbClr val="FF0000"/>
                </a:solidFill>
              </a:rPr>
              <a:t>legislatif, yudikatif, dan eksekutif </a:t>
            </a:r>
            <a:r>
              <a:rPr lang="id-ID" sz="2300" dirty="0"/>
              <a:t>serta hal-hal yang berkaitan dengan publik yang meliputi kebijakan publik, manajemen publik, administrasi pembangunan, tujuan negara, dan etika yang mengatur penyelenggara negara. </a:t>
            </a:r>
          </a:p>
          <a:p>
            <a:pPr marL="1073150" indent="-450850" algn="just">
              <a:buFont typeface="Wingdings" panose="05000000000000000000" pitchFamily="2" charset="2"/>
              <a:buChar char="Ø"/>
              <a:tabLst>
                <a:tab pos="808038" algn="l"/>
              </a:tabLst>
            </a:pPr>
            <a:r>
              <a:rPr lang="id-ID" sz="2300" dirty="0"/>
              <a:t>Kedudukan dan fokus ilmu administrasi publik adalah kepentingan publik (</a:t>
            </a:r>
            <a:r>
              <a:rPr lang="id-ID" sz="2300" i="1" dirty="0"/>
              <a:t>public interest</a:t>
            </a:r>
            <a:r>
              <a:rPr lang="id-ID" sz="2300" dirty="0"/>
              <a:t>) dan urusan publik (</a:t>
            </a:r>
            <a:r>
              <a:rPr lang="id-ID" sz="2300" i="1" dirty="0"/>
              <a:t>public affair</a:t>
            </a:r>
            <a:r>
              <a:rPr lang="id-ID" sz="2300" dirty="0"/>
              <a:t>). </a:t>
            </a:r>
          </a:p>
          <a:p>
            <a:pPr marL="1073150" indent="-450850" algn="just">
              <a:buFont typeface="Wingdings" panose="05000000000000000000" pitchFamily="2" charset="2"/>
              <a:buChar char="Ø"/>
              <a:tabLst>
                <a:tab pos="808038" algn="l"/>
              </a:tabLst>
            </a:pPr>
            <a:r>
              <a:rPr lang="id-ID" sz="2300" dirty="0"/>
              <a:t>Adapun fokus pembahasannya adalah teori </a:t>
            </a:r>
            <a:r>
              <a:rPr lang="id-ID" sz="2300" dirty="0">
                <a:solidFill>
                  <a:srgbClr val="FF0000"/>
                </a:solidFill>
              </a:rPr>
              <a:t>organisasi </a:t>
            </a:r>
            <a:r>
              <a:rPr lang="id-ID" sz="2300" dirty="0"/>
              <a:t>dan ilmu </a:t>
            </a:r>
            <a:r>
              <a:rPr lang="id-ID" sz="2300" dirty="0">
                <a:solidFill>
                  <a:srgbClr val="FF0000"/>
                </a:solidFill>
              </a:rPr>
              <a:t>manajemen</a:t>
            </a:r>
            <a:r>
              <a:rPr lang="id-ID" sz="2300" dirty="0"/>
              <a:t>. </a:t>
            </a:r>
          </a:p>
          <a:p>
            <a:pPr marL="1073150" indent="-450850" algn="just">
              <a:buFont typeface="Wingdings" panose="05000000000000000000" pitchFamily="2" charset="2"/>
              <a:buChar char="Ø"/>
              <a:tabLst>
                <a:tab pos="808038" algn="l"/>
              </a:tabLst>
            </a:pPr>
            <a:r>
              <a:rPr lang="id-ID" sz="2300" dirty="0"/>
              <a:t>Fokus ilmu administrasi publik adalah organisasi publik, sementara fokus perhatiannya adalah persoalan publik (public affairs) dan cara persoalan tersebut dipecahkan dengan instrumen kebijakan publik</a:t>
            </a:r>
          </a:p>
        </p:txBody>
      </p:sp>
    </p:spTree>
    <p:extLst>
      <p:ext uri="{BB962C8B-B14F-4D97-AF65-F5344CB8AC3E}">
        <p14:creationId xmlns:p14="http://schemas.microsoft.com/office/powerpoint/2010/main" val="2824831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1678" y="728870"/>
            <a:ext cx="10178322" cy="5671929"/>
          </a:xfrm>
        </p:spPr>
        <p:txBody>
          <a:bodyPr>
            <a:normAutofit/>
          </a:bodyPr>
          <a:lstStyle/>
          <a:p>
            <a:pPr marL="357188" indent="-357188" algn="just">
              <a:buFont typeface="Wingdings" panose="05000000000000000000" pitchFamily="2" charset="2"/>
              <a:buChar char="Ø"/>
            </a:pPr>
            <a:r>
              <a:rPr lang="id-ID" sz="2500" dirty="0"/>
              <a:t>Ilmuwan administrasi publik harus memahami beberapa permasalahan yang berhubungan dengan publik, yakni: </a:t>
            </a:r>
          </a:p>
          <a:p>
            <a:pPr marL="901700" indent="-544513" algn="just">
              <a:buFont typeface="+mj-lt"/>
              <a:buAutoNum type="alphaLcPeriod"/>
            </a:pPr>
            <a:r>
              <a:rPr lang="id-ID" sz="2500" dirty="0"/>
              <a:t>semakin meningkatnya tekanan terhadap sektor publik untuk melakukan restrukturisasi dan menyerahkan urusan kepada sektor swasta; </a:t>
            </a:r>
          </a:p>
          <a:p>
            <a:pPr marL="901700" indent="-544513" algn="just">
              <a:buFont typeface="+mj-lt"/>
              <a:buAutoNum type="alphaLcPeriod"/>
            </a:pPr>
            <a:r>
              <a:rPr lang="id-ID" sz="2500" dirty="0"/>
              <a:t>membuat keputusan yang secara ekonomis menguntungkan dengan mempelajari public choice theory, principal/agent theory dan transaction cost theory; </a:t>
            </a:r>
          </a:p>
          <a:p>
            <a:pPr marL="901700" indent="-544513" algn="just">
              <a:buFont typeface="+mj-lt"/>
              <a:buAutoNum type="alphaLcPeriod"/>
            </a:pPr>
            <a:r>
              <a:rPr lang="id-ID" sz="2500" dirty="0"/>
              <a:t>perubahan lingkungan di sektor swasta, seperti kompetisi yang semakin meningkat dan globalisasi; (Anggara, 2015:36)</a:t>
            </a:r>
          </a:p>
          <a:p>
            <a:pPr marL="901700" indent="-544513" algn="just">
              <a:buFont typeface="+mj-lt"/>
              <a:buAutoNum type="alphaLcPeriod"/>
            </a:pPr>
            <a:r>
              <a:rPr lang="id-ID" sz="2500" dirty="0"/>
              <a:t>terjadinya perubahan teknologi informasi yang dapat membantu manajer publik untuk menyelesaikan berbagai persoalan. </a:t>
            </a:r>
          </a:p>
        </p:txBody>
      </p:sp>
    </p:spTree>
    <p:extLst>
      <p:ext uri="{BB962C8B-B14F-4D97-AF65-F5344CB8AC3E}">
        <p14:creationId xmlns:p14="http://schemas.microsoft.com/office/powerpoint/2010/main" val="662005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429518625"/>
              </p:ext>
            </p:extLst>
          </p:nvPr>
        </p:nvGraphicFramePr>
        <p:xfrm>
          <a:off x="1046923" y="516835"/>
          <a:ext cx="10614990" cy="60164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34422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0174" y="490331"/>
            <a:ext cx="10369826" cy="5830956"/>
          </a:xfrm>
        </p:spPr>
        <p:txBody>
          <a:bodyPr>
            <a:noAutofit/>
          </a:bodyPr>
          <a:lstStyle/>
          <a:p>
            <a:pPr marL="457200" indent="-457200" algn="just">
              <a:buFont typeface="+mj-lt"/>
              <a:buAutoNum type="arabicPeriod" startAt="2"/>
            </a:pPr>
            <a:r>
              <a:rPr lang="id-ID" sz="2500" b="1" dirty="0"/>
              <a:t>Administrasi lingkungan hidup </a:t>
            </a:r>
            <a:r>
              <a:rPr lang="id-ID" sz="2500" dirty="0"/>
              <a:t>adalah proses kegiatan yang dilakukan pemerintah dan masyarakat dengan tujuan </a:t>
            </a:r>
            <a:r>
              <a:rPr lang="id-ID" sz="2500" dirty="0">
                <a:solidFill>
                  <a:srgbClr val="FF0000"/>
                </a:solidFill>
              </a:rPr>
              <a:t>berwawasan lingkungan </a:t>
            </a:r>
            <a:r>
              <a:rPr lang="id-ID" sz="2500" dirty="0"/>
              <a:t>dan tidak mengesampingkan </a:t>
            </a:r>
            <a:r>
              <a:rPr lang="id-ID" sz="2500" dirty="0">
                <a:solidFill>
                  <a:srgbClr val="FF0000"/>
                </a:solidFill>
              </a:rPr>
              <a:t>kualitas manusia </a:t>
            </a:r>
            <a:r>
              <a:rPr lang="id-ID" sz="2500" dirty="0"/>
              <a:t>(penguasaan IPTEK) serta </a:t>
            </a:r>
            <a:r>
              <a:rPr lang="id-ID" sz="2500" dirty="0">
                <a:solidFill>
                  <a:srgbClr val="FF0000"/>
                </a:solidFill>
              </a:rPr>
              <a:t>kualitas lingkungan </a:t>
            </a:r>
            <a:r>
              <a:rPr lang="id-ID" sz="2500" dirty="0"/>
              <a:t>(serasi, selaras, dan seimbang). </a:t>
            </a:r>
          </a:p>
          <a:p>
            <a:pPr marL="808038" indent="-357188" algn="just">
              <a:buFont typeface="Wingdings" panose="05000000000000000000" pitchFamily="2" charset="2"/>
              <a:buChar char="Ø"/>
            </a:pPr>
            <a:r>
              <a:rPr lang="id-ID" sz="2500" dirty="0"/>
              <a:t>Pengelolaan lingkungan hidup adalah upaya terpadu untuk melestarikan fungsi yang meliputi kebijaksanaan, penataan, pemanfaatan, pengembangan, pemeliharaan, pemulihan, pengawasan, dan pengendalian lingkungan hidup.</a:t>
            </a:r>
          </a:p>
          <a:p>
            <a:pPr marL="808038" indent="-357188" algn="just">
              <a:buFont typeface="Wingdings" panose="05000000000000000000" pitchFamily="2" charset="2"/>
              <a:buChar char="Ø"/>
            </a:pPr>
            <a:r>
              <a:rPr lang="id-ID" sz="2500" dirty="0"/>
              <a:t>Wilayah administrasi lingkungan hidup adalah sebagai berikut. (a) Perencanaan lingkungan menentukan tingkat perubahan kualitas lingkungan. Perencanaan lingkungan hidup dengan memperhatikan usaha pemulihan dan usaha memanfaatkan sumber daya alam secara efisien. (b) Manajemen lingkungan berkaitan dengan pengurusan manusia dalam efisiensi pemanfaatan sumber daya alam. </a:t>
            </a:r>
          </a:p>
        </p:txBody>
      </p:sp>
    </p:spTree>
    <p:extLst>
      <p:ext uri="{BB962C8B-B14F-4D97-AF65-F5344CB8AC3E}">
        <p14:creationId xmlns:p14="http://schemas.microsoft.com/office/powerpoint/2010/main" val="4247543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Badge">
  <a:themeElements>
    <a:clrScheme name="Badge">
      <a:dk1>
        <a:sysClr val="windowText" lastClr="000000"/>
      </a:dk1>
      <a:lt1>
        <a:sysClr val="window" lastClr="FFFFFF"/>
      </a:lt1>
      <a:dk2>
        <a:srgbClr val="0B082E"/>
      </a:dk2>
      <a:lt2>
        <a:srgbClr val="F3F3F2"/>
      </a:lt2>
      <a:accent1>
        <a:srgbClr val="62B4C6"/>
      </a:accent1>
      <a:accent2>
        <a:srgbClr val="1B376E"/>
      </a:accent2>
      <a:accent3>
        <a:srgbClr val="9EBE55"/>
      </a:accent3>
      <a:accent4>
        <a:srgbClr val="C65E5E"/>
      </a:accent4>
      <a:accent5>
        <a:srgbClr val="D3BA55"/>
      </a:accent5>
      <a:accent6>
        <a:srgbClr val="96648A"/>
      </a:accent6>
      <a:hlink>
        <a:srgbClr val="62B4C6"/>
      </a:hlink>
      <a:folHlink>
        <a:srgbClr val="96648A"/>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docProps/app.xml><?xml version="1.0" encoding="utf-8"?>
<Properties xmlns="http://schemas.openxmlformats.org/officeDocument/2006/extended-properties" xmlns:vt="http://schemas.openxmlformats.org/officeDocument/2006/docPropsVTypes">
  <Template>TM10001106[[fn=Badge]]</Template>
  <TotalTime>254</TotalTime>
  <Words>2071</Words>
  <Application>Microsoft Office PowerPoint</Application>
  <PresentationFormat>Widescreen</PresentationFormat>
  <Paragraphs>126</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Gill Sans MT</vt:lpstr>
      <vt:lpstr>Impact</vt:lpstr>
      <vt:lpstr>Wingdings</vt:lpstr>
      <vt:lpstr>Badge</vt:lpstr>
      <vt:lpstr>Penelitian ADMINISTRASI</vt:lpstr>
      <vt:lpstr>PowerPoint Presentation</vt:lpstr>
      <vt:lpstr>Objek pembahasan</vt:lpstr>
      <vt:lpstr>Administrasi sebagai Ilmu </vt:lpstr>
      <vt:lpstr>PowerPoint Presentation</vt:lpstr>
      <vt:lpstr>PowerPoint Presentation</vt:lpstr>
      <vt:lpstr>PowerPoint Presentation</vt:lpstr>
      <vt:lpstr>PowerPoint Presentation</vt:lpstr>
      <vt:lpstr>PowerPoint Presentation</vt:lpstr>
      <vt:lpstr>PowerPoint Presentation</vt:lpstr>
      <vt:lpstr>Administrasi Bagi Pembangunan</vt:lpstr>
      <vt:lpstr>PowerPoint Presentation</vt:lpstr>
      <vt:lpstr>PowerPoint Presentation</vt:lpstr>
      <vt:lpstr>PowerPoint Presentation</vt:lpstr>
      <vt:lpstr>PowerPoint Presentation</vt:lpstr>
      <vt:lpstr>PowerPoint Presentation</vt:lpstr>
      <vt:lpstr>Unsur-unsur Administrasi</vt:lpstr>
      <vt:lpstr>PowerPoint Presentation</vt:lpstr>
      <vt:lpstr>PowerPoint Presentation</vt:lpstr>
      <vt:lpstr>PowerPoint Presentation</vt:lpstr>
      <vt:lpstr>PowerPoint Presentation</vt:lpstr>
      <vt:lpstr>PowerPoint Presentation</vt:lpstr>
      <vt:lpstr>PowerPoint Presentation</vt:lpstr>
      <vt:lpstr>TUGAS INDIVIDU</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PERSONALISE NOTEBOOK</dc:creator>
  <cp:lastModifiedBy>AHMAD TAUFIQ, M.I.Kom</cp:lastModifiedBy>
  <cp:revision>26</cp:revision>
  <dcterms:created xsi:type="dcterms:W3CDTF">2020-09-21T13:07:15Z</dcterms:created>
  <dcterms:modified xsi:type="dcterms:W3CDTF">2022-03-22T07:35:43Z</dcterms:modified>
</cp:coreProperties>
</file>