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60861FD-4DB7-444D-ADEB-F299D9BD3D90}" type="datetimeFigureOut">
              <a:rPr lang="en-ID" smtClean="0"/>
              <a:t>06/10/2021</a:t>
            </a:fld>
            <a:endParaRPr lang="en-ID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A1D6A7B-0E1B-4BAF-B679-085FA32C14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291129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61FD-4DB7-444D-ADEB-F299D9BD3D90}" type="datetimeFigureOut">
              <a:rPr lang="en-ID" smtClean="0"/>
              <a:t>06/10/2021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D6A7B-0E1B-4BAF-B679-085FA32C14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78315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61FD-4DB7-444D-ADEB-F299D9BD3D90}" type="datetimeFigureOut">
              <a:rPr lang="en-ID" smtClean="0"/>
              <a:t>06/10/2021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D6A7B-0E1B-4BAF-B679-085FA32C14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51304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61FD-4DB7-444D-ADEB-F299D9BD3D90}" type="datetimeFigureOut">
              <a:rPr lang="en-ID" smtClean="0"/>
              <a:t>06/10/2021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D6A7B-0E1B-4BAF-B679-085FA32C14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49438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60861FD-4DB7-444D-ADEB-F299D9BD3D90}" type="datetimeFigureOut">
              <a:rPr lang="en-ID" smtClean="0"/>
              <a:t>06/10/2021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FA1D6A7B-0E1B-4BAF-B679-085FA32C14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46268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61FD-4DB7-444D-ADEB-F299D9BD3D90}" type="datetimeFigureOut">
              <a:rPr lang="en-ID" smtClean="0"/>
              <a:t>06/10/2021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D6A7B-0E1B-4BAF-B679-085FA32C14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12609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61FD-4DB7-444D-ADEB-F299D9BD3D90}" type="datetimeFigureOut">
              <a:rPr lang="en-ID" smtClean="0"/>
              <a:t>06/10/2021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D6A7B-0E1B-4BAF-B679-085FA32C14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08945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61FD-4DB7-444D-ADEB-F299D9BD3D90}" type="datetimeFigureOut">
              <a:rPr lang="en-ID" smtClean="0"/>
              <a:t>06/10/2021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D6A7B-0E1B-4BAF-B679-085FA32C14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37475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61FD-4DB7-444D-ADEB-F299D9BD3D90}" type="datetimeFigureOut">
              <a:rPr lang="en-ID" smtClean="0"/>
              <a:t>06/10/2021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D6A7B-0E1B-4BAF-B679-085FA32C14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03241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61FD-4DB7-444D-ADEB-F299D9BD3D90}" type="datetimeFigureOut">
              <a:rPr lang="en-ID" smtClean="0"/>
              <a:t>06/10/2021</a:t>
            </a:fld>
            <a:endParaRPr lang="en-ID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ID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1D6A7B-0E1B-4BAF-B679-085FA32C14EC}" type="slidenum">
              <a:rPr lang="en-ID" smtClean="0"/>
              <a:t>‹#›</a:t>
            </a:fld>
            <a:endParaRPr lang="en-ID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93697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160861FD-4DB7-444D-ADEB-F299D9BD3D90}" type="datetimeFigureOut">
              <a:rPr lang="en-ID" smtClean="0"/>
              <a:t>06/10/2021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1D6A7B-0E1B-4BAF-B679-085FA32C14EC}" type="slidenum">
              <a:rPr lang="en-ID" smtClean="0"/>
              <a:t>‹#›</a:t>
            </a:fld>
            <a:endParaRPr lang="en-ID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33523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60861FD-4DB7-444D-ADEB-F299D9BD3D90}" type="datetimeFigureOut">
              <a:rPr lang="en-ID" smtClean="0"/>
              <a:t>06/10/2021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A1D6A7B-0E1B-4BAF-B679-085FA32C14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89765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2AFD8-EC40-4582-AE4F-45CACCCC02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birokrasi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F57488-B002-422F-B169-CEFCA6B9D8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32197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0731E-1DA8-4029-8205-7477B0A56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Birokrasi</a:t>
            </a:r>
            <a:r>
              <a:rPr lang="en-US" dirty="0"/>
              <a:t>?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509E4-876F-4622-B745-078BF1AED7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 err="1"/>
              <a:t>Teori</a:t>
            </a:r>
            <a:r>
              <a:rPr lang="en-ID" dirty="0"/>
              <a:t> </a:t>
            </a:r>
            <a:r>
              <a:rPr lang="en-ID" dirty="0" err="1"/>
              <a:t>politik</a:t>
            </a:r>
            <a:r>
              <a:rPr lang="en-ID" dirty="0"/>
              <a:t> </a:t>
            </a:r>
            <a:r>
              <a:rPr lang="en-ID" dirty="0" err="1"/>
              <a:t>birokrasi</a:t>
            </a:r>
            <a:r>
              <a:rPr lang="en-ID" dirty="0"/>
              <a:t> </a:t>
            </a:r>
            <a:r>
              <a:rPr lang="en-ID" dirty="0" err="1"/>
              <a:t>berusaha</a:t>
            </a:r>
            <a:r>
              <a:rPr lang="en-ID" dirty="0"/>
              <a:t> </a:t>
            </a:r>
            <a:r>
              <a:rPr lang="en-ID" dirty="0" err="1"/>
              <a:t>menjelaskan</a:t>
            </a:r>
            <a:r>
              <a:rPr lang="en-ID" dirty="0"/>
              <a:t> </a:t>
            </a:r>
            <a:r>
              <a:rPr lang="en-ID" dirty="0" err="1"/>
              <a:t>peran</a:t>
            </a:r>
            <a:r>
              <a:rPr lang="en-ID" dirty="0"/>
              <a:t> </a:t>
            </a:r>
            <a:r>
              <a:rPr lang="en-ID" dirty="0" err="1"/>
              <a:t>pembuatan</a:t>
            </a:r>
            <a:r>
              <a:rPr lang="en-ID" dirty="0"/>
              <a:t> </a:t>
            </a:r>
            <a:r>
              <a:rPr lang="en-ID" dirty="0" err="1"/>
              <a:t>kebijakan</a:t>
            </a:r>
            <a:r>
              <a:rPr lang="en-ID" dirty="0"/>
              <a:t> </a:t>
            </a:r>
            <a:r>
              <a:rPr lang="en-ID" dirty="0" err="1"/>
              <a:t>administrasi</a:t>
            </a:r>
            <a:r>
              <a:rPr lang="en-ID" dirty="0"/>
              <a:t> dan </a:t>
            </a:r>
            <a:r>
              <a:rPr lang="en-ID" dirty="0" err="1"/>
              <a:t>birokrasi</a:t>
            </a:r>
            <a:r>
              <a:rPr lang="en-ID" dirty="0"/>
              <a:t>. </a:t>
            </a:r>
          </a:p>
          <a:p>
            <a:pPr marL="0" indent="0">
              <a:buNone/>
            </a:pPr>
            <a:r>
              <a:rPr lang="en-ID" dirty="0" err="1"/>
              <a:t>Administrasi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politik</a:t>
            </a:r>
            <a:r>
              <a:rPr lang="en-ID" dirty="0"/>
              <a:t> (Waldo )</a:t>
            </a:r>
          </a:p>
        </p:txBody>
      </p:sp>
    </p:spTree>
    <p:extLst>
      <p:ext uri="{BB962C8B-B14F-4D97-AF65-F5344CB8AC3E}">
        <p14:creationId xmlns:p14="http://schemas.microsoft.com/office/powerpoint/2010/main" val="25905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057FD-39D2-48CA-9753-29888EA39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Administrasi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Politik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FB7965-53C9-4D5D-B75A-84388C5B9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Waldo </a:t>
            </a:r>
          </a:p>
          <a:p>
            <a:pPr marL="0" indent="0">
              <a:buNone/>
            </a:pP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Ilmu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administrasi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itu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sendiri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didorong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oleh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filsafat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politik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tertentu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The Administrative State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dikhususkan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perlu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dilihat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lensa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masalah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filsafat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politik</a:t>
            </a:r>
            <a:r>
              <a:rPr lang="en-ID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yaitu</a:t>
            </a:r>
            <a:r>
              <a:rPr lang="en-ID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:</a:t>
            </a:r>
          </a:p>
          <a:p>
            <a:pPr marL="342900" lvl="0" indent="-342900" rtl="0">
              <a:lnSpc>
                <a:spcPct val="107000"/>
              </a:lnSpc>
              <a:buFont typeface="+mj-lt"/>
              <a:buAutoNum type="arabicPeriod"/>
            </a:pP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sifat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Kehidupan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Baik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tentang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seperti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seharusnya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“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masyarakat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baik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itu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kriteria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tindakan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prosedur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menentukan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bagaimana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keputusan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kolektif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harus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dibuat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pertanyaan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tentang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siapa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harus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memerintah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pertanyaan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tentang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bagaimana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kekuasaan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negara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harus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dibagi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dibagi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dan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pertanyaan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sentralisasi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versus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desentralisasi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manfaat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relatif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negara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kesatuan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versus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sistem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federal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51898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4DF32-C994-43F7-86DB-5C7B2EA28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Paradigma</a:t>
            </a:r>
            <a:r>
              <a:rPr lang="en-US" dirty="0"/>
              <a:t> Allison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Birokrasi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5E48A-AA06-42B5-B8C5-886639ED1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Keputusan </a:t>
            </a:r>
            <a:r>
              <a:rPr lang="en-ID" dirty="0" err="1"/>
              <a:t>pemerintah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produk</a:t>
            </a:r>
            <a:r>
              <a:rPr lang="en-ID" dirty="0"/>
              <a:t> </a:t>
            </a:r>
            <a:r>
              <a:rPr lang="en-ID" dirty="0" err="1"/>
              <a:t>tawar-menawar</a:t>
            </a:r>
            <a:r>
              <a:rPr lang="en-ID" dirty="0"/>
              <a:t> dan </a:t>
            </a:r>
            <a:r>
              <a:rPr lang="en-ID" dirty="0" err="1"/>
              <a:t>negosiasi</a:t>
            </a:r>
            <a:r>
              <a:rPr lang="en-ID" dirty="0"/>
              <a:t> di </a:t>
            </a:r>
            <a:r>
              <a:rPr lang="en-ID" dirty="0" err="1"/>
              <a:t>antara</a:t>
            </a:r>
            <a:r>
              <a:rPr lang="en-ID" dirty="0"/>
              <a:t> </a:t>
            </a:r>
            <a:r>
              <a:rPr lang="en-ID" dirty="0" err="1"/>
              <a:t>aktor</a:t>
            </a:r>
            <a:r>
              <a:rPr lang="en-ID" dirty="0"/>
              <a:t> </a:t>
            </a:r>
            <a:r>
              <a:rPr lang="en-ID" dirty="0" err="1"/>
              <a:t>politik</a:t>
            </a:r>
            <a:r>
              <a:rPr lang="en-ID" dirty="0"/>
              <a:t> yang </a:t>
            </a:r>
            <a:r>
              <a:rPr lang="en-ID" dirty="0" err="1"/>
              <a:t>berkepentingan</a:t>
            </a:r>
            <a:endParaRPr lang="en-ID" dirty="0"/>
          </a:p>
          <a:p>
            <a:r>
              <a:rPr lang="en-ID" dirty="0" err="1"/>
              <a:t>Birokrasi</a:t>
            </a:r>
            <a:r>
              <a:rPr lang="en-ID" dirty="0"/>
              <a:t> dan </a:t>
            </a:r>
            <a:r>
              <a:rPr lang="en-ID" dirty="0" err="1"/>
              <a:t>pejabat</a:t>
            </a:r>
            <a:r>
              <a:rPr lang="en-ID" dirty="0"/>
              <a:t> </a:t>
            </a:r>
            <a:r>
              <a:rPr lang="en-ID" dirty="0" err="1"/>
              <a:t>eksekutif</a:t>
            </a:r>
            <a:r>
              <a:rPr lang="en-ID" dirty="0"/>
              <a:t> di </a:t>
            </a:r>
            <a:r>
              <a:rPr lang="en-ID" dirty="0" err="1"/>
              <a:t>sini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digambarkan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agen</a:t>
            </a:r>
            <a:r>
              <a:rPr lang="en-ID" dirty="0"/>
              <a:t> </a:t>
            </a:r>
            <a:r>
              <a:rPr lang="en-ID" dirty="0" err="1"/>
              <a:t>implementasi</a:t>
            </a:r>
            <a:r>
              <a:rPr lang="en-ID" dirty="0"/>
              <a:t> yang </a:t>
            </a:r>
            <a:r>
              <a:rPr lang="en-ID" dirty="0" err="1"/>
              <a:t>netral</a:t>
            </a:r>
            <a:r>
              <a:rPr lang="en-ID" dirty="0"/>
              <a:t>, </a:t>
            </a:r>
            <a:r>
              <a:rPr lang="en-ID" dirty="0" err="1"/>
              <a:t>tetapi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partisipan</a:t>
            </a:r>
            <a:r>
              <a:rPr lang="en-ID" dirty="0"/>
              <a:t> </a:t>
            </a:r>
            <a:r>
              <a:rPr lang="en-ID" dirty="0" err="1"/>
              <a:t>aktif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menentukan</a:t>
            </a:r>
            <a:r>
              <a:rPr lang="en-ID" dirty="0"/>
              <a:t> </a:t>
            </a:r>
            <a:r>
              <a:rPr lang="en-ID" dirty="0" err="1"/>
              <a:t>kehendak</a:t>
            </a:r>
            <a:r>
              <a:rPr lang="en-ID" dirty="0"/>
              <a:t> negara</a:t>
            </a:r>
          </a:p>
          <a:p>
            <a:endParaRPr lang="en-ID" dirty="0"/>
          </a:p>
          <a:p>
            <a:pPr marL="0" indent="0">
              <a:buNone/>
            </a:pPr>
            <a:r>
              <a:rPr lang="en-ID" dirty="0" err="1"/>
              <a:t>Karya-karya</a:t>
            </a:r>
            <a:r>
              <a:rPr lang="en-ID" dirty="0"/>
              <a:t> </a:t>
            </a:r>
            <a:r>
              <a:rPr lang="en-ID" dirty="0" err="1"/>
              <a:t>terkenal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politik</a:t>
            </a:r>
            <a:r>
              <a:rPr lang="en-ID" dirty="0"/>
              <a:t> </a:t>
            </a:r>
            <a:r>
              <a:rPr lang="en-ID" dirty="0" err="1"/>
              <a:t>birokrasi</a:t>
            </a:r>
            <a:endParaRPr lang="en-ID" dirty="0"/>
          </a:p>
          <a:p>
            <a:r>
              <a:rPr lang="en-ID" dirty="0"/>
              <a:t>The Common </a:t>
            </a:r>
            <a:r>
              <a:rPr lang="en-ID" dirty="0" err="1"/>
              <a:t>Defense</a:t>
            </a:r>
            <a:r>
              <a:rPr lang="en-ID" dirty="0"/>
              <a:t> </a:t>
            </a:r>
            <a:r>
              <a:rPr lang="en-ID" dirty="0" err="1"/>
              <a:t>karya</a:t>
            </a:r>
            <a:r>
              <a:rPr lang="en-ID" dirty="0"/>
              <a:t> Samuel Huntington, </a:t>
            </a:r>
          </a:p>
          <a:p>
            <a:r>
              <a:rPr lang="en-ID" dirty="0" err="1"/>
              <a:t>esai</a:t>
            </a:r>
            <a:r>
              <a:rPr lang="en-ID" dirty="0"/>
              <a:t> Warner Schilling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politik</a:t>
            </a:r>
            <a:r>
              <a:rPr lang="en-ID" dirty="0"/>
              <a:t> </a:t>
            </a:r>
            <a:r>
              <a:rPr lang="en-ID" dirty="0" err="1"/>
              <a:t>pertahanan</a:t>
            </a:r>
            <a:r>
              <a:rPr lang="en-ID" dirty="0"/>
              <a:t> </a:t>
            </a:r>
            <a:r>
              <a:rPr lang="en-ID" dirty="0" err="1"/>
              <a:t>nasional</a:t>
            </a:r>
            <a:r>
              <a:rPr lang="en-ID" dirty="0"/>
              <a:t>, </a:t>
            </a:r>
          </a:p>
          <a:p>
            <a:r>
              <a:rPr lang="en-ID" dirty="0"/>
              <a:t>Presidential Power </a:t>
            </a:r>
            <a:r>
              <a:rPr lang="en-ID" dirty="0" err="1"/>
              <a:t>karya</a:t>
            </a:r>
            <a:r>
              <a:rPr lang="en-ID" dirty="0"/>
              <a:t> Richard Neustadt</a:t>
            </a:r>
          </a:p>
        </p:txBody>
      </p:sp>
    </p:spTree>
    <p:extLst>
      <p:ext uri="{BB962C8B-B14F-4D97-AF65-F5344CB8AC3E}">
        <p14:creationId xmlns:p14="http://schemas.microsoft.com/office/powerpoint/2010/main" val="2322503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788D1-380D-405B-A189-3E013CE8D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Politik</a:t>
            </a:r>
            <a:r>
              <a:rPr lang="en-US" dirty="0"/>
              <a:t>, </a:t>
            </a:r>
            <a:r>
              <a:rPr lang="en-US" dirty="0" err="1"/>
              <a:t>Kekuasaan</a:t>
            </a:r>
            <a:r>
              <a:rPr lang="en-US" dirty="0"/>
              <a:t>, dan </a:t>
            </a:r>
            <a:r>
              <a:rPr lang="en-US" dirty="0" err="1"/>
              <a:t>Organisasi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1CA80-F9F2-411D-8029-2E61CC1A9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birokrasi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dirty="0" err="1"/>
              <a:t>mendasar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kekuasaan</a:t>
            </a:r>
            <a:r>
              <a:rPr lang="en-US" dirty="0"/>
              <a:t> yang </a:t>
            </a:r>
            <a:r>
              <a:rPr lang="en-US" dirty="0" err="1"/>
              <a:t>luas</a:t>
            </a:r>
            <a:r>
              <a:rPr lang="en-US" dirty="0"/>
              <a:t> yang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Kongres</a:t>
            </a:r>
            <a:r>
              <a:rPr lang="en-US" dirty="0"/>
              <a:t>, </a:t>
            </a:r>
            <a:r>
              <a:rPr lang="en-US" dirty="0" err="1"/>
              <a:t>pengadilan</a:t>
            </a:r>
            <a:r>
              <a:rPr lang="en-US" dirty="0"/>
              <a:t>,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terorganisir</a:t>
            </a:r>
            <a:r>
              <a:rPr lang="en-US" dirty="0"/>
              <a:t>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, dan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luas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Siklus</a:t>
            </a:r>
            <a:r>
              <a:rPr lang="en-US" dirty="0"/>
              <a:t> yang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, </a:t>
            </a:r>
            <a:r>
              <a:rPr lang="en-US" dirty="0" err="1"/>
              <a:t>kekuasaan</a:t>
            </a:r>
            <a:r>
              <a:rPr lang="en-US" dirty="0"/>
              <a:t>, dan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lingkaran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berujung</a:t>
            </a:r>
            <a:r>
              <a:rPr lang="en-US" dirty="0"/>
              <a:t> pada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ditetapkan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211439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972EC-E5B0-4BFD-9321-FC8A6AC50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Jaringan</a:t>
            </a:r>
            <a:r>
              <a:rPr lang="en-US" dirty="0"/>
              <a:t> dan </a:t>
            </a: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Birokrasi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E176B-3ED8-4CF8-8F95-09702FBB9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728883"/>
            <a:ext cx="10058400" cy="48607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D" dirty="0"/>
              <a:t>O’Toole</a:t>
            </a:r>
          </a:p>
          <a:p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administrasi</a:t>
            </a:r>
            <a:r>
              <a:rPr lang="en-ID" dirty="0"/>
              <a:t> </a:t>
            </a:r>
            <a:r>
              <a:rPr lang="en-ID" dirty="0" err="1"/>
              <a:t>publik</a:t>
            </a:r>
            <a:r>
              <a:rPr lang="en-ID" dirty="0"/>
              <a:t>, </a:t>
            </a:r>
            <a:r>
              <a:rPr lang="en-ID" dirty="0" err="1"/>
              <a:t>jaringan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dianggap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seperangkat</a:t>
            </a:r>
            <a:r>
              <a:rPr lang="en-ID" dirty="0"/>
              <a:t> </a:t>
            </a:r>
            <a:r>
              <a:rPr lang="en-ID" dirty="0" err="1"/>
              <a:t>organisasi</a:t>
            </a:r>
            <a:r>
              <a:rPr lang="en-ID" dirty="0"/>
              <a:t> yang </a:t>
            </a:r>
            <a:r>
              <a:rPr lang="en-ID" dirty="0" err="1"/>
              <a:t>saling</a:t>
            </a:r>
            <a:r>
              <a:rPr lang="en-ID" dirty="0"/>
              <a:t> </a:t>
            </a:r>
            <a:r>
              <a:rPr lang="en-ID" dirty="0" err="1"/>
              <a:t>bergantung</a:t>
            </a:r>
            <a:r>
              <a:rPr lang="en-ID" dirty="0"/>
              <a:t>, </a:t>
            </a:r>
            <a:r>
              <a:rPr lang="en-ID" dirty="0" err="1"/>
              <a:t>yaitu</a:t>
            </a:r>
            <a:r>
              <a:rPr lang="en-ID" dirty="0"/>
              <a:t>, </a:t>
            </a:r>
            <a:r>
              <a:rPr lang="en-ID" dirty="0" err="1"/>
              <a:t>mereka</a:t>
            </a:r>
            <a:r>
              <a:rPr lang="en-ID" dirty="0"/>
              <a:t> </a:t>
            </a:r>
            <a:r>
              <a:rPr lang="en-ID" dirty="0" err="1"/>
              <a:t>berbagi</a:t>
            </a:r>
            <a:r>
              <a:rPr lang="en-ID" dirty="0"/>
              <a:t> </a:t>
            </a:r>
            <a:r>
              <a:rPr lang="en-ID" dirty="0" err="1"/>
              <a:t>tujuan</a:t>
            </a:r>
            <a:r>
              <a:rPr lang="en-ID" dirty="0"/>
              <a:t>, </a:t>
            </a:r>
            <a:r>
              <a:rPr lang="en-ID" dirty="0" err="1"/>
              <a:t>minat</a:t>
            </a:r>
            <a:r>
              <a:rPr lang="en-ID" dirty="0"/>
              <a:t>, </a:t>
            </a:r>
            <a:r>
              <a:rPr lang="en-ID" dirty="0" err="1"/>
              <a:t>sumber</a:t>
            </a:r>
            <a:r>
              <a:rPr lang="en-ID" dirty="0"/>
              <a:t> </a:t>
            </a:r>
            <a:r>
              <a:rPr lang="en-ID" dirty="0" err="1"/>
              <a:t>daya</a:t>
            </a:r>
            <a:r>
              <a:rPr lang="en-ID" dirty="0"/>
              <a:t>,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nilai</a:t>
            </a:r>
            <a:r>
              <a:rPr lang="en-ID" dirty="0"/>
              <a:t>.</a:t>
            </a:r>
          </a:p>
          <a:p>
            <a:pPr marL="0" indent="0">
              <a:buNone/>
            </a:pPr>
            <a:r>
              <a:rPr lang="en-ID" dirty="0" err="1"/>
              <a:t>Administrasi</a:t>
            </a:r>
            <a:r>
              <a:rPr lang="en-ID" dirty="0"/>
              <a:t> </a:t>
            </a:r>
            <a:r>
              <a:rPr lang="en-ID" dirty="0" err="1"/>
              <a:t>jaringan</a:t>
            </a:r>
            <a:r>
              <a:rPr lang="en-ID" dirty="0"/>
              <a:t> </a:t>
            </a:r>
            <a:r>
              <a:rPr lang="en-ID" dirty="0" err="1"/>
              <a:t>dianggap</a:t>
            </a:r>
            <a:r>
              <a:rPr lang="en-ID" dirty="0"/>
              <a:t> </a:t>
            </a:r>
            <a:r>
              <a:rPr lang="en-ID" dirty="0" err="1"/>
              <a:t>penting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:</a:t>
            </a:r>
          </a:p>
          <a:p>
            <a:pPr marL="342900" indent="-342900">
              <a:buFont typeface="+mj-lt"/>
              <a:buAutoNum type="arabicPeriod"/>
            </a:pPr>
            <a:r>
              <a:rPr lang="en-ID" dirty="0" err="1"/>
              <a:t>masalah</a:t>
            </a:r>
            <a:r>
              <a:rPr lang="en-ID" dirty="0"/>
              <a:t> </a:t>
            </a:r>
            <a:r>
              <a:rPr lang="en-ID" dirty="0" err="1"/>
              <a:t>kebijakan</a:t>
            </a:r>
            <a:r>
              <a:rPr lang="en-ID" dirty="0"/>
              <a:t> yang “</a:t>
            </a:r>
            <a:r>
              <a:rPr lang="en-ID" dirty="0" err="1"/>
              <a:t>jahat</a:t>
            </a:r>
            <a:r>
              <a:rPr lang="en-ID" dirty="0"/>
              <a:t>” </a:t>
            </a:r>
            <a:r>
              <a:rPr lang="en-ID" dirty="0" err="1"/>
              <a:t>membutuhkan</a:t>
            </a:r>
            <a:r>
              <a:rPr lang="en-ID" dirty="0"/>
              <a:t> </a:t>
            </a:r>
            <a:r>
              <a:rPr lang="en-ID" dirty="0" err="1"/>
              <a:t>mobilisasi</a:t>
            </a:r>
            <a:r>
              <a:rPr lang="en-ID" dirty="0"/>
              <a:t> </a:t>
            </a:r>
            <a:r>
              <a:rPr lang="en-ID" dirty="0" err="1"/>
              <a:t>berbagai</a:t>
            </a:r>
            <a:r>
              <a:rPr lang="en-ID" dirty="0"/>
              <a:t> </a:t>
            </a:r>
            <a:r>
              <a:rPr lang="en-ID" dirty="0" err="1"/>
              <a:t>aktor</a:t>
            </a:r>
            <a:r>
              <a:rPr lang="en-ID" dirty="0"/>
              <a:t>, </a:t>
            </a:r>
            <a:r>
              <a:rPr lang="en-ID" dirty="0" err="1"/>
              <a:t>baik</a:t>
            </a:r>
            <a:r>
              <a:rPr lang="en-ID" dirty="0"/>
              <a:t> di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maupun</a:t>
            </a:r>
            <a:r>
              <a:rPr lang="en-ID" dirty="0"/>
              <a:t> di </a:t>
            </a:r>
            <a:r>
              <a:rPr lang="en-ID" dirty="0" err="1"/>
              <a:t>luar</a:t>
            </a:r>
            <a:r>
              <a:rPr lang="en-ID" dirty="0"/>
              <a:t> </a:t>
            </a:r>
            <a:r>
              <a:rPr lang="en-ID" dirty="0" err="1"/>
              <a:t>pemerintahan</a:t>
            </a:r>
            <a:endParaRPr lang="en-ID" dirty="0"/>
          </a:p>
          <a:p>
            <a:pPr marL="342900" indent="-342900">
              <a:buFont typeface="+mj-lt"/>
              <a:buAutoNum type="arabicPeriod"/>
            </a:pPr>
            <a:r>
              <a:rPr lang="sv-SE" dirty="0"/>
              <a:t>tuntutan politik untuk pemerintahan yang terbatas, tetapi tanpa pengurangan tuntutan tindakan, memunculkan jaringan yang mencakup aktor non-negara melalui kontrak.</a:t>
            </a:r>
            <a:endParaRPr lang="en-ID" dirty="0"/>
          </a:p>
          <a:p>
            <a:pPr marL="342900" indent="-342900">
              <a:buFont typeface="+mj-lt"/>
              <a:buAutoNum type="arabicPeriod"/>
            </a:pPr>
            <a:r>
              <a:rPr lang="en-ID" dirty="0" err="1"/>
              <a:t>kebutuhan</a:t>
            </a:r>
            <a:r>
              <a:rPr lang="en-ID" dirty="0"/>
              <a:t> </a:t>
            </a:r>
            <a:r>
              <a:rPr lang="en-ID" dirty="0" err="1"/>
              <a:t>birokrasi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responsif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publik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alami</a:t>
            </a:r>
            <a:r>
              <a:rPr lang="en-ID" dirty="0"/>
              <a:t> </a:t>
            </a:r>
            <a:r>
              <a:rPr lang="en-ID" dirty="0" err="1"/>
              <a:t>mengarah</a:t>
            </a:r>
            <a:r>
              <a:rPr lang="en-ID" dirty="0"/>
              <a:t> pada </a:t>
            </a:r>
            <a:r>
              <a:rPr lang="en-ID" dirty="0" err="1"/>
              <a:t>keterlibatan</a:t>
            </a:r>
            <a:r>
              <a:rPr lang="en-ID" dirty="0"/>
              <a:t> </a:t>
            </a:r>
            <a:r>
              <a:rPr lang="en-ID" dirty="0" err="1"/>
              <a:t>masyarakat</a:t>
            </a:r>
            <a:r>
              <a:rPr lang="en-ID" dirty="0"/>
              <a:t> dan </a:t>
            </a:r>
            <a:r>
              <a:rPr lang="en-ID" dirty="0" err="1"/>
              <a:t>kelompok</a:t>
            </a:r>
            <a:r>
              <a:rPr lang="en-ID" dirty="0"/>
              <a:t> </a:t>
            </a:r>
            <a:r>
              <a:rPr lang="en-ID" dirty="0" err="1"/>
              <a:t>industri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pengambilan</a:t>
            </a:r>
            <a:r>
              <a:rPr lang="en-ID" dirty="0"/>
              <a:t> </a:t>
            </a:r>
            <a:r>
              <a:rPr lang="en-ID" dirty="0" err="1"/>
              <a:t>keputusan</a:t>
            </a:r>
            <a:endParaRPr lang="en-ID" dirty="0"/>
          </a:p>
          <a:p>
            <a:pPr marL="342900" indent="-342900">
              <a:buFont typeface="+mj-lt"/>
              <a:buAutoNum type="arabicPeriod"/>
            </a:pPr>
            <a:r>
              <a:rPr lang="en-ID" dirty="0" err="1"/>
              <a:t>evaluasi</a:t>
            </a:r>
            <a:r>
              <a:rPr lang="en-ID" dirty="0"/>
              <a:t> program yang </a:t>
            </a:r>
            <a:r>
              <a:rPr lang="en-ID" dirty="0" err="1"/>
              <a:t>canggih</a:t>
            </a:r>
            <a:r>
              <a:rPr lang="en-ID" dirty="0"/>
              <a:t>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mengungkapkan</a:t>
            </a:r>
            <a:r>
              <a:rPr lang="en-ID" dirty="0"/>
              <a:t> </a:t>
            </a:r>
            <a:r>
              <a:rPr lang="en-ID" dirty="0" err="1"/>
              <a:t>efek</a:t>
            </a:r>
            <a:r>
              <a:rPr lang="en-ID" dirty="0"/>
              <a:t> </a:t>
            </a:r>
            <a:r>
              <a:rPr lang="en-ID" dirty="0" err="1"/>
              <a:t>kebijakan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langsung</a:t>
            </a:r>
            <a:endParaRPr lang="en-ID" dirty="0"/>
          </a:p>
          <a:p>
            <a:pPr marL="342900" indent="-342900">
              <a:buFont typeface="+mj-lt"/>
              <a:buAutoNum type="arabicPeriod"/>
            </a:pPr>
            <a:r>
              <a:rPr lang="en-ID" dirty="0" err="1"/>
              <a:t>banyak</a:t>
            </a:r>
            <a:r>
              <a:rPr lang="en-ID" dirty="0"/>
              <a:t> </a:t>
            </a:r>
            <a:r>
              <a:rPr lang="en-ID" dirty="0" err="1"/>
              <a:t>mandat</a:t>
            </a:r>
            <a:r>
              <a:rPr lang="en-ID" dirty="0"/>
              <a:t>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banyak</a:t>
            </a:r>
            <a:r>
              <a:rPr lang="en-ID" dirty="0"/>
              <a:t> </a:t>
            </a:r>
            <a:r>
              <a:rPr lang="en-ID" dirty="0" err="1"/>
              <a:t>lapisan</a:t>
            </a:r>
            <a:r>
              <a:rPr lang="en-ID" dirty="0"/>
              <a:t> yang pada </a:t>
            </a:r>
            <a:r>
              <a:rPr lang="en-ID" dirty="0" err="1"/>
              <a:t>dasarnya</a:t>
            </a:r>
            <a:r>
              <a:rPr lang="en-ID" dirty="0"/>
              <a:t> </a:t>
            </a:r>
            <a:r>
              <a:rPr lang="en-ID" dirty="0" err="1"/>
              <a:t>membutuhkan</a:t>
            </a:r>
            <a:r>
              <a:rPr lang="en-ID" dirty="0"/>
              <a:t> </a:t>
            </a:r>
            <a:r>
              <a:rPr lang="en-ID" dirty="0" err="1"/>
              <a:t>manajemen</a:t>
            </a:r>
            <a:r>
              <a:rPr lang="en-ID" dirty="0"/>
              <a:t> program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jaringan</a:t>
            </a:r>
            <a:endParaRPr lang="en-ID" dirty="0"/>
          </a:p>
          <a:p>
            <a:pPr marL="342900" indent="-342900">
              <a:buFont typeface="+mj-lt"/>
              <a:buAutoNum type="arabicPeriod"/>
            </a:pPr>
            <a:endParaRPr lang="en-ID" dirty="0"/>
          </a:p>
          <a:p>
            <a:pPr marL="342900" indent="-342900">
              <a:buFont typeface="+mj-lt"/>
              <a:buAutoNum type="arabicPeriod"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832732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E1031-9493-4C58-8379-2FB9CC29D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Birokrasi</a:t>
            </a:r>
            <a:r>
              <a:rPr lang="en-US" dirty="0"/>
              <a:t> </a:t>
            </a:r>
            <a:r>
              <a:rPr lang="en-US" dirty="0" err="1"/>
              <a:t>Representativ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2B3317-04E4-4848-90DD-3267F73A8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ID" dirty="0" err="1"/>
              <a:t>Teori</a:t>
            </a:r>
            <a:r>
              <a:rPr lang="en-ID" dirty="0"/>
              <a:t> </a:t>
            </a:r>
            <a:r>
              <a:rPr lang="en-ID" dirty="0" err="1"/>
              <a:t>birokrasi</a:t>
            </a:r>
            <a:r>
              <a:rPr lang="en-ID" dirty="0"/>
              <a:t> </a:t>
            </a:r>
            <a:r>
              <a:rPr lang="en-ID" dirty="0" err="1"/>
              <a:t>perwakilan</a:t>
            </a:r>
            <a:r>
              <a:rPr lang="en-ID" dirty="0"/>
              <a:t> </a:t>
            </a:r>
            <a:r>
              <a:rPr lang="en-ID" dirty="0" err="1"/>
              <a:t>berfokus</a:t>
            </a:r>
            <a:r>
              <a:rPr lang="en-ID" dirty="0"/>
              <a:t> pada </a:t>
            </a:r>
            <a:r>
              <a:rPr lang="en-ID" dirty="0" err="1"/>
              <a:t>mencari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melegitimasi</a:t>
            </a:r>
            <a:r>
              <a:rPr lang="en-ID" dirty="0"/>
              <a:t> </a:t>
            </a:r>
            <a:r>
              <a:rPr lang="en-ID" dirty="0" err="1"/>
              <a:t>kekuasaan</a:t>
            </a:r>
            <a:r>
              <a:rPr lang="en-ID" dirty="0"/>
              <a:t> </a:t>
            </a:r>
            <a:r>
              <a:rPr lang="en-ID" dirty="0" err="1"/>
              <a:t>politik</a:t>
            </a:r>
            <a:r>
              <a:rPr lang="en-ID" dirty="0"/>
              <a:t> </a:t>
            </a:r>
            <a:r>
              <a:rPr lang="en-ID" dirty="0" err="1"/>
              <a:t>birokrasi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konteks</a:t>
            </a:r>
            <a:r>
              <a:rPr lang="en-ID" dirty="0"/>
              <a:t> </a:t>
            </a:r>
            <a:r>
              <a:rPr lang="en-ID" dirty="0" err="1"/>
              <a:t>nilai-nilai</a:t>
            </a:r>
            <a:r>
              <a:rPr lang="en-ID" dirty="0"/>
              <a:t> </a:t>
            </a:r>
            <a:r>
              <a:rPr lang="en-ID" dirty="0" err="1"/>
              <a:t>demokrasi</a:t>
            </a:r>
            <a:endParaRPr lang="en-ID" dirty="0"/>
          </a:p>
          <a:p>
            <a:pPr marL="342900" indent="-342900">
              <a:buFont typeface="+mj-lt"/>
              <a:buAutoNum type="arabicPeriod"/>
            </a:pPr>
            <a:r>
              <a:rPr lang="en-ID" dirty="0" err="1"/>
              <a:t>Birokrasi</a:t>
            </a:r>
            <a:r>
              <a:rPr lang="en-ID" dirty="0"/>
              <a:t> yang </a:t>
            </a:r>
            <a:r>
              <a:rPr lang="en-ID" dirty="0" err="1"/>
              <a:t>mencerminkan</a:t>
            </a:r>
            <a:r>
              <a:rPr lang="en-ID" dirty="0"/>
              <a:t> </a:t>
            </a:r>
            <a:r>
              <a:rPr lang="en-ID" dirty="0" err="1"/>
              <a:t>keragaman</a:t>
            </a:r>
            <a:r>
              <a:rPr lang="en-ID" dirty="0"/>
              <a:t> </a:t>
            </a:r>
            <a:r>
              <a:rPr lang="en-ID" dirty="0" err="1"/>
              <a:t>masyarakat</a:t>
            </a:r>
            <a:r>
              <a:rPr lang="en-ID" dirty="0"/>
              <a:t> yang </a:t>
            </a:r>
            <a:r>
              <a:rPr lang="en-ID" dirty="0" err="1"/>
              <a:t>dilayaninya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cenderung</a:t>
            </a:r>
            <a:r>
              <a:rPr lang="en-ID" dirty="0"/>
              <a:t> </a:t>
            </a:r>
            <a:r>
              <a:rPr lang="en-ID" dirty="0" err="1"/>
              <a:t>merespon</a:t>
            </a:r>
            <a:r>
              <a:rPr lang="en-ID" dirty="0"/>
              <a:t> </a:t>
            </a:r>
            <a:r>
              <a:rPr lang="en-ID" dirty="0" err="1"/>
              <a:t>kepentingan</a:t>
            </a:r>
            <a:r>
              <a:rPr lang="en-ID" dirty="0"/>
              <a:t> </a:t>
            </a:r>
            <a:r>
              <a:rPr lang="en-ID" dirty="0" err="1"/>
              <a:t>semua</a:t>
            </a:r>
            <a:r>
              <a:rPr lang="en-ID" dirty="0"/>
              <a:t> </a:t>
            </a:r>
            <a:r>
              <a:rPr lang="en-ID" dirty="0" err="1"/>
              <a:t>kelompok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pengambilan</a:t>
            </a:r>
            <a:r>
              <a:rPr lang="en-ID" dirty="0"/>
              <a:t> </a:t>
            </a:r>
            <a:r>
              <a:rPr lang="en-ID" dirty="0" err="1"/>
              <a:t>keputusan</a:t>
            </a:r>
            <a:r>
              <a:rPr lang="en-ID" dirty="0"/>
              <a:t> </a:t>
            </a:r>
            <a:r>
              <a:rPr lang="en-ID" dirty="0" err="1"/>
              <a:t>kebijakan</a:t>
            </a:r>
            <a:r>
              <a:rPr lang="en-ID" dirty="0"/>
              <a:t> (Krislov ; Selden)</a:t>
            </a:r>
          </a:p>
          <a:p>
            <a:pPr marL="342900" indent="-342900">
              <a:buFont typeface="+mj-lt"/>
              <a:buAutoNum type="arabicPeriod"/>
            </a:pPr>
            <a:r>
              <a:rPr lang="en-ID" dirty="0"/>
              <a:t>Jika </a:t>
            </a:r>
            <a:r>
              <a:rPr lang="en-ID" dirty="0" err="1"/>
              <a:t>birokrasi</a:t>
            </a:r>
            <a:r>
              <a:rPr lang="en-ID" dirty="0"/>
              <a:t> </a:t>
            </a:r>
            <a:r>
              <a:rPr lang="en-ID" dirty="0" err="1"/>
              <a:t>peka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keragaman</a:t>
            </a:r>
            <a:r>
              <a:rPr lang="en-ID" dirty="0"/>
              <a:t> </a:t>
            </a:r>
            <a:r>
              <a:rPr lang="en-ID" dirty="0" err="1"/>
              <a:t>kepentingan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, dan </a:t>
            </a:r>
            <a:r>
              <a:rPr lang="en-ID" dirty="0" err="1"/>
              <a:t>kepentingan-kepentingan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direpresentasikan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keputusan</a:t>
            </a:r>
            <a:r>
              <a:rPr lang="en-ID" dirty="0"/>
              <a:t> dan </a:t>
            </a:r>
            <a:r>
              <a:rPr lang="en-ID" dirty="0" err="1"/>
              <a:t>perilaku</a:t>
            </a:r>
            <a:r>
              <a:rPr lang="en-ID" dirty="0"/>
              <a:t> </a:t>
            </a:r>
            <a:r>
              <a:rPr lang="en-ID" dirty="0" err="1"/>
              <a:t>birokrasi</a:t>
            </a:r>
            <a:r>
              <a:rPr lang="en-ID" dirty="0"/>
              <a:t>, </a:t>
            </a:r>
            <a:r>
              <a:rPr lang="en-ID" dirty="0" err="1"/>
              <a:t>argumennya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birokrasi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 </a:t>
            </a:r>
            <a:r>
              <a:rPr lang="en-ID" dirty="0" err="1"/>
              <a:t>sendiri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dianggap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lembaga</a:t>
            </a:r>
            <a:r>
              <a:rPr lang="en-ID" dirty="0"/>
              <a:t> </a:t>
            </a:r>
            <a:r>
              <a:rPr lang="en-ID" dirty="0" err="1"/>
              <a:t>perwakilan</a:t>
            </a:r>
            <a:endParaRPr lang="en-ID" dirty="0"/>
          </a:p>
          <a:p>
            <a:pPr marL="342900" indent="-342900">
              <a:buFont typeface="+mj-lt"/>
              <a:buAutoNum type="arabicPeriod"/>
            </a:pPr>
            <a:r>
              <a:rPr lang="en-ID" dirty="0"/>
              <a:t>Jika </a:t>
            </a:r>
            <a:r>
              <a:rPr lang="en-ID" dirty="0" err="1"/>
              <a:t>birokrasi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lembaga</a:t>
            </a:r>
            <a:r>
              <a:rPr lang="en-ID" dirty="0"/>
              <a:t> </a:t>
            </a:r>
            <a:r>
              <a:rPr lang="en-ID" dirty="0" err="1"/>
              <a:t>perwakilan</a:t>
            </a:r>
            <a:r>
              <a:rPr lang="en-ID" dirty="0"/>
              <a:t>, </a:t>
            </a:r>
            <a:r>
              <a:rPr lang="en-ID" dirty="0" err="1"/>
              <a:t>maka</a:t>
            </a:r>
            <a:r>
              <a:rPr lang="en-ID" dirty="0"/>
              <a:t> </a:t>
            </a:r>
            <a:r>
              <a:rPr lang="en-ID" dirty="0" err="1"/>
              <a:t>peran</a:t>
            </a:r>
            <a:r>
              <a:rPr lang="en-ID" dirty="0"/>
              <a:t> </a:t>
            </a:r>
            <a:r>
              <a:rPr lang="en-ID" dirty="0" err="1"/>
              <a:t>politiknya</a:t>
            </a:r>
            <a:r>
              <a:rPr lang="en-ID" dirty="0"/>
              <a:t> yang </a:t>
            </a:r>
            <a:r>
              <a:rPr lang="en-ID" dirty="0" err="1"/>
              <a:t>telah</a:t>
            </a:r>
            <a:r>
              <a:rPr lang="en-ID" dirty="0"/>
              <a:t> lama </a:t>
            </a:r>
            <a:r>
              <a:rPr lang="en-ID" dirty="0" err="1"/>
              <a:t>diakui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diakomodasi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nilai-nilai</a:t>
            </a:r>
            <a:r>
              <a:rPr lang="en-ID" dirty="0"/>
              <a:t> </a:t>
            </a:r>
            <a:r>
              <a:rPr lang="en-ID" dirty="0" err="1"/>
              <a:t>dasar</a:t>
            </a:r>
            <a:r>
              <a:rPr lang="en-ID" dirty="0"/>
              <a:t> </a:t>
            </a:r>
            <a:r>
              <a:rPr lang="en-ID" dirty="0" err="1"/>
              <a:t>demokrasi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kekuasaan</a:t>
            </a:r>
            <a:r>
              <a:rPr lang="en-ID" dirty="0"/>
              <a:t> </a:t>
            </a:r>
            <a:r>
              <a:rPr lang="en-ID" dirty="0" err="1"/>
              <a:t>mayoritas</a:t>
            </a:r>
            <a:r>
              <a:rPr lang="en-ID" dirty="0"/>
              <a:t>, </a:t>
            </a:r>
            <a:r>
              <a:rPr lang="en-ID" dirty="0" err="1"/>
              <a:t>hak</a:t>
            </a:r>
            <a:r>
              <a:rPr lang="en-ID" dirty="0"/>
              <a:t> </a:t>
            </a:r>
            <a:r>
              <a:rPr lang="en-ID" dirty="0" err="1"/>
              <a:t>minoritas</a:t>
            </a:r>
            <a:r>
              <a:rPr lang="en-ID" dirty="0"/>
              <a:t>, dan </a:t>
            </a:r>
            <a:r>
              <a:rPr lang="en-ID" dirty="0" err="1"/>
              <a:t>keterwakilan</a:t>
            </a:r>
            <a:r>
              <a:rPr lang="en-ID" dirty="0"/>
              <a:t> yang </a:t>
            </a:r>
            <a:r>
              <a:rPr lang="en-ID" dirty="0" err="1"/>
              <a:t>setara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9306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8CE4A-71FF-4641-AD12-B46B93666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3178C-CFA2-425B-94D9-7285A9CB5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b="1" dirty="0"/>
              <a:t>Model III Alison</a:t>
            </a:r>
          </a:p>
          <a:p>
            <a:pPr marL="0" indent="447675">
              <a:spcBef>
                <a:spcPts val="0"/>
              </a:spcBef>
              <a:buNone/>
            </a:pP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berpendapat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pegawai</a:t>
            </a:r>
            <a:r>
              <a:rPr lang="en-US" dirty="0"/>
              <a:t> negeri yang </a:t>
            </a:r>
            <a:r>
              <a:rPr lang="en-US" dirty="0" err="1"/>
              <a:t>mencerminkan</a:t>
            </a:r>
            <a:r>
              <a:rPr lang="en-US" dirty="0"/>
              <a:t> </a:t>
            </a:r>
            <a:r>
              <a:rPr lang="en-US" dirty="0" err="1"/>
              <a:t>beragam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dan </a:t>
            </a:r>
            <a:r>
              <a:rPr lang="en-US" dirty="0" err="1"/>
              <a:t>nilai-nilai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yang </a:t>
            </a:r>
            <a:r>
              <a:rPr lang="en-US" dirty="0" err="1"/>
              <a:t>dilayaninya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mempertimbangkan</a:t>
            </a:r>
            <a:r>
              <a:rPr lang="en-US" dirty="0"/>
              <a:t> </a:t>
            </a:r>
            <a:r>
              <a:rPr lang="en-US" dirty="0" err="1"/>
              <a:t>kepentingan-kepentingan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kewenangan</a:t>
            </a:r>
            <a:r>
              <a:rPr lang="en-US" dirty="0"/>
              <a:t> </a:t>
            </a:r>
            <a:r>
              <a:rPr lang="en-US" dirty="0" err="1"/>
              <a:t>diskresinya</a:t>
            </a:r>
            <a:r>
              <a:rPr lang="en-US" dirty="0"/>
              <a:t>.</a:t>
            </a:r>
          </a:p>
          <a:p>
            <a:pPr marL="0" indent="447675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b="1" dirty="0"/>
              <a:t>Long </a:t>
            </a:r>
          </a:p>
          <a:p>
            <a:pPr marL="0" indent="447675">
              <a:spcBef>
                <a:spcPts val="0"/>
              </a:spcBef>
              <a:buNone/>
            </a:pP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mengabaikan</a:t>
            </a:r>
            <a:r>
              <a:rPr lang="en-ID" dirty="0"/>
              <a:t> </a:t>
            </a:r>
            <a:r>
              <a:rPr lang="en-ID" dirty="0" err="1"/>
              <a:t>peran</a:t>
            </a:r>
            <a:r>
              <a:rPr lang="en-ID" dirty="0"/>
              <a:t> </a:t>
            </a:r>
            <a:r>
              <a:rPr lang="en-ID" dirty="0" err="1"/>
              <a:t>politik</a:t>
            </a:r>
            <a:r>
              <a:rPr lang="en-ID" dirty="0"/>
              <a:t> </a:t>
            </a:r>
            <a:r>
              <a:rPr lang="en-ID" dirty="0" err="1"/>
              <a:t>birokrasi</a:t>
            </a:r>
            <a:r>
              <a:rPr lang="en-ID" dirty="0"/>
              <a:t> </a:t>
            </a:r>
            <a:r>
              <a:rPr lang="en-ID" dirty="0" err="1"/>
              <a:t>merampas</a:t>
            </a:r>
            <a:r>
              <a:rPr lang="en-ID" dirty="0"/>
              <a:t> </a:t>
            </a:r>
            <a:r>
              <a:rPr lang="en-ID" dirty="0" err="1"/>
              <a:t>teori</a:t>
            </a:r>
            <a:r>
              <a:rPr lang="en-ID" dirty="0"/>
              <a:t> </a:t>
            </a:r>
            <a:r>
              <a:rPr lang="en-ID" dirty="0" err="1"/>
              <a:t>administrasi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koneksi</a:t>
            </a:r>
            <a:r>
              <a:rPr lang="en-ID" dirty="0"/>
              <a:t> </a:t>
            </a:r>
            <a:r>
              <a:rPr lang="en-ID" dirty="0" err="1"/>
              <a:t>penting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dunia </a:t>
            </a:r>
            <a:r>
              <a:rPr lang="en-ID" dirty="0" err="1"/>
              <a:t>nyata</a:t>
            </a:r>
            <a:r>
              <a:rPr lang="en-ID" dirty="0"/>
              <a:t> dan </a:t>
            </a:r>
            <a:r>
              <a:rPr lang="en-ID" dirty="0" err="1"/>
              <a:t>menyerahkan</a:t>
            </a:r>
            <a:r>
              <a:rPr lang="en-ID" dirty="0"/>
              <a:t> </a:t>
            </a:r>
            <a:r>
              <a:rPr lang="en-ID" dirty="0" err="1"/>
              <a:t>sejumlah</a:t>
            </a:r>
            <a:r>
              <a:rPr lang="en-ID" dirty="0"/>
              <a:t> </a:t>
            </a:r>
            <a:r>
              <a:rPr lang="en-ID" dirty="0" err="1"/>
              <a:t>kesimpulan</a:t>
            </a:r>
            <a:r>
              <a:rPr lang="en-ID" dirty="0"/>
              <a:t> </a:t>
            </a:r>
            <a:r>
              <a:rPr lang="en-ID" dirty="0" err="1"/>
              <a:t>preskriptif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karya</a:t>
            </a:r>
            <a:r>
              <a:rPr lang="en-ID" dirty="0"/>
              <a:t> </a:t>
            </a:r>
            <a:r>
              <a:rPr lang="en-ID" dirty="0" err="1"/>
              <a:t>ilmiah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kegagalan</a:t>
            </a:r>
            <a:r>
              <a:rPr lang="en-ID" dirty="0"/>
              <a:t>.</a:t>
            </a:r>
          </a:p>
          <a:p>
            <a:pPr marL="0" indent="447675">
              <a:spcBef>
                <a:spcPts val="0"/>
              </a:spcBef>
              <a:buNone/>
            </a:pPr>
            <a:endParaRPr lang="en-ID" dirty="0"/>
          </a:p>
          <a:p>
            <a:pPr marL="0" indent="0">
              <a:spcBef>
                <a:spcPts val="0"/>
              </a:spcBef>
              <a:buNone/>
            </a:pPr>
            <a:r>
              <a:rPr lang="en-ID" b="1" dirty="0"/>
              <a:t>Long, </a:t>
            </a:r>
            <a:r>
              <a:rPr lang="en-ID" b="1" dirty="0" err="1"/>
              <a:t>Gaus</a:t>
            </a:r>
            <a:r>
              <a:rPr lang="en-ID" b="1" dirty="0"/>
              <a:t>, dan Waldo</a:t>
            </a:r>
          </a:p>
          <a:p>
            <a:pPr marL="0" indent="447675">
              <a:spcBef>
                <a:spcPts val="0"/>
              </a:spcBef>
              <a:buNone/>
            </a:pPr>
            <a:r>
              <a:rPr lang="en-ID" dirty="0" err="1"/>
              <a:t>Suka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suka</a:t>
            </a:r>
            <a:r>
              <a:rPr lang="en-ID" dirty="0"/>
              <a:t>, </a:t>
            </a:r>
            <a:r>
              <a:rPr lang="en-ID" dirty="0" err="1"/>
              <a:t>birokrasi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institusi</a:t>
            </a:r>
            <a:r>
              <a:rPr lang="en-ID" dirty="0"/>
              <a:t> </a:t>
            </a:r>
            <a:r>
              <a:rPr lang="en-ID" dirty="0" err="1"/>
              <a:t>politik</a:t>
            </a:r>
            <a:r>
              <a:rPr lang="en-ID" dirty="0"/>
              <a:t> dan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setiap</a:t>
            </a:r>
            <a:r>
              <a:rPr lang="en-ID" dirty="0"/>
              <a:t> </a:t>
            </a:r>
            <a:r>
              <a:rPr lang="en-ID" dirty="0" err="1"/>
              <a:t>kerangka</a:t>
            </a:r>
            <a:r>
              <a:rPr lang="en-ID" dirty="0"/>
              <a:t> </a:t>
            </a:r>
            <a:r>
              <a:rPr lang="en-ID" dirty="0" err="1"/>
              <a:t>teoretis</a:t>
            </a:r>
            <a:r>
              <a:rPr lang="en-ID" dirty="0"/>
              <a:t> yang </a:t>
            </a:r>
            <a:r>
              <a:rPr lang="en-ID" dirty="0" err="1"/>
              <a:t>berguna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mengakui</a:t>
            </a:r>
            <a:r>
              <a:rPr lang="en-ID" dirty="0"/>
              <a:t> dan </a:t>
            </a:r>
            <a:r>
              <a:rPr lang="en-ID" dirty="0" err="1"/>
              <a:t>menjelaskan</a:t>
            </a:r>
            <a:r>
              <a:rPr lang="en-ID" dirty="0"/>
              <a:t> </a:t>
            </a:r>
            <a:r>
              <a:rPr lang="en-ID" dirty="0" err="1"/>
              <a:t>fakta</a:t>
            </a:r>
            <a:r>
              <a:rPr lang="en-ID" dirty="0"/>
              <a:t> </a:t>
            </a:r>
            <a:r>
              <a:rPr lang="en-ID" dirty="0" err="1"/>
              <a:t>sederhana</a:t>
            </a:r>
            <a:r>
              <a:rPr lang="en-ID" dirty="0"/>
              <a:t> </a:t>
            </a:r>
            <a:r>
              <a:rPr lang="en-ID" dirty="0" err="1"/>
              <a:t>kehidupan</a:t>
            </a:r>
            <a:r>
              <a:rPr lang="en-ID" dirty="0"/>
              <a:t> </a:t>
            </a:r>
            <a:r>
              <a:rPr lang="en-ID" dirty="0" err="1"/>
              <a:t>politik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. </a:t>
            </a:r>
            <a:r>
              <a:rPr lang="sv-SE" dirty="0"/>
              <a:t>Teori administrasi publik, dalamkata lain, harus juga teori politik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90036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742</TotalTime>
  <Words>555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Century Gothic</vt:lpstr>
      <vt:lpstr>Garamond</vt:lpstr>
      <vt:lpstr>Savon</vt:lpstr>
      <vt:lpstr>Teori politik birokrasi</vt:lpstr>
      <vt:lpstr>Politik Birokrasi?</vt:lpstr>
      <vt:lpstr>Teori Administrasi sebagai Teori Politik</vt:lpstr>
      <vt:lpstr>Paradigma Allison terhadap Politik Birokrasi</vt:lpstr>
      <vt:lpstr>Politik, Kekuasaan, dan Organisasi</vt:lpstr>
      <vt:lpstr>Jaringan dan Politik Birokrasi</vt:lpstr>
      <vt:lpstr>Birokrasi Representativ</vt:lpstr>
      <vt:lpstr>Conclusion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 politik birokrasi</dc:title>
  <dc:creator>Ana Kumalasary</dc:creator>
  <cp:lastModifiedBy>Ana Kumalasary</cp:lastModifiedBy>
  <cp:revision>3</cp:revision>
  <dcterms:created xsi:type="dcterms:W3CDTF">2021-10-02T15:56:46Z</dcterms:created>
  <dcterms:modified xsi:type="dcterms:W3CDTF">2021-10-06T17:05:12Z</dcterms:modified>
</cp:coreProperties>
</file>