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938E43-7214-4ACF-ADCC-4800B545F05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B6283D-BFB5-4CF0-8BD0-B696034763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924944"/>
            <a:ext cx="6172200" cy="189436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Teori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Institusional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0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Keberhasilan</a:t>
            </a:r>
            <a:r>
              <a:rPr lang="en-US" sz="1800" dirty="0"/>
              <a:t> </a:t>
            </a:r>
            <a:r>
              <a:rPr lang="en-US" sz="1800" dirty="0" err="1"/>
              <a:t>pengaturan</a:t>
            </a:r>
            <a:r>
              <a:rPr lang="en-US" sz="1800" dirty="0"/>
              <a:t> </a:t>
            </a:r>
            <a:r>
              <a:rPr lang="en-US" sz="1800" dirty="0" err="1"/>
              <a:t>kelembagaan</a:t>
            </a:r>
            <a:r>
              <a:rPr lang="en-US" sz="1800" dirty="0"/>
              <a:t> </a:t>
            </a:r>
            <a:r>
              <a:rPr lang="en-US" sz="1800" dirty="0" err="1"/>
              <a:t>polisentris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mempertahankan</a:t>
            </a:r>
            <a:r>
              <a:rPr lang="en-US" sz="1800" dirty="0"/>
              <a:t> </a:t>
            </a:r>
            <a:r>
              <a:rPr lang="en-US" sz="1800" dirty="0" err="1"/>
              <a:t>infrastruktur</a:t>
            </a:r>
            <a:r>
              <a:rPr lang="en-US" sz="1800" dirty="0"/>
              <a:t> </a:t>
            </a:r>
            <a:r>
              <a:rPr lang="en-US" sz="1800" dirty="0" err="1"/>
              <a:t>pedesaan</a:t>
            </a:r>
            <a:r>
              <a:rPr lang="en-US" sz="1800" dirty="0"/>
              <a:t> di </a:t>
            </a:r>
            <a:r>
              <a:rPr lang="en-US" sz="1800" dirty="0" err="1"/>
              <a:t>negara-negara</a:t>
            </a:r>
            <a:r>
              <a:rPr lang="en-US" sz="1800" dirty="0"/>
              <a:t> </a:t>
            </a:r>
            <a:r>
              <a:rPr lang="en-US" sz="1800" dirty="0" err="1"/>
              <a:t>berkembang</a:t>
            </a:r>
            <a:r>
              <a:rPr lang="en-US" sz="1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Robert Stein, </a:t>
            </a:r>
            <a:r>
              <a:rPr lang="en-US" sz="1800" dirty="0" err="1"/>
              <a:t>menggunakan</a:t>
            </a:r>
            <a:r>
              <a:rPr lang="en-US" sz="1800" dirty="0"/>
              <a:t> data </a:t>
            </a:r>
            <a:r>
              <a:rPr lang="en-US" sz="1800" dirty="0" err="1"/>
              <a:t>dari</a:t>
            </a:r>
            <a:r>
              <a:rPr lang="en-US" sz="1800" dirty="0"/>
              <a:t> International City/County Management Association (ICMA), </a:t>
            </a:r>
            <a:r>
              <a:rPr lang="en-US" sz="1800" dirty="0" err="1"/>
              <a:t>menganalisis</a:t>
            </a:r>
            <a:r>
              <a:rPr lang="en-US" sz="1800" dirty="0"/>
              <a:t> </a:t>
            </a:r>
            <a:r>
              <a:rPr lang="en-US" sz="1800" dirty="0" err="1"/>
              <a:t>alternatif</a:t>
            </a:r>
            <a:r>
              <a:rPr lang="en-US" sz="1800" dirty="0"/>
              <a:t> </a:t>
            </a:r>
            <a:r>
              <a:rPr lang="en-US" sz="1800" dirty="0" err="1"/>
              <a:t>pengaturan</a:t>
            </a:r>
            <a:r>
              <a:rPr lang="en-US" sz="1800" dirty="0"/>
              <a:t> </a:t>
            </a:r>
            <a:r>
              <a:rPr lang="en-US" sz="1800" dirty="0" err="1"/>
              <a:t>struktural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/>
              <a:t>kota</a:t>
            </a:r>
            <a:r>
              <a:rPr lang="en-US" sz="1800" dirty="0"/>
              <a:t> di </a:t>
            </a:r>
            <a:r>
              <a:rPr lang="en-US" sz="1800" dirty="0" err="1"/>
              <a:t>Amerika</a:t>
            </a:r>
            <a:r>
              <a:rPr lang="en-US" sz="1800" dirty="0"/>
              <a:t> </a:t>
            </a:r>
            <a:r>
              <a:rPr lang="en-US" sz="1800" dirty="0" err="1"/>
              <a:t>Serikat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menyimpulkan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teoretis</a:t>
            </a:r>
            <a:r>
              <a:rPr lang="en-US" sz="1800" dirty="0"/>
              <a:t> yang </a:t>
            </a:r>
            <a:r>
              <a:rPr lang="en-US" sz="1800" dirty="0" err="1"/>
              <a:t>sebenarnya</a:t>
            </a:r>
            <a:r>
              <a:rPr lang="en-US" sz="1800" dirty="0"/>
              <a:t> </a:t>
            </a:r>
            <a:r>
              <a:rPr lang="en-US" sz="1800" dirty="0" err="1"/>
              <a:t>bukanlah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/>
              <a:t>alternatif</a:t>
            </a:r>
            <a:r>
              <a:rPr lang="en-US" sz="1800" dirty="0"/>
              <a:t> </a:t>
            </a:r>
            <a:r>
              <a:rPr lang="en-US" sz="1800" dirty="0" err="1"/>
              <a:t>disediakan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swasta</a:t>
            </a:r>
            <a:r>
              <a:rPr lang="en-US" sz="1800" dirty="0"/>
              <a:t>,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efektif</a:t>
            </a:r>
            <a:r>
              <a:rPr lang="en-US" sz="1800" dirty="0"/>
              <a:t> </a:t>
            </a:r>
            <a:r>
              <a:rPr lang="en-US" sz="1800" dirty="0" err="1"/>
              <a:t>mencocokkan</a:t>
            </a:r>
            <a:r>
              <a:rPr lang="en-US" sz="1800" dirty="0"/>
              <a:t> </a:t>
            </a:r>
            <a:r>
              <a:rPr lang="en-US" sz="1800" dirty="0" err="1"/>
              <a:t>tanggung</a:t>
            </a:r>
            <a:r>
              <a:rPr lang="en-US" sz="1800" dirty="0"/>
              <a:t> </a:t>
            </a:r>
            <a:r>
              <a:rPr lang="en-US" sz="1800" dirty="0" err="1"/>
              <a:t>jawab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penyampaian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yang </a:t>
            </a:r>
            <a:r>
              <a:rPr lang="en-US" sz="1800" dirty="0" err="1"/>
              <a:t>tepat</a:t>
            </a:r>
            <a:r>
              <a:rPr lang="en-US" sz="18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361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SISTEM KEANDALAN YANG TINGGI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</a:t>
            </a:r>
            <a:r>
              <a:rPr lang="en-US" sz="1800" dirty="0" err="1"/>
              <a:t>Berikut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 yang kami </a:t>
            </a:r>
            <a:r>
              <a:rPr lang="en-US" sz="1800" dirty="0" err="1"/>
              <a:t>ketahui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keandalan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 :</a:t>
            </a:r>
            <a:endParaRPr lang="en-US" sz="1600" b="1" dirty="0"/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Pertama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/>
              <a:t>fisik</a:t>
            </a:r>
            <a:r>
              <a:rPr lang="en-US" sz="1600" dirty="0"/>
              <a:t> (radar, </a:t>
            </a:r>
            <a:r>
              <a:rPr lang="en-US" sz="1600" dirty="0" err="1"/>
              <a:t>pembangkit</a:t>
            </a:r>
            <a:r>
              <a:rPr lang="en-US" sz="1600" dirty="0"/>
              <a:t> </a:t>
            </a:r>
            <a:r>
              <a:rPr lang="en-US" sz="1600" dirty="0" err="1"/>
              <a:t>listrik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nuklir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sebagainya</a:t>
            </a:r>
            <a:r>
              <a:rPr lang="en-US" sz="1600" dirty="0"/>
              <a:t>)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digabungkan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erat</a:t>
            </a:r>
            <a:r>
              <a:rPr lang="en-US" sz="1600" dirty="0"/>
              <a:t>,.</a:t>
            </a:r>
            <a:endParaRPr lang="en-US" sz="1600" b="1" dirty="0"/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Kedua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kopling</a:t>
            </a:r>
            <a:r>
              <a:rPr lang="en-US" sz="1600" dirty="0"/>
              <a:t> </a:t>
            </a:r>
            <a:r>
              <a:rPr lang="en-US" sz="1600" dirty="0" err="1"/>
              <a:t>ketat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dicirikan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standar</a:t>
            </a:r>
            <a:r>
              <a:rPr lang="en-US" sz="1600" dirty="0"/>
              <a:t> yang </a:t>
            </a:r>
            <a:r>
              <a:rPr lang="en-US" sz="1600" dirty="0" err="1"/>
              <a:t>tetap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relatif</a:t>
            </a:r>
            <a:r>
              <a:rPr lang="en-US" sz="1600" dirty="0"/>
              <a:t> </a:t>
            </a:r>
            <a:r>
              <a:rPr lang="en-US" sz="1600" dirty="0" err="1"/>
              <a:t>kaku</a:t>
            </a:r>
            <a:r>
              <a:rPr lang="en-US" sz="1600" dirty="0"/>
              <a:t> </a:t>
            </a:r>
            <a:r>
              <a:rPr lang="en-US" sz="1600" dirty="0" err="1"/>
              <a:t>prosedur</a:t>
            </a:r>
            <a:r>
              <a:rPr lang="en-US" sz="1600" dirty="0"/>
              <a:t> </a:t>
            </a:r>
            <a:r>
              <a:rPr lang="en-US" sz="1600" dirty="0" err="1"/>
              <a:t>operasi</a:t>
            </a:r>
            <a:r>
              <a:rPr lang="en-US" sz="1600" dirty="0"/>
              <a:t>,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protokol</a:t>
            </a:r>
            <a:r>
              <a:rPr lang="en-US" sz="1600" dirty="0"/>
              <a:t> </a:t>
            </a:r>
            <a:r>
              <a:rPr lang="en-US" sz="1600" dirty="0" err="1"/>
              <a:t>prosedur</a:t>
            </a:r>
            <a:r>
              <a:rPr lang="en-US" sz="1600" dirty="0"/>
              <a:t>, yang </a:t>
            </a:r>
            <a:r>
              <a:rPr lang="en-US" sz="1600" dirty="0" err="1"/>
              <a:t>biasanya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bervariasi</a:t>
            </a:r>
            <a:r>
              <a:rPr lang="en-US" sz="16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30571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endParaRPr lang="en-US" sz="1600" b="1" dirty="0"/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Ketiga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 yang </a:t>
            </a:r>
            <a:r>
              <a:rPr lang="en-US" sz="1600" dirty="0" err="1"/>
              <a:t>beroperasi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titik</a:t>
            </a:r>
            <a:r>
              <a:rPr lang="en-US" sz="1600" dirty="0"/>
              <a:t> </a:t>
            </a:r>
            <a:r>
              <a:rPr lang="en-US" sz="1600" dirty="0" err="1"/>
              <a:t>mana</a:t>
            </a:r>
            <a:r>
              <a:rPr lang="en-US" sz="1600" dirty="0"/>
              <a:t> pun </a:t>
            </a:r>
            <a:r>
              <a:rPr lang="en-US" sz="1600" dirty="0" err="1"/>
              <a:t>dalam</a:t>
            </a:r>
            <a:r>
              <a:rPr lang="en-US" sz="1600" dirty="0"/>
              <a:t> proses </a:t>
            </a:r>
            <a:r>
              <a:rPr lang="en-US" sz="1600" dirty="0" err="1"/>
              <a:t>produksi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keandalan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r>
              <a:rPr lang="en-US" sz="1600" dirty="0" err="1"/>
              <a:t>memerlukan</a:t>
            </a:r>
            <a:r>
              <a:rPr lang="en-US" sz="1600" dirty="0"/>
              <a:t> </a:t>
            </a:r>
            <a:r>
              <a:rPr lang="en-US" sz="1600" dirty="0" err="1"/>
              <a:t>pelatihan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yang </a:t>
            </a:r>
            <a:r>
              <a:rPr lang="en-US" sz="1600" dirty="0" err="1"/>
              <a:t>ekstensif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pelatihan</a:t>
            </a:r>
            <a:r>
              <a:rPr lang="en-US" sz="1600" dirty="0"/>
              <a:t> </a:t>
            </a:r>
            <a:r>
              <a:rPr lang="en-US" sz="1600" dirty="0" err="1"/>
              <a:t>ulang</a:t>
            </a:r>
            <a:r>
              <a:rPr lang="en-US" sz="1600" dirty="0"/>
              <a:t> yang </a:t>
            </a:r>
            <a:r>
              <a:rPr lang="en-US" sz="1600" dirty="0" err="1"/>
              <a:t>konstan</a:t>
            </a:r>
            <a:r>
              <a:rPr lang="en-US" sz="1600" dirty="0"/>
              <a:t>.</a:t>
            </a:r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Keempat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biasanya</a:t>
            </a:r>
            <a:r>
              <a:rPr lang="en-US" sz="1600" dirty="0"/>
              <a:t> </a:t>
            </a:r>
            <a:r>
              <a:rPr lang="en-US" sz="1600" dirty="0" err="1"/>
              <a:t>didanai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menjamin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r>
              <a:rPr lang="en-US" sz="1600" dirty="0" err="1"/>
              <a:t>efisiensi</a:t>
            </a:r>
            <a:r>
              <a:rPr lang="en-US" sz="1600" dirty="0"/>
              <a:t>.</a:t>
            </a:r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Kelima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berlebihan</a:t>
            </a:r>
            <a:r>
              <a:rPr lang="en-US" sz="1600" dirty="0"/>
              <a:t>,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, </a:t>
            </a:r>
            <a:r>
              <a:rPr lang="en-US" sz="1600" dirty="0" err="1"/>
              <a:t>tiga</a:t>
            </a:r>
            <a:r>
              <a:rPr lang="en-US" sz="1600" dirty="0"/>
              <a:t>,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bahkan</a:t>
            </a:r>
            <a:r>
              <a:rPr lang="en-US" sz="1600" dirty="0"/>
              <a:t> </a:t>
            </a:r>
            <a:r>
              <a:rPr lang="en-US" sz="1600" dirty="0" err="1"/>
              <a:t>sampai</a:t>
            </a:r>
            <a:r>
              <a:rPr lang="en-US" sz="1600" dirty="0"/>
              <a:t> </a:t>
            </a:r>
            <a:r>
              <a:rPr lang="en-US" sz="1600" dirty="0" err="1"/>
              <a:t>berlebihan</a:t>
            </a:r>
            <a:r>
              <a:rPr lang="en-US" sz="1600" dirty="0"/>
              <a:t>,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siap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mengambil</a:t>
            </a:r>
            <a:r>
              <a:rPr lang="en-US" sz="1600" dirty="0"/>
              <a:t> </a:t>
            </a:r>
            <a:r>
              <a:rPr lang="en-US" sz="1600" dirty="0" err="1"/>
              <a:t>alih</a:t>
            </a:r>
            <a:r>
              <a:rPr lang="en-US" sz="1600" dirty="0"/>
              <a:t> </a:t>
            </a:r>
            <a:r>
              <a:rPr lang="en-US" sz="1600" dirty="0" err="1"/>
              <a:t>jika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utama</a:t>
            </a:r>
            <a:r>
              <a:rPr lang="en-US" sz="1600" dirty="0"/>
              <a:t> </a:t>
            </a:r>
            <a:r>
              <a:rPr lang="en-US" sz="1600" dirty="0" err="1"/>
              <a:t>gagal</a:t>
            </a:r>
            <a:r>
              <a:rPr lang="en-US" sz="1600" dirty="0"/>
              <a:t>. </a:t>
            </a: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Keenam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berjejaring</a:t>
            </a:r>
            <a:r>
              <a:rPr lang="en-US" sz="1600" dirty="0"/>
              <a:t>, </a:t>
            </a:r>
            <a:r>
              <a:rPr lang="en-US" sz="1600" dirty="0" err="1"/>
              <a:t>artinya</a:t>
            </a:r>
            <a:r>
              <a:rPr lang="en-US" sz="1600" dirty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berada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rantai</a:t>
            </a:r>
            <a:r>
              <a:rPr lang="en-US" sz="1600" dirty="0"/>
              <a:t> </a:t>
            </a:r>
            <a:r>
              <a:rPr lang="en-US" sz="1600" dirty="0" err="1"/>
              <a:t>produksi</a:t>
            </a:r>
            <a:r>
              <a:rPr lang="en-US" sz="1600" dirty="0"/>
              <a:t>. </a:t>
            </a: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1600" b="1" dirty="0" err="1"/>
              <a:t>Ketujuh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campuran</a:t>
            </a:r>
            <a:r>
              <a:rPr lang="en-US" sz="1600" dirty="0"/>
              <a:t> yang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biasa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, non-</a:t>
            </a:r>
            <a:r>
              <a:rPr lang="en-US" sz="1600" dirty="0" err="1"/>
              <a:t>pemerintah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komersial</a:t>
            </a:r>
            <a:r>
              <a:rPr lang="en-US" sz="1600" dirty="0"/>
              <a:t>.</a:t>
            </a:r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43957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00600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Ø"/>
            </a:pPr>
            <a:endParaRPr lang="en-US" sz="2000" b="1" dirty="0"/>
          </a:p>
          <a:p>
            <a:pPr lvl="0"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2000" b="1" dirty="0" err="1"/>
              <a:t>Kedelapan</a:t>
            </a:r>
            <a:r>
              <a:rPr lang="en-US" sz="2000" b="1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bekerja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, </a:t>
            </a:r>
            <a:r>
              <a:rPr lang="en-US" sz="2000" dirty="0" err="1"/>
              <a:t>pelaporan</a:t>
            </a:r>
            <a:r>
              <a:rPr lang="en-US" sz="2000" dirty="0"/>
              <a:t> </a:t>
            </a:r>
            <a:r>
              <a:rPr lang="en-US" sz="2000" dirty="0" err="1"/>
              <a:t>kesalahan</a:t>
            </a:r>
            <a:r>
              <a:rPr lang="en-US" sz="2000" dirty="0"/>
              <a:t> di </a:t>
            </a:r>
            <a:r>
              <a:rPr lang="en-US" sz="2000" dirty="0" err="1"/>
              <a:t>dorong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dihukum</a:t>
            </a:r>
            <a:r>
              <a:rPr lang="en-US" sz="2000" dirty="0"/>
              <a:t>. </a:t>
            </a:r>
            <a:r>
              <a:rPr lang="en-US" sz="2000" dirty="0" err="1"/>
              <a:t>Memang</a:t>
            </a:r>
            <a:r>
              <a:rPr lang="en-US" sz="2000" dirty="0"/>
              <a:t>, </a:t>
            </a:r>
            <a:r>
              <a:rPr lang="en-US" sz="2000" dirty="0" err="1"/>
              <a:t>inisiatif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prosedur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protokol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demikian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 </a:t>
            </a:r>
            <a:r>
              <a:rPr lang="en-US" sz="2000" dirty="0" err="1"/>
              <a:t>dihargai</a:t>
            </a:r>
            <a:r>
              <a:rPr lang="en-US" sz="2000" dirty="0"/>
              <a:t>.</a:t>
            </a:r>
          </a:p>
          <a:p>
            <a:pPr algn="just">
              <a:lnSpc>
                <a:spcPct val="160000"/>
              </a:lnSpc>
              <a:buClrTx/>
              <a:buFont typeface="Wingdings" pitchFamily="2" charset="2"/>
              <a:buChar char="Ø"/>
            </a:pPr>
            <a:r>
              <a:rPr lang="en-US" sz="2000" b="1" dirty="0" err="1"/>
              <a:t>Kesembilan</a:t>
            </a:r>
            <a:r>
              <a:rPr lang="en-US" sz="2000" b="1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agak</a:t>
            </a:r>
            <a:r>
              <a:rPr lang="en-US" sz="2000" dirty="0"/>
              <a:t> </a:t>
            </a:r>
            <a:r>
              <a:rPr lang="en-US" sz="2000" dirty="0" err="1"/>
              <a:t>hierarkis</a:t>
            </a:r>
            <a:r>
              <a:rPr lang="en-US" sz="2000" dirty="0"/>
              <a:t>, </a:t>
            </a:r>
            <a:r>
              <a:rPr lang="en-US" sz="2000" dirty="0" err="1"/>
              <a:t>baik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. </a:t>
            </a:r>
          </a:p>
          <a:p>
            <a:pPr marL="0" indent="0" algn="just">
              <a:lnSpc>
                <a:spcPct val="160000"/>
              </a:lnSpc>
              <a:buClrTx/>
              <a:buNone/>
            </a:pPr>
            <a:r>
              <a:rPr lang="en-US" sz="2000" dirty="0"/>
              <a:t>	</a:t>
            </a:r>
          </a:p>
          <a:p>
            <a:pPr marL="0" indent="0" algn="just">
              <a:lnSpc>
                <a:spcPct val="160000"/>
              </a:lnSpc>
              <a:buClrTx/>
              <a:buNone/>
            </a:pPr>
            <a:r>
              <a:rPr lang="en-US" sz="2000" dirty="0"/>
              <a:t>	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mengungkapkan</a:t>
            </a:r>
            <a:r>
              <a:rPr lang="en-US" sz="2000" dirty="0"/>
              <a:t> </a:t>
            </a:r>
            <a:r>
              <a:rPr lang="en-US" sz="2000" dirty="0" err="1"/>
              <a:t>betapa</a:t>
            </a:r>
            <a:r>
              <a:rPr lang="en-US" sz="2000" dirty="0"/>
              <a:t> </a:t>
            </a:r>
            <a:r>
              <a:rPr lang="en-US" sz="2000" dirty="0" err="1"/>
              <a:t>efektifnya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modern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swasta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yang </a:t>
            </a:r>
            <a:r>
              <a:rPr lang="en-US" sz="2000" dirty="0" err="1"/>
              <a:t>memadai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dikelola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. </a:t>
            </a:r>
          </a:p>
          <a:p>
            <a:pPr marL="0" indent="0" algn="just">
              <a:lnSpc>
                <a:spcPct val="160000"/>
              </a:lnSpc>
              <a:buClrTx/>
              <a:buNone/>
            </a:pPr>
            <a:r>
              <a:rPr lang="en-US" sz="2000" dirty="0"/>
              <a:t>	Yang </a:t>
            </a:r>
            <a:r>
              <a:rPr lang="en-US" sz="2000" dirty="0" err="1"/>
              <a:t>pasti</a:t>
            </a:r>
            <a:r>
              <a:rPr lang="en-US" sz="2000" dirty="0"/>
              <a:t>,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subjek</a:t>
            </a:r>
            <a:r>
              <a:rPr lang="en-US" sz="2000" dirty="0"/>
              <a:t> </a:t>
            </a:r>
            <a:r>
              <a:rPr lang="en-US" sz="2000" dirty="0" err="1"/>
              <a:t>pengawasan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yang </a:t>
            </a:r>
            <a:r>
              <a:rPr lang="en-US" sz="2000" dirty="0" err="1"/>
              <a:t>intens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visibilitas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.</a:t>
            </a: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833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SISTEM KEANDALAN YANG RENDAH DAN PENINGKATANNYA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Seperti</a:t>
            </a:r>
            <a:r>
              <a:rPr lang="en-US" sz="1600" dirty="0"/>
              <a:t> yang di </a:t>
            </a:r>
            <a:r>
              <a:rPr lang="en-US" sz="1600" dirty="0" err="1"/>
              <a:t>bayangkan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LaPorte</a:t>
            </a:r>
            <a:r>
              <a:rPr lang="en-US" sz="1600" dirty="0"/>
              <a:t>,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keandalan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r>
              <a:rPr lang="en-US" sz="1600" dirty="0" err="1"/>
              <a:t>cukup</a:t>
            </a:r>
            <a:r>
              <a:rPr lang="en-US" sz="1600" dirty="0"/>
              <a:t> </a:t>
            </a:r>
            <a:r>
              <a:rPr lang="en-US" sz="1600" dirty="0" err="1"/>
              <a:t>langka</a:t>
            </a:r>
            <a:r>
              <a:rPr lang="en-US" sz="1600" dirty="0"/>
              <a:t> (</a:t>
            </a:r>
            <a:r>
              <a:rPr lang="en-US" sz="1600" dirty="0" err="1"/>
              <a:t>Bourrier</a:t>
            </a:r>
            <a:r>
              <a:rPr lang="en-US" sz="1600" dirty="0"/>
              <a:t>). </a:t>
            </a:r>
            <a:r>
              <a:rPr lang="en-US" sz="1600" dirty="0" err="1"/>
              <a:t>Sebagian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di </a:t>
            </a:r>
            <a:r>
              <a:rPr lang="en-US" sz="1600" dirty="0" err="1"/>
              <a:t>lingkungan</a:t>
            </a:r>
            <a:r>
              <a:rPr lang="en-US" sz="1600" dirty="0"/>
              <a:t> di </a:t>
            </a:r>
            <a:r>
              <a:rPr lang="en-US" sz="1600" dirty="0" err="1"/>
              <a:t>mana</a:t>
            </a:r>
            <a:r>
              <a:rPr lang="en-US" sz="1600" dirty="0"/>
              <a:t> </a:t>
            </a:r>
            <a:r>
              <a:rPr lang="en-US" sz="1600" dirty="0" err="1"/>
              <a:t>kegagalan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bencana</a:t>
            </a:r>
            <a:r>
              <a:rPr lang="en-US" sz="1600" dirty="0"/>
              <a:t> total. Yang </a:t>
            </a:r>
            <a:r>
              <a:rPr lang="en-US" sz="1600" dirty="0" err="1"/>
              <a:t>berakibat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uji</a:t>
            </a:r>
            <a:r>
              <a:rPr lang="en-US" sz="1600" dirty="0"/>
              <a:t> </a:t>
            </a:r>
            <a:r>
              <a:rPr lang="en-US" sz="1600" dirty="0" err="1"/>
              <a:t>coba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kesalahan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diterima</a:t>
            </a:r>
            <a:r>
              <a:rPr lang="en-US" sz="1600" dirty="0"/>
              <a:t>, </a:t>
            </a:r>
            <a:r>
              <a:rPr lang="en-US" sz="1600" dirty="0" err="1"/>
              <a:t>tetapi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mungkin</a:t>
            </a:r>
            <a:r>
              <a:rPr lang="en-US" sz="1600" dirty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terbaik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mengatasi</a:t>
            </a:r>
            <a:r>
              <a:rPr lang="en-US" sz="1600" dirty="0"/>
              <a:t> </a:t>
            </a:r>
            <a:r>
              <a:rPr lang="en-US" sz="1600" dirty="0" err="1"/>
              <a:t>potensi</a:t>
            </a:r>
            <a:r>
              <a:rPr lang="en-US" sz="1600" dirty="0"/>
              <a:t> </a:t>
            </a:r>
            <a:r>
              <a:rPr lang="en-US" sz="1600" dirty="0" err="1"/>
              <a:t>resiko</a:t>
            </a:r>
            <a:r>
              <a:rPr lang="en-US" sz="1600" dirty="0"/>
              <a:t> (</a:t>
            </a:r>
            <a:r>
              <a:rPr lang="en-US" sz="1600" dirty="0" err="1"/>
              <a:t>Wildavsky</a:t>
            </a:r>
            <a:r>
              <a:rPr lang="en-US" sz="1600" dirty="0"/>
              <a:t>).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Proses </a:t>
            </a:r>
            <a:r>
              <a:rPr lang="en-US" sz="1600" dirty="0" err="1"/>
              <a:t>uji</a:t>
            </a:r>
            <a:r>
              <a:rPr lang="en-US" sz="1600" dirty="0"/>
              <a:t> </a:t>
            </a:r>
            <a:r>
              <a:rPr lang="en-US" sz="1600" dirty="0" err="1"/>
              <a:t>coba</a:t>
            </a:r>
            <a:r>
              <a:rPr lang="en-US" sz="1600" dirty="0"/>
              <a:t> di </a:t>
            </a:r>
            <a:r>
              <a:rPr lang="en-US" sz="1600" dirty="0" err="1"/>
              <a:t>perlukan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ketidakmampuan</a:t>
            </a:r>
            <a:r>
              <a:rPr lang="en-US" sz="1600" dirty="0"/>
              <a:t> </a:t>
            </a:r>
            <a:r>
              <a:rPr lang="en-US" sz="1600" dirty="0" err="1"/>
              <a:t>mengambil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rasional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menghadapi</a:t>
            </a:r>
            <a:r>
              <a:rPr lang="en-US" sz="1600" dirty="0"/>
              <a:t> </a:t>
            </a:r>
            <a:r>
              <a:rPr lang="en-US" sz="1600" dirty="0" err="1"/>
              <a:t>keterbatasan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,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kendala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daya</a:t>
            </a:r>
            <a:r>
              <a:rPr lang="en-US" sz="1600" dirty="0"/>
              <a:t> </a:t>
            </a:r>
            <a:r>
              <a:rPr lang="en-US" sz="1600" dirty="0" err="1"/>
              <a:t>moneter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personel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mencukupi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38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000" dirty="0" err="1"/>
              <a:t>Akibatnya</a:t>
            </a:r>
            <a:r>
              <a:rPr lang="en-US" sz="2000" dirty="0"/>
              <a:t>,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keandalan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yang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langka</a:t>
            </a:r>
            <a:r>
              <a:rPr lang="en-US" sz="2000" dirty="0"/>
              <a:t>. </a:t>
            </a:r>
            <a:r>
              <a:rPr lang="en-US" sz="2000" dirty="0" err="1"/>
              <a:t>Meskipun</a:t>
            </a:r>
            <a:r>
              <a:rPr lang="en-US" sz="2000" dirty="0"/>
              <a:t>,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keandalan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ditingkatkan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keandalan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,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bahaya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memperlakukan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diandalkan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.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harapan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6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MEMBANDINGKAN BENTUK KELEMBAGAAN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Di era </a:t>
            </a:r>
            <a:r>
              <a:rPr lang="en-US" sz="1600" dirty="0" err="1"/>
              <a:t>progresif</a:t>
            </a:r>
            <a:r>
              <a:rPr lang="en-US" sz="1600" dirty="0"/>
              <a:t>, </a:t>
            </a:r>
            <a:r>
              <a:rPr lang="en-US" sz="1600" dirty="0" err="1"/>
              <a:t>gerakan</a:t>
            </a:r>
            <a:r>
              <a:rPr lang="en-US" sz="1600" dirty="0"/>
              <a:t> </a:t>
            </a:r>
            <a:r>
              <a:rPr lang="en-US" sz="1600" dirty="0" err="1"/>
              <a:t>reformasi</a:t>
            </a:r>
            <a:r>
              <a:rPr lang="en-US" sz="1600" dirty="0"/>
              <a:t> </a:t>
            </a:r>
            <a:r>
              <a:rPr lang="en-US" sz="1600" dirty="0" err="1"/>
              <a:t>kota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proses </a:t>
            </a:r>
            <a:r>
              <a:rPr lang="en-US" sz="1600" dirty="0" err="1"/>
              <a:t>inkremental</a:t>
            </a:r>
            <a:r>
              <a:rPr lang="en-US" sz="1600" dirty="0"/>
              <a:t> yang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sukses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desain</a:t>
            </a:r>
            <a:r>
              <a:rPr lang="en-US" sz="1600" dirty="0"/>
              <a:t> </a:t>
            </a:r>
            <a:r>
              <a:rPr lang="en-US" sz="1600" dirty="0" err="1"/>
              <a:t>ulang</a:t>
            </a:r>
            <a:r>
              <a:rPr lang="en-US" sz="1600" dirty="0"/>
              <a:t> </a:t>
            </a:r>
            <a:r>
              <a:rPr lang="en-US" sz="1600" dirty="0" err="1"/>
              <a:t>kelembagaan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perubahan</a:t>
            </a:r>
            <a:r>
              <a:rPr lang="en-US" sz="1600" dirty="0"/>
              <a:t> </a:t>
            </a:r>
            <a:r>
              <a:rPr lang="en-US" sz="1600" dirty="0" err="1"/>
              <a:t>alokasi</a:t>
            </a:r>
            <a:r>
              <a:rPr lang="en-US" sz="1600" dirty="0"/>
              <a:t> </a:t>
            </a:r>
            <a:r>
              <a:rPr lang="en-US" sz="1600" dirty="0" err="1"/>
              <a:t>kekuasaan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kebijakan</a:t>
            </a:r>
            <a:r>
              <a:rPr lang="en-US" sz="1600" dirty="0"/>
              <a:t> </a:t>
            </a:r>
            <a:r>
              <a:rPr lang="en-US" sz="1600" dirty="0" err="1"/>
              <a:t>kota-kota</a:t>
            </a:r>
            <a:r>
              <a:rPr lang="en-US" sz="1600" dirty="0"/>
              <a:t> </a:t>
            </a:r>
            <a:r>
              <a:rPr lang="en-US" sz="1600" dirty="0" err="1"/>
              <a:t>Amerika</a:t>
            </a:r>
            <a:r>
              <a:rPr lang="en-US" sz="1600" dirty="0"/>
              <a:t>.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akhir</a:t>
            </a:r>
            <a:r>
              <a:rPr lang="en-US" sz="1600" dirty="0"/>
              <a:t> </a:t>
            </a:r>
            <a:r>
              <a:rPr lang="en-US" sz="1600" dirty="0" err="1"/>
              <a:t>tahun</a:t>
            </a:r>
            <a:r>
              <a:rPr lang="en-US" sz="1600" dirty="0"/>
              <a:t> 1880-an, </a:t>
            </a:r>
            <a:r>
              <a:rPr lang="en-US" sz="1600" dirty="0" err="1"/>
              <a:t>struktur</a:t>
            </a:r>
            <a:r>
              <a:rPr lang="en-US" sz="1600" dirty="0"/>
              <a:t> </a:t>
            </a:r>
            <a:r>
              <a:rPr lang="en-US" sz="1600" dirty="0" err="1"/>
              <a:t>hampir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kota</a:t>
            </a:r>
            <a:r>
              <a:rPr lang="en-US" sz="1600" dirty="0"/>
              <a:t> di </a:t>
            </a:r>
            <a:r>
              <a:rPr lang="en-US" sz="1600" dirty="0" err="1"/>
              <a:t>Amerika</a:t>
            </a:r>
            <a:r>
              <a:rPr lang="en-US" sz="1600" dirty="0"/>
              <a:t> </a:t>
            </a:r>
            <a:r>
              <a:rPr lang="en-US" sz="1600" dirty="0" err="1"/>
              <a:t>didasarkan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pemisahan</a:t>
            </a:r>
            <a:r>
              <a:rPr lang="en-US" sz="1600" dirty="0"/>
              <a:t> </a:t>
            </a:r>
            <a:r>
              <a:rPr lang="en-US" sz="1600" dirty="0" err="1"/>
              <a:t>kekuasaan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model “</a:t>
            </a:r>
            <a:r>
              <a:rPr lang="en-US" sz="1600" i="1" dirty="0"/>
              <a:t>checks and balance</a:t>
            </a:r>
            <a:r>
              <a:rPr lang="en-US" sz="1600" dirty="0"/>
              <a:t>” yang </a:t>
            </a:r>
            <a:r>
              <a:rPr lang="en-US" sz="1600" dirty="0" err="1"/>
              <a:t>digunakan</a:t>
            </a:r>
            <a:r>
              <a:rPr lang="en-US" sz="1600" dirty="0"/>
              <a:t> di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/>
              <a:t>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Partai</a:t>
            </a:r>
            <a:r>
              <a:rPr lang="en-US" sz="1600" dirty="0"/>
              <a:t> </a:t>
            </a:r>
            <a:r>
              <a:rPr lang="en-US" sz="1600" dirty="0" err="1"/>
              <a:t>politik</a:t>
            </a:r>
            <a:r>
              <a:rPr lang="en-US" sz="1600" dirty="0"/>
              <a:t>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err="1"/>
              <a:t>pentingnya</a:t>
            </a:r>
            <a:r>
              <a:rPr lang="en-US" sz="1600" dirty="0"/>
              <a:t> di </a:t>
            </a:r>
            <a:r>
              <a:rPr lang="en-US" sz="1600" dirty="0" err="1"/>
              <a:t>kota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halnya</a:t>
            </a:r>
            <a:r>
              <a:rPr lang="en-US" sz="1600" dirty="0"/>
              <a:t> di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/>
              <a:t>. </a:t>
            </a:r>
            <a:r>
              <a:rPr lang="en-US" sz="1600" dirty="0" err="1"/>
              <a:t>Walikota</a:t>
            </a:r>
            <a:r>
              <a:rPr lang="en-US" sz="1600" dirty="0"/>
              <a:t> yang </a:t>
            </a:r>
            <a:r>
              <a:rPr lang="en-US" sz="1600" dirty="0" err="1"/>
              <a:t>kuat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terkadang</a:t>
            </a:r>
            <a:r>
              <a:rPr lang="en-US" sz="1600" dirty="0"/>
              <a:t> </a:t>
            </a:r>
            <a:r>
              <a:rPr lang="en-US" sz="1600" dirty="0" err="1"/>
              <a:t>cukup</a:t>
            </a:r>
            <a:r>
              <a:rPr lang="en-US" sz="1600" dirty="0"/>
              <a:t> </a:t>
            </a:r>
            <a:r>
              <a:rPr lang="en-US" sz="1600" dirty="0" err="1"/>
              <a:t>digambarkan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bos</a:t>
            </a:r>
            <a:r>
              <a:rPr lang="en-US" sz="1600" dirty="0"/>
              <a:t>. Dan </a:t>
            </a:r>
            <a:r>
              <a:rPr lang="en-US" sz="1600" dirty="0" err="1"/>
              <a:t>pekerjaan</a:t>
            </a:r>
            <a:r>
              <a:rPr lang="en-US" sz="1600" dirty="0"/>
              <a:t> </a:t>
            </a:r>
            <a:r>
              <a:rPr lang="en-US" sz="1600" dirty="0" err="1"/>
              <a:t>kota</a:t>
            </a:r>
            <a:r>
              <a:rPr lang="en-US" sz="1600" dirty="0"/>
              <a:t> </a:t>
            </a:r>
            <a:r>
              <a:rPr lang="en-US" sz="1600" dirty="0" err="1"/>
              <a:t>didasarkan</a:t>
            </a:r>
            <a:r>
              <a:rPr lang="en-US" sz="1600" dirty="0"/>
              <a:t> </a:t>
            </a:r>
            <a:r>
              <a:rPr lang="en-US" sz="1600" dirty="0" err="1"/>
              <a:t>sebagian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patronase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korupsi</a:t>
            </a:r>
            <a:r>
              <a:rPr lang="en-US" sz="1600" dirty="0"/>
              <a:t> yang </a:t>
            </a:r>
            <a:r>
              <a:rPr lang="en-US" sz="1600" dirty="0" err="1"/>
              <a:t>meluas</a:t>
            </a:r>
            <a:r>
              <a:rPr lang="en-US" sz="1600" dirty="0"/>
              <a:t> </a:t>
            </a:r>
            <a:r>
              <a:rPr lang="en-US" sz="1600" dirty="0" err="1"/>
              <a:t>terutama</a:t>
            </a:r>
            <a:r>
              <a:rPr lang="en-US" sz="1600" dirty="0"/>
              <a:t> di </a:t>
            </a:r>
            <a:r>
              <a:rPr lang="en-US" sz="1600" dirty="0" err="1"/>
              <a:t>kaitkan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peluncuran</a:t>
            </a:r>
            <a:r>
              <a:rPr lang="en-US" sz="1600" dirty="0"/>
              <a:t> </a:t>
            </a:r>
            <a:r>
              <a:rPr lang="en-US" sz="1600" dirty="0" err="1"/>
              <a:t>kontrak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menerima</a:t>
            </a:r>
            <a:r>
              <a:rPr lang="en-US" sz="1600" dirty="0"/>
              <a:t> </a:t>
            </a:r>
            <a:r>
              <a:rPr lang="en-US" sz="1600" dirty="0" err="1"/>
              <a:t>suap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kontraktor</a:t>
            </a:r>
            <a:r>
              <a:rPr lang="en-US" sz="1600" dirty="0"/>
              <a:t> </a:t>
            </a:r>
            <a:r>
              <a:rPr lang="en-US" sz="1600" dirty="0" err="1"/>
              <a:t>kota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vendor.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392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Realokasi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perilaku</a:t>
            </a:r>
            <a:r>
              <a:rPr lang="en-US" sz="1800" dirty="0"/>
              <a:t> </a:t>
            </a:r>
            <a:r>
              <a:rPr lang="en-US" sz="1800" dirty="0" err="1"/>
              <a:t>institusional</a:t>
            </a:r>
            <a:r>
              <a:rPr lang="en-US" sz="1800" dirty="0"/>
              <a:t> </a:t>
            </a:r>
            <a:r>
              <a:rPr lang="en-US" sz="1800" dirty="0" err="1"/>
              <a:t>dicapai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mengubah</a:t>
            </a:r>
            <a:r>
              <a:rPr lang="en-US" sz="1800" dirty="0"/>
              <a:t> </a:t>
            </a:r>
            <a:r>
              <a:rPr lang="en-US" sz="1800" dirty="0" err="1"/>
              <a:t>aturan</a:t>
            </a:r>
            <a:r>
              <a:rPr lang="en-US" sz="1800" dirty="0"/>
              <a:t> </a:t>
            </a:r>
            <a:r>
              <a:rPr lang="en-US" sz="1800" dirty="0" err="1"/>
              <a:t>kelembagaan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mengubah</a:t>
            </a:r>
            <a:r>
              <a:rPr lang="en-US" sz="1800" dirty="0"/>
              <a:t> </a:t>
            </a:r>
            <a:r>
              <a:rPr lang="en-US" sz="1800" dirty="0" err="1"/>
              <a:t>peran</a:t>
            </a:r>
            <a:r>
              <a:rPr lang="en-US" sz="1800" dirty="0"/>
              <a:t> </a:t>
            </a:r>
            <a:r>
              <a:rPr lang="en-US" sz="1800" dirty="0" err="1"/>
              <a:t>kelembagaan</a:t>
            </a:r>
            <a:r>
              <a:rPr lang="en-US" sz="1800" dirty="0"/>
              <a:t>. </a:t>
            </a:r>
            <a:r>
              <a:rPr lang="en-US" sz="1800" dirty="0" err="1"/>
              <a:t>Pilihan</a:t>
            </a:r>
            <a:r>
              <a:rPr lang="en-US" sz="1800" dirty="0"/>
              <a:t> nonpartisan </a:t>
            </a:r>
            <a:r>
              <a:rPr lang="en-US" sz="1800" dirty="0" err="1"/>
              <a:t>menggantikan</a:t>
            </a:r>
            <a:r>
              <a:rPr lang="en-US" sz="1800" dirty="0"/>
              <a:t> </a:t>
            </a:r>
            <a:r>
              <a:rPr lang="en-US" sz="1800" dirty="0" err="1"/>
              <a:t>pilihan</a:t>
            </a:r>
            <a:r>
              <a:rPr lang="en-US" sz="1800" dirty="0"/>
              <a:t> partisan.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pelayanan</a:t>
            </a:r>
            <a:r>
              <a:rPr lang="en-US" sz="1800" dirty="0"/>
              <a:t> </a:t>
            </a:r>
            <a:r>
              <a:rPr lang="en-US" sz="1800" dirty="0" err="1"/>
              <a:t>sipil</a:t>
            </a:r>
            <a:r>
              <a:rPr lang="en-US" sz="1800" dirty="0"/>
              <a:t> </a:t>
            </a:r>
            <a:r>
              <a:rPr lang="en-US" sz="1800" dirty="0" err="1"/>
              <a:t>menggantikan</a:t>
            </a:r>
            <a:r>
              <a:rPr lang="en-US" sz="1800" dirty="0"/>
              <a:t> </a:t>
            </a:r>
            <a:r>
              <a:rPr lang="en-US" sz="1800" dirty="0" err="1"/>
              <a:t>patronase</a:t>
            </a:r>
            <a:r>
              <a:rPr lang="en-US" sz="1800" dirty="0"/>
              <a:t>. </a:t>
            </a:r>
            <a:r>
              <a:rPr lang="en-US" sz="1800" dirty="0" err="1"/>
              <a:t>Menguatkan</a:t>
            </a:r>
            <a:r>
              <a:rPr lang="en-US" sz="1800" dirty="0"/>
              <a:t> </a:t>
            </a:r>
            <a:r>
              <a:rPr lang="en-US" sz="1800" dirty="0" err="1"/>
              <a:t>kontrol</a:t>
            </a:r>
            <a:r>
              <a:rPr lang="en-US" sz="1800" dirty="0"/>
              <a:t> </a:t>
            </a:r>
            <a:r>
              <a:rPr lang="en-US" sz="1800" dirty="0" err="1"/>
              <a:t>penawaran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pembelian</a:t>
            </a:r>
            <a:r>
              <a:rPr lang="en-US" sz="1800" dirty="0"/>
              <a:t> di </a:t>
            </a:r>
            <a:r>
              <a:rPr lang="en-US" sz="1800" dirty="0" err="1"/>
              <a:t>adopsi</a:t>
            </a:r>
            <a:r>
              <a:rPr lang="en-US" sz="1800" dirty="0"/>
              <a:t>. </a:t>
            </a:r>
            <a:r>
              <a:rPr lang="en-US" sz="1800" dirty="0" err="1"/>
              <a:t>Pemilihan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dewan</a:t>
            </a:r>
            <a:r>
              <a:rPr lang="en-US" sz="1800" dirty="0"/>
              <a:t> </a:t>
            </a:r>
            <a:r>
              <a:rPr lang="en-US" sz="1800" dirty="0" err="1"/>
              <a:t>kota</a:t>
            </a:r>
            <a:r>
              <a:rPr lang="en-US" sz="1800" dirty="0"/>
              <a:t> </a:t>
            </a:r>
            <a:r>
              <a:rPr lang="en-US" sz="1800" dirty="0" err="1"/>
              <a:t>berubah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kabupaten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luas</a:t>
            </a:r>
            <a:r>
              <a:rPr lang="en-US" sz="1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Dan </a:t>
            </a:r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dirty="0" err="1"/>
              <a:t>pemerintahan</a:t>
            </a:r>
            <a:r>
              <a:rPr lang="en-US" sz="1800" dirty="0"/>
              <a:t> </a:t>
            </a:r>
            <a:r>
              <a:rPr lang="en-US" sz="1800" dirty="0" err="1"/>
              <a:t>kota</a:t>
            </a:r>
            <a:r>
              <a:rPr lang="en-US" sz="1800" dirty="0"/>
              <a:t> yang </a:t>
            </a:r>
            <a:r>
              <a:rPr lang="en-US" sz="1800" dirty="0" err="1"/>
              <a:t>baru</a:t>
            </a:r>
            <a:r>
              <a:rPr lang="en-US" sz="1800" dirty="0"/>
              <a:t> di </a:t>
            </a:r>
            <a:r>
              <a:rPr lang="en-US" sz="1800" dirty="0" err="1"/>
              <a:t>temukan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pemisahan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korporasi</a:t>
            </a:r>
            <a:r>
              <a:rPr lang="en-US" sz="1800" dirty="0"/>
              <a:t> model. </a:t>
            </a:r>
            <a:r>
              <a:rPr lang="en-US" sz="1800" dirty="0" err="1"/>
              <a:t>Dalam</a:t>
            </a:r>
            <a:r>
              <a:rPr lang="en-US" sz="1800" dirty="0"/>
              <a:t> model </a:t>
            </a:r>
            <a:r>
              <a:rPr lang="en-US" sz="1800" dirty="0" err="1"/>
              <a:t>ini</a:t>
            </a:r>
            <a:r>
              <a:rPr lang="en-US" sz="1800" dirty="0"/>
              <a:t>, “</a:t>
            </a:r>
            <a:r>
              <a:rPr lang="en-US" sz="1800" dirty="0" err="1"/>
              <a:t>dewan</a:t>
            </a:r>
            <a:r>
              <a:rPr lang="en-US" sz="1800" dirty="0"/>
              <a:t>”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dewan</a:t>
            </a:r>
            <a:r>
              <a:rPr lang="en-US" sz="1800" dirty="0"/>
              <a:t> </a:t>
            </a:r>
            <a:r>
              <a:rPr lang="en-US" sz="1800" dirty="0" err="1"/>
              <a:t>kota</a:t>
            </a:r>
            <a:r>
              <a:rPr lang="en-US" sz="1800" dirty="0"/>
              <a:t> </a:t>
            </a:r>
            <a:r>
              <a:rPr lang="en-US" sz="1800" dirty="0" err="1"/>
              <a:t>kecil</a:t>
            </a:r>
            <a:r>
              <a:rPr lang="en-US" sz="1800" dirty="0"/>
              <a:t>, di </a:t>
            </a:r>
            <a:r>
              <a:rPr lang="en-US" sz="1800" dirty="0" err="1"/>
              <a:t>pilih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luas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sukarelawan</a:t>
            </a:r>
            <a:r>
              <a:rPr lang="en-US" sz="1800" dirty="0"/>
              <a:t> yang </a:t>
            </a:r>
            <a:r>
              <a:rPr lang="en-US" sz="1800" dirty="0" err="1"/>
              <a:t>mencalonkan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tugas</a:t>
            </a:r>
            <a:r>
              <a:rPr lang="en-US" sz="1800" dirty="0"/>
              <a:t> </a:t>
            </a:r>
            <a:r>
              <a:rPr lang="en-US" sz="1800" dirty="0" err="1"/>
              <a:t>sipil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34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83640"/>
            <a:ext cx="7467600" cy="242548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	Ada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keraguan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kebijakannya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33378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SISTEM FRAGMENTASI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28083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	David Lowery, </a:t>
            </a:r>
            <a:r>
              <a:rPr lang="en-US" sz="2200" dirty="0" err="1"/>
              <a:t>seorang</a:t>
            </a:r>
            <a:r>
              <a:rPr lang="en-US" sz="2200" dirty="0"/>
              <a:t> </a:t>
            </a:r>
            <a:r>
              <a:rPr lang="en-US" sz="2200" dirty="0" err="1"/>
              <a:t>kritikus</a:t>
            </a:r>
            <a:r>
              <a:rPr lang="en-US" sz="2200" dirty="0"/>
              <a:t> </a:t>
            </a:r>
            <a:r>
              <a:rPr lang="en-US" sz="2200" dirty="0" err="1"/>
              <a:t>terkemuka</a:t>
            </a:r>
            <a:r>
              <a:rPr lang="en-US" sz="2200" dirty="0"/>
              <a:t> “</a:t>
            </a:r>
            <a:r>
              <a:rPr lang="en-US" sz="2200" dirty="0" err="1"/>
              <a:t>Tiebout</a:t>
            </a:r>
            <a:r>
              <a:rPr lang="en-US" sz="2200" dirty="0"/>
              <a:t> Thesis”, </a:t>
            </a:r>
            <a:r>
              <a:rPr lang="en-US" sz="2200" dirty="0" err="1"/>
              <a:t>merangkum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konsolidasi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mengkritik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fragmentasi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pengujian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tiga</a:t>
            </a:r>
            <a:r>
              <a:rPr lang="en-US" sz="2200" dirty="0"/>
              <a:t> </a:t>
            </a:r>
            <a:r>
              <a:rPr lang="en-US" sz="2200" dirty="0" err="1"/>
              <a:t>hipotesis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Ide </a:t>
            </a:r>
            <a:r>
              <a:rPr lang="en-US" sz="2800" b="1" dirty="0" err="1">
                <a:solidFill>
                  <a:schemeClr val="tx1"/>
                </a:solidFill>
              </a:rPr>
              <a:t>Dasar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Teori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 err="1">
                <a:solidFill>
                  <a:schemeClr val="tx1"/>
                </a:solidFill>
              </a:rPr>
              <a:t>Institusional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Publik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yang </a:t>
            </a:r>
            <a:r>
              <a:rPr lang="en-US" sz="1600" dirty="0" err="1"/>
              <a:t>disederhanakan</a:t>
            </a:r>
            <a:r>
              <a:rPr lang="en-US" sz="1600" dirty="0"/>
              <a:t>, </a:t>
            </a:r>
            <a:r>
              <a:rPr lang="en-US" sz="1600" dirty="0" err="1"/>
              <a:t>institusionalisme</a:t>
            </a:r>
            <a:r>
              <a:rPr lang="en-US" sz="1600" dirty="0"/>
              <a:t> </a:t>
            </a:r>
            <a:r>
              <a:rPr lang="en-US" sz="1600" dirty="0" err="1"/>
              <a:t>melihat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konstruksi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 yang </a:t>
            </a:r>
            <a:r>
              <a:rPr lang="en-US" sz="1600" dirty="0" err="1"/>
              <a:t>dibatasi</a:t>
            </a:r>
            <a:r>
              <a:rPr lang="en-US" sz="1600" dirty="0"/>
              <a:t> </a:t>
            </a:r>
            <a:r>
              <a:rPr lang="en-US" sz="1600" dirty="0" err="1"/>
              <a:t>aturan</a:t>
            </a:r>
            <a:r>
              <a:rPr lang="en-US" sz="1600" dirty="0"/>
              <a:t>, </a:t>
            </a:r>
            <a:r>
              <a:rPr lang="en-US" sz="1600" dirty="0" err="1"/>
              <a:t>peran</a:t>
            </a:r>
            <a:r>
              <a:rPr lang="en-US" sz="1600" dirty="0"/>
              <a:t>, </a:t>
            </a:r>
            <a:r>
              <a:rPr lang="en-US" sz="1600" dirty="0" err="1"/>
              <a:t>norma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harapan</a:t>
            </a:r>
            <a:r>
              <a:rPr lang="en-US" sz="1600" dirty="0"/>
              <a:t> yang </a:t>
            </a:r>
            <a:r>
              <a:rPr lang="en-US" sz="1600" dirty="0" err="1"/>
              <a:t>membatasi</a:t>
            </a:r>
            <a:r>
              <a:rPr lang="en-US" sz="1600" dirty="0"/>
              <a:t> </a:t>
            </a:r>
            <a:r>
              <a:rPr lang="en-US" sz="1600" dirty="0" err="1"/>
              <a:t>individu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pilihan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perilaku</a:t>
            </a:r>
            <a:r>
              <a:rPr lang="en-US" sz="1600" dirty="0"/>
              <a:t>. March </a:t>
            </a:r>
            <a:r>
              <a:rPr lang="en-US" sz="1600" dirty="0" err="1"/>
              <a:t>dan</a:t>
            </a:r>
            <a:r>
              <a:rPr lang="en-US" sz="1600" dirty="0"/>
              <a:t> Olsen </a:t>
            </a:r>
            <a:r>
              <a:rPr lang="en-US" sz="1600" dirty="0" err="1"/>
              <a:t>menggambarkan</a:t>
            </a:r>
            <a:r>
              <a:rPr lang="en-US" sz="1600" dirty="0"/>
              <a:t> </a:t>
            </a:r>
            <a:r>
              <a:rPr lang="en-US" sz="1600" dirty="0" err="1"/>
              <a:t>institusi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b="1" dirty="0"/>
              <a:t>“</a:t>
            </a:r>
            <a:r>
              <a:rPr lang="en-US" sz="1600" dirty="0" err="1"/>
              <a:t>kepercayaan</a:t>
            </a:r>
            <a:r>
              <a:rPr lang="en-US" sz="1600" dirty="0"/>
              <a:t>, </a:t>
            </a:r>
            <a:r>
              <a:rPr lang="en-US" sz="1600" dirty="0" err="1"/>
              <a:t>paradigma</a:t>
            </a:r>
            <a:r>
              <a:rPr lang="en-US" sz="1600" dirty="0"/>
              <a:t>, </a:t>
            </a:r>
            <a:r>
              <a:rPr lang="en-US" sz="1600" dirty="0" err="1"/>
              <a:t>kode</a:t>
            </a:r>
            <a:r>
              <a:rPr lang="en-US" sz="1600" dirty="0"/>
              <a:t>, </a:t>
            </a:r>
            <a:r>
              <a:rPr lang="en-US" sz="1600" dirty="0" err="1"/>
              <a:t>budaya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yang </a:t>
            </a:r>
            <a:r>
              <a:rPr lang="en-US" sz="1600" dirty="0" err="1"/>
              <a:t>mendukung</a:t>
            </a:r>
            <a:r>
              <a:rPr lang="en-US" sz="1600" dirty="0"/>
              <a:t> </a:t>
            </a:r>
            <a:r>
              <a:rPr lang="en-US" sz="1600" dirty="0" err="1"/>
              <a:t>aturan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rutinitas</a:t>
            </a:r>
            <a:r>
              <a:rPr lang="en-US" sz="1600" b="1" dirty="0"/>
              <a:t>” </a:t>
            </a:r>
            <a:r>
              <a:rPr lang="en-US" sz="1600" dirty="0" err="1"/>
              <a:t>deskripsi</a:t>
            </a:r>
            <a:r>
              <a:rPr lang="en-US" sz="1600" dirty="0"/>
              <a:t> yang </a:t>
            </a:r>
            <a:r>
              <a:rPr lang="en-US" sz="1600" dirty="0" err="1"/>
              <a:t>sedikit</a:t>
            </a:r>
            <a:r>
              <a:rPr lang="en-US" sz="1600" dirty="0"/>
              <a:t> </a:t>
            </a:r>
            <a:r>
              <a:rPr lang="en-US" sz="1600" dirty="0" err="1"/>
              <a:t>berbeda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klasik</a:t>
            </a:r>
            <a:r>
              <a:rPr lang="en-US" sz="1600" dirty="0"/>
              <a:t>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Tetapi</a:t>
            </a:r>
            <a:r>
              <a:rPr lang="en-US" sz="1600" dirty="0"/>
              <a:t> </a:t>
            </a:r>
            <a:r>
              <a:rPr lang="en-US" sz="1600" dirty="0" err="1"/>
              <a:t>institusionalisme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mencakup</a:t>
            </a:r>
            <a:r>
              <a:rPr lang="en-US" sz="1600" dirty="0"/>
              <a:t> ide-ide </a:t>
            </a:r>
            <a:r>
              <a:rPr lang="en-US" sz="1600" dirty="0" err="1"/>
              <a:t>inti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administrasi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kontemporer</a:t>
            </a:r>
            <a:r>
              <a:rPr lang="en-US" sz="1600" dirty="0"/>
              <a:t>, </a:t>
            </a:r>
            <a:r>
              <a:rPr lang="en-US" sz="1600" dirty="0" err="1"/>
              <a:t>seperti</a:t>
            </a:r>
            <a:r>
              <a:rPr lang="en-US" sz="1600" dirty="0"/>
              <a:t> : </a:t>
            </a:r>
            <a:r>
              <a:rPr lang="en-US" sz="1600" dirty="0" err="1"/>
              <a:t>hasil</a:t>
            </a:r>
            <a:r>
              <a:rPr lang="en-US" sz="1600" dirty="0"/>
              <a:t>, </a:t>
            </a:r>
            <a:r>
              <a:rPr lang="en-US" sz="1600" dirty="0" err="1"/>
              <a:t>kinerja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yang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menarik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</a:t>
            </a:r>
            <a:r>
              <a:rPr lang="en-US" sz="1600" dirty="0" err="1"/>
              <a:t>ahli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 </a:t>
            </a:r>
            <a:r>
              <a:rPr lang="en-US" sz="1600" dirty="0" err="1"/>
              <a:t>Institusionalisme</a:t>
            </a:r>
            <a:r>
              <a:rPr lang="en-US" sz="1600" dirty="0"/>
              <a:t>, </a:t>
            </a:r>
            <a:r>
              <a:rPr lang="en-US" sz="1600" dirty="0" err="1"/>
              <a:t>kemudian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dikatakan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menjelaskan</a:t>
            </a:r>
            <a:r>
              <a:rPr lang="en-US" sz="1600" dirty="0"/>
              <a:t> </a:t>
            </a:r>
            <a:r>
              <a:rPr lang="en-US" sz="1600" dirty="0" err="1"/>
              <a:t>bagaimana</a:t>
            </a:r>
            <a:r>
              <a:rPr lang="en-US" sz="1600" dirty="0"/>
              <a:t> </a:t>
            </a:r>
            <a:r>
              <a:rPr lang="en-US" sz="1600" dirty="0" err="1"/>
              <a:t>institusi</a:t>
            </a:r>
            <a:r>
              <a:rPr lang="en-US" sz="1600" dirty="0"/>
              <a:t> </a:t>
            </a:r>
            <a:r>
              <a:rPr lang="en-US" sz="1600" dirty="0" err="1"/>
              <a:t>berperilaku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bagaimana</a:t>
            </a:r>
            <a:r>
              <a:rPr lang="en-US" sz="1600" dirty="0"/>
              <a:t> </a:t>
            </a:r>
            <a:r>
              <a:rPr lang="en-US" sz="1600" dirty="0" err="1"/>
              <a:t>kinerjanya</a:t>
            </a:r>
            <a:r>
              <a:rPr lang="en-US" sz="1600" dirty="0"/>
              <a:t>. </a:t>
            </a:r>
            <a:r>
              <a:rPr lang="en-US" sz="1600" dirty="0" err="1"/>
              <a:t>Institusionalisme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menggabungkan</a:t>
            </a:r>
            <a:r>
              <a:rPr lang="en-US" sz="1600" dirty="0"/>
              <a:t> </a:t>
            </a:r>
            <a:r>
              <a:rPr lang="en-US" sz="1600" dirty="0" err="1"/>
              <a:t>elemen</a:t>
            </a:r>
            <a:r>
              <a:rPr lang="en-US" sz="1600" dirty="0"/>
              <a:t> </a:t>
            </a:r>
            <a:r>
              <a:rPr lang="en-US" sz="1600" dirty="0" err="1"/>
              <a:t>struktural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lembaga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karakteristik</a:t>
            </a:r>
            <a:r>
              <a:rPr lang="en-US" sz="1600" dirty="0"/>
              <a:t> </a:t>
            </a:r>
            <a:r>
              <a:rPr lang="en-US" sz="1600" dirty="0" err="1"/>
              <a:t>manajerial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kepemimpinan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8396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365760" lvl="1" indent="0" algn="just">
              <a:lnSpc>
                <a:spcPct val="170000"/>
              </a:lnSpc>
              <a:buClrTx/>
              <a:buSzPct val="100000"/>
              <a:buNone/>
            </a:pPr>
            <a:endParaRPr lang="en-US" sz="1600" dirty="0"/>
          </a:p>
          <a:p>
            <a:pPr lvl="1" algn="just">
              <a:lnSpc>
                <a:spcPct val="170000"/>
              </a:lnSpc>
              <a:buClrTx/>
              <a:buSzPct val="100000"/>
              <a:buFont typeface="Wingdings" pitchFamily="2" charset="2"/>
              <a:buChar char="v"/>
            </a:pPr>
            <a:r>
              <a:rPr lang="en-US" sz="1600" dirty="0" err="1"/>
              <a:t>Pemisahan</a:t>
            </a:r>
            <a:r>
              <a:rPr lang="en-US" sz="1600" dirty="0"/>
              <a:t> </a:t>
            </a:r>
            <a:r>
              <a:rPr lang="en-US" sz="1600" dirty="0" err="1"/>
              <a:t>ras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pendapatan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pengaturan</a:t>
            </a:r>
            <a:r>
              <a:rPr lang="en-US" sz="1600" dirty="0"/>
              <a:t> yang </a:t>
            </a:r>
            <a:r>
              <a:rPr lang="en-US" sz="1600" dirty="0" err="1"/>
              <a:t>terfragmentasi</a:t>
            </a:r>
            <a:r>
              <a:rPr lang="en-US" sz="1600" dirty="0"/>
              <a:t> </a:t>
            </a:r>
            <a:r>
              <a:rPr lang="en-US" sz="1600" dirty="0" err="1"/>
              <a:t>daripada</a:t>
            </a:r>
            <a:r>
              <a:rPr lang="en-US" sz="1600" dirty="0"/>
              <a:t> </a:t>
            </a:r>
            <a:r>
              <a:rPr lang="en-US" sz="1600" dirty="0" err="1"/>
              <a:t>pengaturan</a:t>
            </a:r>
            <a:r>
              <a:rPr lang="en-US" sz="1600" dirty="0"/>
              <a:t> </a:t>
            </a:r>
            <a:r>
              <a:rPr lang="en-US" sz="1600" dirty="0" err="1"/>
              <a:t>konsolidasi</a:t>
            </a:r>
            <a:r>
              <a:rPr lang="en-US" sz="1600" dirty="0"/>
              <a:t>.</a:t>
            </a:r>
          </a:p>
          <a:p>
            <a:pPr marL="365760" lvl="1" indent="0" algn="just">
              <a:lnSpc>
                <a:spcPct val="170000"/>
              </a:lnSpc>
              <a:buClrTx/>
              <a:buSzPct val="100000"/>
              <a:buNone/>
            </a:pPr>
            <a:endParaRPr lang="en-US" sz="1400" dirty="0"/>
          </a:p>
          <a:p>
            <a:pPr lvl="1" algn="just">
              <a:lnSpc>
                <a:spcPct val="170000"/>
              </a:lnSpc>
              <a:buClrTx/>
              <a:buSzPct val="100000"/>
              <a:buFont typeface="Wingdings" pitchFamily="2" charset="2"/>
              <a:buChar char="v"/>
            </a:pPr>
            <a:r>
              <a:rPr lang="en-US" sz="1600" dirty="0" err="1"/>
              <a:t>Fragmentasi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ketidaksesuaian</a:t>
            </a:r>
            <a:r>
              <a:rPr lang="en-US" sz="1600" dirty="0"/>
              <a:t> </a:t>
            </a:r>
            <a:r>
              <a:rPr lang="en-US" sz="1600" dirty="0" err="1"/>
              <a:t>spasial</a:t>
            </a:r>
            <a:r>
              <a:rPr lang="en-US" sz="1600" dirty="0"/>
              <a:t> di </a:t>
            </a:r>
            <a:r>
              <a:rPr lang="en-US" sz="1600" dirty="0" err="1"/>
              <a:t>mana</a:t>
            </a:r>
            <a:r>
              <a:rPr lang="en-US" sz="1600" dirty="0"/>
              <a:t> orang </a:t>
            </a:r>
            <a:r>
              <a:rPr lang="en-US" sz="1600" dirty="0" err="1"/>
              <a:t>miskin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minoritas</a:t>
            </a:r>
            <a:r>
              <a:rPr lang="en-US" sz="1600" dirty="0"/>
              <a:t> </a:t>
            </a:r>
            <a:r>
              <a:rPr lang="en-US" sz="1600" dirty="0" err="1"/>
              <a:t>terisolasi</a:t>
            </a:r>
            <a:r>
              <a:rPr lang="en-US" sz="1600" dirty="0"/>
              <a:t> di </a:t>
            </a:r>
            <a:r>
              <a:rPr lang="en-US" sz="1600" dirty="0" err="1"/>
              <a:t>yurisdiksi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kapasitas</a:t>
            </a:r>
            <a:r>
              <a:rPr lang="en-US" sz="1600" dirty="0"/>
              <a:t> </a:t>
            </a:r>
            <a:r>
              <a:rPr lang="en-US" sz="1600" dirty="0" err="1"/>
              <a:t>fiskal</a:t>
            </a:r>
            <a:r>
              <a:rPr lang="en-US" sz="1600" dirty="0"/>
              <a:t> </a:t>
            </a:r>
            <a:r>
              <a:rPr lang="en-US" sz="1600" dirty="0" err="1"/>
              <a:t>terbatas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pengeluaran</a:t>
            </a:r>
            <a:r>
              <a:rPr lang="en-US" sz="1600" dirty="0"/>
              <a:t> yang </a:t>
            </a:r>
            <a:r>
              <a:rPr lang="en-US" sz="1600" dirty="0" err="1"/>
              <a:t>signifikan</a:t>
            </a:r>
            <a:r>
              <a:rPr lang="en-US" sz="1600" dirty="0"/>
              <a:t>, </a:t>
            </a:r>
            <a:r>
              <a:rPr lang="en-US" sz="1600" dirty="0" err="1"/>
              <a:t>tetapi</a:t>
            </a:r>
            <a:r>
              <a:rPr lang="en-US" sz="1600" dirty="0"/>
              <a:t> orang </a:t>
            </a:r>
            <a:r>
              <a:rPr lang="en-US" sz="1600" dirty="0" err="1"/>
              <a:t>kulit</a:t>
            </a:r>
            <a:r>
              <a:rPr lang="en-US" sz="1600" dirty="0"/>
              <a:t> </a:t>
            </a:r>
            <a:r>
              <a:rPr lang="en-US" sz="1600" dirty="0" err="1"/>
              <a:t>putih</a:t>
            </a:r>
            <a:r>
              <a:rPr lang="en-US" sz="1600" dirty="0"/>
              <a:t> kaya </a:t>
            </a:r>
            <a:r>
              <a:rPr lang="en-US" sz="1600" dirty="0" err="1"/>
              <a:t>melarikan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kantong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pendapatan</a:t>
            </a:r>
            <a:r>
              <a:rPr lang="en-US" sz="1600" dirty="0"/>
              <a:t> </a:t>
            </a:r>
            <a:r>
              <a:rPr lang="en-US" sz="1600" dirty="0" err="1"/>
              <a:t>terbatas</a:t>
            </a:r>
            <a:r>
              <a:rPr lang="en-US" sz="1600" dirty="0"/>
              <a:t>, </a:t>
            </a:r>
            <a:r>
              <a:rPr lang="en-US" sz="1600" dirty="0" err="1"/>
              <a:t>kebutuhan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kapasitas</a:t>
            </a:r>
            <a:r>
              <a:rPr lang="en-US" sz="1600" dirty="0"/>
              <a:t> </a:t>
            </a:r>
            <a:r>
              <a:rPr lang="en-US" sz="1600" dirty="0" err="1"/>
              <a:t>fiskal</a:t>
            </a:r>
            <a:r>
              <a:rPr lang="en-US" sz="1600" dirty="0"/>
              <a:t> yang </a:t>
            </a:r>
            <a:r>
              <a:rPr lang="en-US" sz="1600" dirty="0" err="1"/>
              <a:t>murah</a:t>
            </a:r>
            <a:r>
              <a:rPr lang="en-US" sz="1600" dirty="0"/>
              <a:t> </a:t>
            </a:r>
            <a:r>
              <a:rPr lang="en-US" sz="1600" dirty="0" err="1"/>
              <a:t>hati</a:t>
            </a:r>
            <a:r>
              <a:rPr lang="en-US" sz="1600" dirty="0"/>
              <a:t>.</a:t>
            </a:r>
          </a:p>
          <a:p>
            <a:pPr lvl="1" algn="just">
              <a:lnSpc>
                <a:spcPct val="170000"/>
              </a:lnSpc>
              <a:buClrTx/>
              <a:buSzPct val="100000"/>
              <a:buFont typeface="Wingdings" pitchFamily="2" charset="2"/>
              <a:buChar char="v"/>
            </a:pPr>
            <a:endParaRPr lang="en-US" sz="1400" dirty="0"/>
          </a:p>
          <a:p>
            <a:pPr lvl="1" algn="just">
              <a:lnSpc>
                <a:spcPct val="170000"/>
              </a:lnSpc>
              <a:buClrTx/>
              <a:buSzPct val="100000"/>
              <a:buFont typeface="Wingdings" pitchFamily="2" charset="2"/>
              <a:buChar char="v"/>
            </a:pP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konsolidasi</a:t>
            </a:r>
            <a:r>
              <a:rPr lang="en-US" sz="1600" dirty="0"/>
              <a:t> (</a:t>
            </a:r>
            <a:r>
              <a:rPr lang="en-US" sz="1600" dirty="0" err="1"/>
              <a:t>terbatas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lengkap</a:t>
            </a:r>
            <a:r>
              <a:rPr lang="en-US" sz="1600" dirty="0"/>
              <a:t>)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cenderung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kebijakan</a:t>
            </a:r>
            <a:r>
              <a:rPr lang="en-US" sz="1600" dirty="0"/>
              <a:t> yang </a:t>
            </a:r>
            <a:r>
              <a:rPr lang="en-US" sz="1600" dirty="0" err="1"/>
              <a:t>meminimalkan</a:t>
            </a:r>
            <a:r>
              <a:rPr lang="en-US" sz="1600" dirty="0"/>
              <a:t> </a:t>
            </a:r>
            <a:r>
              <a:rPr lang="en-US" sz="1600" dirty="0" err="1"/>
              <a:t>penyortiran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ras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pendapatan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memaksimalkan</a:t>
            </a:r>
            <a:r>
              <a:rPr lang="en-US" sz="1600" dirty="0"/>
              <a:t> </a:t>
            </a:r>
            <a:r>
              <a:rPr lang="en-US" sz="1600" dirty="0" err="1"/>
              <a:t>redistribusi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pertumbuhan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.</a:t>
            </a:r>
            <a:endParaRPr lang="en-US" sz="1400" dirty="0"/>
          </a:p>
          <a:p>
            <a:pPr algn="just">
              <a:lnSpc>
                <a:spcPct val="170000"/>
              </a:lnSpc>
              <a:buClrTx/>
              <a:buSzPct val="100000"/>
              <a:buFont typeface="Wingdings" pitchFamily="2" charset="2"/>
              <a:buChar char="v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346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GARBAGE CANS AND RENT SEEKING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67616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Di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elemen</a:t>
            </a:r>
            <a:r>
              <a:rPr lang="en-US" sz="1800" dirty="0"/>
              <a:t> </a:t>
            </a: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institusional</a:t>
            </a:r>
            <a:r>
              <a:rPr lang="en-US" sz="1800" dirty="0"/>
              <a:t> yang paling </a:t>
            </a:r>
            <a:r>
              <a:rPr lang="en-US" sz="1800" dirty="0" err="1"/>
              <a:t>terkenal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logika</a:t>
            </a:r>
            <a:r>
              <a:rPr lang="en-US" sz="1800" dirty="0"/>
              <a:t> garbage can. Di garbage can orang </a:t>
            </a:r>
            <a:r>
              <a:rPr lang="en-US" sz="1800" dirty="0" err="1"/>
              <a:t>menemukan</a:t>
            </a:r>
            <a:r>
              <a:rPr lang="en-US" sz="1800" dirty="0"/>
              <a:t> </a:t>
            </a:r>
            <a:r>
              <a:rPr lang="en-US" sz="1800" dirty="0" err="1"/>
              <a:t>ketertiban</a:t>
            </a:r>
            <a:r>
              <a:rPr lang="en-US" sz="1800" dirty="0"/>
              <a:t>,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urutan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berurutan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konsekuensial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mengubah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logika</a:t>
            </a:r>
            <a:r>
              <a:rPr lang="en-US" sz="1800" dirty="0"/>
              <a:t> </a:t>
            </a:r>
            <a:r>
              <a:rPr lang="en-US" sz="1800" dirty="0" err="1"/>
              <a:t>rasional</a:t>
            </a:r>
            <a:r>
              <a:rPr lang="en-US" sz="1800" dirty="0"/>
              <a:t> </a:t>
            </a: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keputusan</a:t>
            </a:r>
            <a:r>
              <a:rPr lang="en-US" sz="1800" dirty="0"/>
              <a:t> di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kepalanya</a:t>
            </a:r>
            <a:r>
              <a:rPr lang="en-US" sz="1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Urutannya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berurutan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sarana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sementara</a:t>
            </a:r>
            <a:r>
              <a:rPr lang="en-US" sz="1800" dirty="0"/>
              <a:t> yang </a:t>
            </a:r>
            <a:r>
              <a:rPr lang="en-US" sz="1800" dirty="0" err="1"/>
              <a:t>artinya</a:t>
            </a:r>
            <a:r>
              <a:rPr lang="en-US" sz="1800" dirty="0"/>
              <a:t>,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publik</a:t>
            </a:r>
            <a:r>
              <a:rPr lang="en-US" sz="1800" dirty="0"/>
              <a:t>, </a:t>
            </a:r>
            <a:r>
              <a:rPr lang="en-US" sz="1800" dirty="0" err="1"/>
              <a:t>institusi</a:t>
            </a:r>
            <a:r>
              <a:rPr lang="en-US" sz="1800" dirty="0"/>
              <a:t> </a:t>
            </a:r>
            <a:r>
              <a:rPr lang="en-US" sz="1800" dirty="0" err="1"/>
              <a:t>publik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peluang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pilihan</a:t>
            </a:r>
            <a:r>
              <a:rPr lang="en-US" sz="1800" dirty="0"/>
              <a:t> </a:t>
            </a:r>
            <a:r>
              <a:rPr lang="en-US" sz="1800" dirty="0" err="1"/>
              <a:t>berbaur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nonlinier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aliran</a:t>
            </a:r>
            <a:r>
              <a:rPr lang="en-US" sz="1800" dirty="0"/>
              <a:t> </a:t>
            </a:r>
            <a:r>
              <a:rPr lang="en-US" sz="1800" dirty="0" err="1"/>
              <a:t>eksogen</a:t>
            </a:r>
            <a:r>
              <a:rPr lang="en-US" sz="1800" dirty="0"/>
              <a:t> yang </a:t>
            </a:r>
            <a:r>
              <a:rPr lang="en-US" sz="1800" dirty="0" err="1"/>
              <a:t>independen</a:t>
            </a:r>
            <a:r>
              <a:rPr lang="en-US" sz="1800" dirty="0"/>
              <a:t> </a:t>
            </a:r>
            <a:r>
              <a:rPr lang="en-US" sz="1800" dirty="0" err="1"/>
              <a:t>mengalir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15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bahasa</a:t>
            </a:r>
            <a:r>
              <a:rPr lang="en-US" sz="1600" dirty="0"/>
              <a:t> yang </a:t>
            </a:r>
            <a:r>
              <a:rPr lang="en-US" sz="1600" dirty="0" err="1"/>
              <a:t>berbeda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sudut</a:t>
            </a:r>
            <a:r>
              <a:rPr lang="en-US" sz="1600" dirty="0"/>
              <a:t> </a:t>
            </a:r>
            <a:r>
              <a:rPr lang="en-US" sz="1600" dirty="0" err="1"/>
              <a:t>pandang</a:t>
            </a:r>
            <a:r>
              <a:rPr lang="en-US" sz="1600" dirty="0"/>
              <a:t> </a:t>
            </a:r>
            <a:r>
              <a:rPr lang="en-US" sz="1600" dirty="0" err="1"/>
              <a:t>konseptual</a:t>
            </a:r>
            <a:r>
              <a:rPr lang="en-US" sz="1600" dirty="0"/>
              <a:t> yang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berbeda</a:t>
            </a:r>
            <a:r>
              <a:rPr lang="en-US" sz="1600" dirty="0"/>
              <a:t>, orang </a:t>
            </a:r>
            <a:r>
              <a:rPr lang="en-US" sz="1600" dirty="0" err="1"/>
              <a:t>menemukan</a:t>
            </a:r>
            <a:r>
              <a:rPr lang="en-US" sz="1600" dirty="0"/>
              <a:t> “</a:t>
            </a:r>
            <a:r>
              <a:rPr lang="en-US" sz="1600" dirty="0" err="1"/>
              <a:t>kembaran</a:t>
            </a:r>
            <a:r>
              <a:rPr lang="en-US" sz="1600" dirty="0"/>
              <a:t>” </a:t>
            </a:r>
            <a:r>
              <a:rPr lang="en-US" sz="1600" dirty="0" err="1"/>
              <a:t>dari</a:t>
            </a:r>
            <a:r>
              <a:rPr lang="en-US" sz="1600" dirty="0"/>
              <a:t> garbage can, </a:t>
            </a:r>
            <a:r>
              <a:rPr lang="en-US" sz="1600" dirty="0" err="1"/>
              <a:t>yaitu</a:t>
            </a:r>
            <a:r>
              <a:rPr lang="en-US" sz="1600" dirty="0"/>
              <a:t> rent seeking (</a:t>
            </a:r>
            <a:r>
              <a:rPr lang="en-US" sz="1600" dirty="0" err="1"/>
              <a:t>mencari</a:t>
            </a:r>
            <a:r>
              <a:rPr lang="en-US" sz="1600" dirty="0"/>
              <a:t> </a:t>
            </a:r>
            <a:r>
              <a:rPr lang="en-US" sz="1600" dirty="0" err="1"/>
              <a:t>sewa</a:t>
            </a:r>
            <a:r>
              <a:rPr lang="en-US" sz="1600" dirty="0"/>
              <a:t>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Di </a:t>
            </a:r>
            <a:r>
              <a:rPr lang="en-US" sz="1600" dirty="0" err="1"/>
              <a:t>pinjam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di </a:t>
            </a:r>
            <a:r>
              <a:rPr lang="en-US" sz="1600" dirty="0" err="1"/>
              <a:t>terapkan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studi</a:t>
            </a:r>
            <a:r>
              <a:rPr lang="en-US" sz="1600" dirty="0"/>
              <a:t> </a:t>
            </a:r>
            <a:r>
              <a:rPr lang="en-US" sz="1600" dirty="0" err="1"/>
              <a:t>kebijakan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, </a:t>
            </a:r>
            <a:r>
              <a:rPr lang="en-US" sz="1600" dirty="0" err="1"/>
              <a:t>sewa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deskripsi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pasar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perusahaan</a:t>
            </a:r>
            <a:r>
              <a:rPr lang="en-US" sz="1600" dirty="0"/>
              <a:t> (</a:t>
            </a:r>
            <a:r>
              <a:rPr lang="en-US" sz="1600" dirty="0" err="1"/>
              <a:t>lembaga</a:t>
            </a:r>
            <a:r>
              <a:rPr lang="en-US" sz="1600" dirty="0"/>
              <a:t>)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perbedaan</a:t>
            </a:r>
            <a:r>
              <a:rPr lang="en-US" sz="1600" dirty="0"/>
              <a:t> </a:t>
            </a:r>
            <a:r>
              <a:rPr lang="en-US" sz="1600" dirty="0" err="1"/>
              <a:t>antaratotal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pendapatan</a:t>
            </a:r>
            <a:r>
              <a:rPr lang="en-US" sz="1600" dirty="0"/>
              <a:t> </a:t>
            </a:r>
            <a:r>
              <a:rPr lang="en-US" sz="1600" dirty="0" err="1"/>
              <a:t>totalnya</a:t>
            </a:r>
            <a:r>
              <a:rPr lang="en-US" sz="1600" dirty="0"/>
              <a:t> (</a:t>
            </a:r>
            <a:r>
              <a:rPr lang="en-US" sz="1600" dirty="0" err="1"/>
              <a:t>sewa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disamakan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keuntungan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para</a:t>
            </a:r>
            <a:r>
              <a:rPr lang="en-US" sz="1600" dirty="0"/>
              <a:t> </a:t>
            </a:r>
            <a:r>
              <a:rPr lang="en-US" sz="1600" dirty="0" err="1"/>
              <a:t>ekonom</a:t>
            </a:r>
            <a:r>
              <a:rPr lang="en-US" sz="1600" dirty="0"/>
              <a:t>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setuju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Sewa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dianggap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surplus di </a:t>
            </a:r>
            <a:r>
              <a:rPr lang="en-US" sz="1600" dirty="0" err="1"/>
              <a:t>sektor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yang </a:t>
            </a:r>
            <a:r>
              <a:rPr lang="en-US" sz="1600" dirty="0" err="1"/>
              <a:t>sepenuhnya</a:t>
            </a:r>
            <a:r>
              <a:rPr lang="en-US" sz="1600" dirty="0"/>
              <a:t> </a:t>
            </a:r>
            <a:r>
              <a:rPr lang="en-US" sz="1600" dirty="0" err="1"/>
              <a:t>efisien</a:t>
            </a:r>
            <a:r>
              <a:rPr lang="en-US" sz="1600" dirty="0"/>
              <a:t>. (</a:t>
            </a:r>
            <a:r>
              <a:rPr lang="en-US" sz="1600" dirty="0" err="1"/>
              <a:t>Efisiensi</a:t>
            </a:r>
            <a:r>
              <a:rPr lang="en-US" sz="1600" dirty="0"/>
              <a:t> optimal Pareto </a:t>
            </a:r>
            <a:r>
              <a:rPr lang="en-US" sz="1600" dirty="0" err="1"/>
              <a:t>dipahami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alokasi</a:t>
            </a:r>
            <a:r>
              <a:rPr lang="en-US" sz="1600" dirty="0"/>
              <a:t> </a:t>
            </a:r>
            <a:r>
              <a:rPr lang="en-US" sz="1600" dirty="0" err="1"/>
              <a:t>barang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setidaknya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orang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tanpa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orang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buruk</a:t>
            </a:r>
            <a:r>
              <a:rPr lang="en-US" sz="1600" dirty="0"/>
              <a:t>.) </a:t>
            </a:r>
            <a:r>
              <a:rPr lang="en-US" sz="1600" dirty="0" err="1"/>
              <a:t>Himpunan</a:t>
            </a:r>
            <a:r>
              <a:rPr lang="en-US" sz="1600" dirty="0"/>
              <a:t> </a:t>
            </a:r>
            <a:r>
              <a:rPr lang="en-US" sz="1600" dirty="0" err="1"/>
              <a:t>harga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kuantitas</a:t>
            </a:r>
            <a:r>
              <a:rPr lang="en-US" sz="1600" dirty="0"/>
              <a:t> (</a:t>
            </a:r>
            <a:r>
              <a:rPr lang="en-US" sz="1600" dirty="0" err="1"/>
              <a:t>barang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jasa</a:t>
            </a:r>
            <a:r>
              <a:rPr lang="en-US" sz="1600" dirty="0"/>
              <a:t>) yang </a:t>
            </a:r>
            <a:r>
              <a:rPr lang="en-US" sz="1600" dirty="0" err="1"/>
              <a:t>menghasilkan</a:t>
            </a:r>
            <a:r>
              <a:rPr lang="en-US" sz="1600" dirty="0"/>
              <a:t> surplus </a:t>
            </a:r>
            <a:r>
              <a:rPr lang="en-US" sz="1600" dirty="0" err="1"/>
              <a:t>sosial</a:t>
            </a:r>
            <a:r>
              <a:rPr lang="en-US" sz="1600" dirty="0"/>
              <a:t> </a:t>
            </a:r>
            <a:r>
              <a:rPr lang="en-US" sz="1600" dirty="0" err="1"/>
              <a:t>terbesar</a:t>
            </a:r>
            <a:r>
              <a:rPr lang="en-US" sz="1600" dirty="0"/>
              <a:t> </a:t>
            </a:r>
            <a:r>
              <a:rPr lang="en-US" sz="1600" dirty="0" err="1"/>
              <a:t>dianggap</a:t>
            </a:r>
            <a:r>
              <a:rPr lang="en-US" sz="1600" dirty="0"/>
              <a:t> yang paling </a:t>
            </a:r>
            <a:r>
              <a:rPr lang="en-US" sz="1600" dirty="0" err="1"/>
              <a:t>efisien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077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DIFUSI DARI INOVASI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Everett M. Rogers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sintesis</a:t>
            </a:r>
            <a:r>
              <a:rPr lang="en-US" sz="1800" dirty="0"/>
              <a:t> </a:t>
            </a:r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,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menemukan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Inovasi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reformasi</a:t>
            </a:r>
            <a:r>
              <a:rPr lang="en-US" sz="1800" dirty="0"/>
              <a:t> </a:t>
            </a:r>
            <a:r>
              <a:rPr lang="en-US" sz="1800" dirty="0" err="1"/>
              <a:t>menyebar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difusi</a:t>
            </a:r>
            <a:r>
              <a:rPr lang="en-US" sz="1800" dirty="0"/>
              <a:t>, yang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</a:t>
            </a:r>
            <a:r>
              <a:rPr lang="en-US" sz="1800" dirty="0" err="1"/>
              <a:t>kurva</a:t>
            </a:r>
            <a:r>
              <a:rPr lang="en-US" sz="1800" dirty="0"/>
              <a:t> S.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awalnya</a:t>
            </a:r>
            <a:r>
              <a:rPr lang="en-US" sz="1800" dirty="0"/>
              <a:t> </a:t>
            </a:r>
            <a:r>
              <a:rPr lang="en-US" sz="1800" dirty="0" err="1"/>
              <a:t>adopsi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reformasi</a:t>
            </a:r>
            <a:r>
              <a:rPr lang="en-US" sz="1800" dirty="0"/>
              <a:t> </a:t>
            </a:r>
            <a:r>
              <a:rPr lang="en-US" sz="1800" dirty="0" err="1"/>
              <a:t>lambat</a:t>
            </a:r>
            <a:r>
              <a:rPr lang="en-US" sz="1800" dirty="0"/>
              <a:t>,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eksperimen</a:t>
            </a:r>
            <a:r>
              <a:rPr lang="en-US" sz="1800" dirty="0"/>
              <a:t>, </a:t>
            </a:r>
            <a:r>
              <a:rPr lang="en-US" sz="1800" dirty="0" err="1"/>
              <a:t>coba-coba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tantangan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kelinci</a:t>
            </a:r>
            <a:r>
              <a:rPr lang="en-US" sz="1800" dirty="0"/>
              <a:t> </a:t>
            </a:r>
            <a:r>
              <a:rPr lang="en-US" sz="1800" dirty="0" err="1"/>
              <a:t>percobaan</a:t>
            </a:r>
            <a:r>
              <a:rPr lang="en-US" sz="1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sz="1800" dirty="0" err="1"/>
              <a:t>Ketika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institusional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tahap</a:t>
            </a:r>
            <a:r>
              <a:rPr lang="en-US" sz="1800" dirty="0"/>
              <a:t> </a:t>
            </a:r>
            <a:r>
              <a:rPr lang="en-US" sz="1800" dirty="0" err="1"/>
              <a:t>penyamarataan</a:t>
            </a:r>
            <a:r>
              <a:rPr lang="en-US" sz="1800" dirty="0"/>
              <a:t>, </a:t>
            </a:r>
            <a:r>
              <a:rPr lang="en-US" sz="1800" dirty="0" err="1"/>
              <a:t>investasi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lanjut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mencari</a:t>
            </a:r>
            <a:r>
              <a:rPr lang="en-US" sz="1800" dirty="0"/>
              <a:t> </a:t>
            </a:r>
            <a:r>
              <a:rPr lang="en-US" sz="1800" dirty="0" err="1"/>
              <a:t>pengadopsi</a:t>
            </a:r>
            <a:r>
              <a:rPr lang="en-US" sz="1800" dirty="0"/>
              <a:t> </a:t>
            </a:r>
            <a:r>
              <a:rPr lang="en-US" sz="1800" dirty="0" err="1"/>
              <a:t>tambahan</a:t>
            </a:r>
            <a:r>
              <a:rPr lang="en-US" sz="1800" dirty="0"/>
              <a:t>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sia-sia</a:t>
            </a:r>
            <a:r>
              <a:rPr lang="en-US" sz="18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4698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000" dirty="0" err="1"/>
              <a:t>Meskipun</a:t>
            </a:r>
            <a:r>
              <a:rPr lang="en-US" sz="2000" dirty="0"/>
              <a:t> Rogers </a:t>
            </a:r>
            <a:r>
              <a:rPr lang="en-US" sz="2000" dirty="0" err="1"/>
              <a:t>dan</a:t>
            </a:r>
            <a:r>
              <a:rPr lang="en-US" sz="2000" dirty="0"/>
              <a:t> orang lain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mempelajari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memusatkan</a:t>
            </a:r>
            <a:r>
              <a:rPr lang="en-US" sz="2000" dirty="0"/>
              <a:t> </a:t>
            </a:r>
            <a:r>
              <a:rPr lang="en-US" sz="2000" dirty="0" err="1"/>
              <a:t>minat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gambarkan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inovasi</a:t>
            </a:r>
            <a:r>
              <a:rPr lang="en-US" sz="2000" dirty="0"/>
              <a:t>, 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reformasi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kota-kota</a:t>
            </a:r>
            <a:r>
              <a:rPr lang="en-US" sz="2000" dirty="0"/>
              <a:t> </a:t>
            </a:r>
            <a:r>
              <a:rPr lang="en-US" sz="2000" dirty="0" err="1"/>
              <a:t>Amerika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hampir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yang </a:t>
            </a:r>
            <a:r>
              <a:rPr lang="en-US" sz="2000" dirty="0" err="1"/>
              <a:t>ditemukan</a:t>
            </a:r>
            <a:r>
              <a:rPr lang="en-US" sz="2000" dirty="0"/>
              <a:t> di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kurva</a:t>
            </a:r>
            <a:r>
              <a:rPr lang="en-US" sz="2000" dirty="0"/>
              <a:t> S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</a:t>
            </a:r>
            <a:r>
              <a:rPr lang="en-US" sz="2000" dirty="0" err="1"/>
              <a:t>inovasi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(</a:t>
            </a:r>
            <a:r>
              <a:rPr lang="en-US" sz="2000" dirty="0" err="1"/>
              <a:t>ada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nyaman</a:t>
            </a:r>
            <a:r>
              <a:rPr lang="en-US" sz="2000" dirty="0"/>
              <a:t> di </a:t>
            </a:r>
            <a:r>
              <a:rPr lang="en-US" sz="2000" dirty="0" err="1"/>
              <a:t>sebut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“</a:t>
            </a:r>
            <a:r>
              <a:rPr lang="en-US" sz="2000" dirty="0" err="1"/>
              <a:t>perubahan</a:t>
            </a:r>
            <a:r>
              <a:rPr lang="en-US" sz="2000" dirty="0"/>
              <a:t>”,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yang </a:t>
            </a:r>
            <a:r>
              <a:rPr lang="en-US" sz="2000" dirty="0" err="1"/>
              <a:t>menyukai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menyebutnya</a:t>
            </a:r>
            <a:r>
              <a:rPr lang="en-US" sz="2000" dirty="0"/>
              <a:t> </a:t>
            </a:r>
            <a:r>
              <a:rPr lang="en-US" sz="2000" dirty="0" err="1"/>
              <a:t>reformasi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inovasi</a:t>
            </a:r>
            <a:r>
              <a:rPr lang="en-US" sz="2000" dirty="0"/>
              <a:t>) </a:t>
            </a:r>
            <a:r>
              <a:rPr lang="en-US" sz="2000" dirty="0" err="1"/>
              <a:t>dijelaskan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serangkaian</a:t>
            </a:r>
            <a:r>
              <a:rPr lang="en-US" sz="2000" dirty="0"/>
              <a:t> </a:t>
            </a:r>
            <a:r>
              <a:rPr lang="en-US" sz="2000" dirty="0" err="1"/>
              <a:t>hipotesis</a:t>
            </a:r>
            <a:r>
              <a:rPr lang="en-US" sz="2000" dirty="0"/>
              <a:t> yang </a:t>
            </a:r>
            <a:r>
              <a:rPr lang="en-US" sz="2000" dirty="0" err="1"/>
              <a:t>menyertainya</a:t>
            </a:r>
            <a:r>
              <a:rPr lang="en-US" sz="2000" dirty="0"/>
              <a:t>,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564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endParaRPr lang="en-US" sz="1800" b="1" dirty="0"/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1800" b="1" dirty="0" err="1"/>
              <a:t>Pertama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kehadiran</a:t>
            </a:r>
            <a:r>
              <a:rPr lang="en-US" sz="1800" dirty="0"/>
              <a:t> </a:t>
            </a:r>
            <a:r>
              <a:rPr lang="en-US" sz="1800" dirty="0" err="1"/>
              <a:t>krisis</a:t>
            </a:r>
            <a:r>
              <a:rPr lang="en-US" sz="1800" dirty="0"/>
              <a:t> yang </a:t>
            </a:r>
            <a:r>
              <a:rPr lang="en-US" sz="1800" dirty="0" err="1"/>
              <a:t>dirasakan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kecenderungan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mengadopsi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. </a:t>
            </a:r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1800" b="1" dirty="0" err="1"/>
              <a:t>Kedua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  <a:r>
              <a:rPr lang="en-US" sz="1800" dirty="0" err="1"/>
              <a:t>kesesuaian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reformasi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nilai-nilai</a:t>
            </a:r>
            <a:r>
              <a:rPr lang="en-US" sz="1800" dirty="0"/>
              <a:t> </a:t>
            </a:r>
            <a:r>
              <a:rPr lang="en-US" sz="1800" dirty="0" err="1"/>
              <a:t>dominan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r>
              <a:rPr lang="en-US" sz="1800" dirty="0"/>
              <a:t>. </a:t>
            </a:r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1800" b="1" dirty="0" err="1"/>
              <a:t>Ketiga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  <a:r>
              <a:rPr lang="en-US" sz="1800" dirty="0" err="1"/>
              <a:t>kedekatan</a:t>
            </a:r>
            <a:r>
              <a:rPr lang="en-US" sz="1800" dirty="0"/>
              <a:t> </a:t>
            </a:r>
            <a:r>
              <a:rPr lang="en-US" sz="1800" dirty="0" err="1"/>
              <a:t>spasial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r>
              <a:rPr lang="en-US" sz="1800" dirty="0"/>
              <a:t>. </a:t>
            </a:r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1800" b="1" dirty="0" err="1"/>
              <a:t>Keempat</a:t>
            </a:r>
            <a:r>
              <a:rPr lang="en-US" sz="1800" b="1" dirty="0"/>
              <a:t>,</a:t>
            </a:r>
            <a:r>
              <a:rPr lang="en-US" sz="1800" dirty="0"/>
              <a:t> “media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err="1"/>
              <a:t>memainkan</a:t>
            </a:r>
            <a:r>
              <a:rPr lang="en-US" sz="1800" dirty="0"/>
              <a:t> </a:t>
            </a:r>
            <a:r>
              <a:rPr lang="en-US" sz="1800" dirty="0" err="1"/>
              <a:t>peran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memperkuat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mengedit</a:t>
            </a:r>
            <a:r>
              <a:rPr lang="en-US" sz="1800" dirty="0"/>
              <a:t> </a:t>
            </a:r>
            <a:r>
              <a:rPr lang="en-US" sz="1800" dirty="0" err="1"/>
              <a:t>difusi</a:t>
            </a:r>
            <a:r>
              <a:rPr lang="en-US" sz="1800" dirty="0"/>
              <a:t> </a:t>
            </a:r>
            <a:r>
              <a:rPr lang="en-US" sz="1800" dirty="0" err="1"/>
              <a:t>aksi</a:t>
            </a:r>
            <a:r>
              <a:rPr lang="en-US" sz="1800" dirty="0"/>
              <a:t> </a:t>
            </a:r>
            <a:r>
              <a:rPr lang="en-US" sz="1800" dirty="0" err="1"/>
              <a:t>kolektif</a:t>
            </a:r>
            <a:r>
              <a:rPr lang="en-US" sz="1800" dirty="0"/>
              <a:t>” (</a:t>
            </a:r>
            <a:r>
              <a:rPr lang="en-US" sz="1800" dirty="0" err="1"/>
              <a:t>Strang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Soule 1978, 270). Media </a:t>
            </a:r>
            <a:r>
              <a:rPr lang="en-US" sz="1800" dirty="0" err="1"/>
              <a:t>cenderung</a:t>
            </a:r>
            <a:r>
              <a:rPr lang="en-US" sz="1800" dirty="0"/>
              <a:t> </a:t>
            </a:r>
            <a:r>
              <a:rPr lang="en-US" sz="1800" dirty="0" err="1"/>
              <a:t>fokus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hal-hal</a:t>
            </a:r>
            <a:r>
              <a:rPr lang="en-US" sz="1800" dirty="0"/>
              <a:t> yang </a:t>
            </a:r>
            <a:r>
              <a:rPr lang="en-US" sz="1800" dirty="0" err="1"/>
              <a:t>salah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fokus</a:t>
            </a:r>
            <a:r>
              <a:rPr lang="en-US" sz="1800" dirty="0"/>
              <a:t> </a:t>
            </a:r>
            <a:r>
              <a:rPr lang="en-US" sz="1800" dirty="0" err="1"/>
              <a:t>tanpa</a:t>
            </a:r>
            <a:r>
              <a:rPr lang="en-US" sz="1800" dirty="0"/>
              <a:t> </a:t>
            </a:r>
            <a:r>
              <a:rPr lang="en-US" sz="1800" dirty="0" err="1"/>
              <a:t>henti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mempengaruhi</a:t>
            </a:r>
            <a:r>
              <a:rPr lang="en-US" sz="1800" dirty="0"/>
              <a:t> </a:t>
            </a:r>
            <a:r>
              <a:rPr lang="en-US" sz="1800" dirty="0" err="1"/>
              <a:t>pendapat</a:t>
            </a:r>
            <a:r>
              <a:rPr lang="en-US" sz="1800" dirty="0"/>
              <a:t> </a:t>
            </a:r>
            <a:r>
              <a:rPr lang="en-US" sz="1800" dirty="0" err="1"/>
              <a:t>publik</a:t>
            </a:r>
            <a:r>
              <a:rPr lang="en-US" sz="1800" dirty="0"/>
              <a:t>,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meminjamkan</a:t>
            </a:r>
            <a:r>
              <a:rPr lang="en-US" sz="1800" dirty="0"/>
              <a:t> </a:t>
            </a:r>
            <a:r>
              <a:rPr lang="en-US" sz="1800" dirty="0" err="1"/>
              <a:t>dirinya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pandangan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r>
              <a:rPr lang="en-US" sz="1800" dirty="0"/>
              <a:t>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hal-hal</a:t>
            </a:r>
            <a:r>
              <a:rPr lang="en-US" sz="1800" dirty="0"/>
              <a:t>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diperbaiki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69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endParaRPr lang="en-US" sz="2000" b="1" dirty="0"/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endParaRPr lang="en-US" sz="2000" b="1" dirty="0"/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2000" b="1" dirty="0" err="1"/>
              <a:t>Kelima</a:t>
            </a:r>
            <a:r>
              <a:rPr lang="en-US" sz="2000" b="1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agen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seringkali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pembawa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, </a:t>
            </a:r>
            <a:r>
              <a:rPr lang="en-US" sz="2000" dirty="0" err="1"/>
              <a:t>agen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. </a:t>
            </a:r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2000" b="1" dirty="0" err="1"/>
              <a:t>Keenam</a:t>
            </a:r>
            <a:r>
              <a:rPr lang="en-US" sz="2000" b="1" dirty="0"/>
              <a:t>,</a:t>
            </a:r>
            <a:r>
              <a:rPr lang="en-US" sz="2000" dirty="0"/>
              <a:t> yang </a:t>
            </a:r>
            <a:r>
              <a:rPr lang="en-US" sz="2000" dirty="0" err="1"/>
              <a:t>terkait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media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agen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difusi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pengaturan</a:t>
            </a:r>
            <a:r>
              <a:rPr lang="en-US" sz="2000" dirty="0"/>
              <a:t> mode. </a:t>
            </a:r>
            <a:endParaRPr lang="en-US" sz="2000" b="1" dirty="0"/>
          </a:p>
          <a:p>
            <a:pPr lvl="0" algn="just">
              <a:lnSpc>
                <a:spcPct val="150000"/>
              </a:lnSpc>
              <a:buClrTx/>
              <a:buSzPct val="90000"/>
              <a:buFont typeface="Wingdings" pitchFamily="2" charset="2"/>
              <a:buChar char="q"/>
            </a:pPr>
            <a:r>
              <a:rPr lang="en-US" sz="2000" b="1" dirty="0" err="1"/>
              <a:t>Ketujuh</a:t>
            </a:r>
            <a:r>
              <a:rPr lang="en-US" sz="2000" b="1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berubah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memperoleh</a:t>
            </a:r>
            <a:r>
              <a:rPr lang="en-US" sz="2000" dirty="0"/>
              <a:t> status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kedudukan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yang paling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unik</a:t>
            </a:r>
            <a:r>
              <a:rPr lang="en-US" sz="2000" dirty="0"/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19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Sekian</a:t>
            </a:r>
            <a:r>
              <a:rPr lang="en-US" sz="2000" dirty="0"/>
              <a:t> </a:t>
            </a:r>
            <a:r>
              <a:rPr lang="en-US" sz="2000" dirty="0" err="1"/>
              <a:t>presentasi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kami,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WASSALAMUALAIKUM WARAHMATULLAHI WABARAKATUH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193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16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Akhirnya</a:t>
            </a:r>
            <a:r>
              <a:rPr lang="en-US" sz="1600" dirty="0"/>
              <a:t>, </a:t>
            </a:r>
            <a:r>
              <a:rPr lang="en-US" sz="1600" dirty="0" err="1"/>
              <a:t>institusionalisme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terbatas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formal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titik</a:t>
            </a:r>
            <a:r>
              <a:rPr lang="en-US" sz="1600" dirty="0"/>
              <a:t> </a:t>
            </a:r>
            <a:r>
              <a:rPr lang="en-US" sz="1600" dirty="0" err="1"/>
              <a:t>buta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administrasi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sebelumnya</a:t>
            </a:r>
            <a:r>
              <a:rPr lang="en-US" sz="1600" dirty="0"/>
              <a:t>. </a:t>
            </a:r>
            <a:r>
              <a:rPr lang="en-US" sz="1600" dirty="0" err="1"/>
              <a:t>Institusionalisme</a:t>
            </a:r>
            <a:r>
              <a:rPr lang="en-US" sz="1600" dirty="0"/>
              <a:t> </a:t>
            </a:r>
            <a:r>
              <a:rPr lang="en-US" sz="1600" dirty="0" err="1"/>
              <a:t>mencakup</a:t>
            </a:r>
            <a:r>
              <a:rPr lang="en-US" sz="1600" dirty="0"/>
              <a:t> </a:t>
            </a:r>
            <a:r>
              <a:rPr lang="en-US" sz="1600" dirty="0" err="1"/>
              <a:t>pertimbangan</a:t>
            </a:r>
            <a:r>
              <a:rPr lang="en-US" sz="1600" dirty="0"/>
              <a:t> </a:t>
            </a:r>
            <a:r>
              <a:rPr lang="en-US" sz="1600" dirty="0" err="1"/>
              <a:t>empiris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teoretis</a:t>
            </a:r>
            <a:r>
              <a:rPr lang="en-US" sz="1600" dirty="0"/>
              <a:t>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jangkauan</a:t>
            </a:r>
            <a:r>
              <a:rPr lang="en-US" sz="1600" dirty="0"/>
              <a:t> </a:t>
            </a:r>
            <a:r>
              <a:rPr lang="en-US" sz="1600" dirty="0" err="1"/>
              <a:t>penuh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apa</a:t>
            </a:r>
            <a:r>
              <a:rPr lang="en-US" sz="1600" dirty="0"/>
              <a:t> yang </a:t>
            </a:r>
            <a:r>
              <a:rPr lang="en-US" sz="1600" dirty="0" err="1"/>
              <a:t>disebut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sektor</a:t>
            </a:r>
            <a:r>
              <a:rPr lang="en-US" sz="1600" dirty="0"/>
              <a:t> </a:t>
            </a:r>
            <a:r>
              <a:rPr lang="en-US" sz="1600" dirty="0" err="1"/>
              <a:t>ketiga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sepenuhnya</a:t>
            </a:r>
            <a:r>
              <a:rPr lang="en-US" sz="1600" dirty="0"/>
              <a:t> </a:t>
            </a:r>
            <a:r>
              <a:rPr lang="en-US" sz="1600" dirty="0" err="1"/>
              <a:t>mengakui</a:t>
            </a:r>
            <a:r>
              <a:rPr lang="en-US" sz="1600" dirty="0"/>
              <a:t> </a:t>
            </a:r>
            <a:r>
              <a:rPr lang="en-US" sz="1600" dirty="0" err="1"/>
              <a:t>perbedaan</a:t>
            </a:r>
            <a:r>
              <a:rPr lang="en-US" sz="1600" dirty="0"/>
              <a:t> </a:t>
            </a:r>
            <a:r>
              <a:rPr lang="en-US" sz="1600" dirty="0" err="1"/>
              <a:t>kabur</a:t>
            </a:r>
            <a:r>
              <a:rPr lang="en-US" sz="1600" dirty="0"/>
              <a:t> </a:t>
            </a:r>
            <a:r>
              <a:rPr lang="en-US" sz="1600" dirty="0" err="1"/>
              <a:t>antara</a:t>
            </a:r>
            <a:r>
              <a:rPr lang="en-US" sz="1600" dirty="0"/>
              <a:t> </a:t>
            </a:r>
            <a:r>
              <a:rPr lang="en-US" sz="1600" dirty="0" err="1"/>
              <a:t>lembaga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swasta</a:t>
            </a:r>
            <a:r>
              <a:rPr lang="en-US" sz="16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96996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AFCC7-6FF4-34C8-AEB6-6C480AA0AD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marL="446088" indent="-273050"/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dipahami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kerangka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identitas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dibatasi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formal.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Kedua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kerangka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formal, “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preferensi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konsisten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berubah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setidaknya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bersifat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endogen,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terbentuk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politik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menekankan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logika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kesesuaian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identitas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Keempat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logika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kesesuaian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cocok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praktik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situasi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lain.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Kelima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kelompok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ahli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menekankan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pentingnya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gagasan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komunitas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kebaikan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bersama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Keenam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sekelompok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ahli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lain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bekerja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perspektif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rasional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cenderung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model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berbasis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asumsi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deduktif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simulasi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komputer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Ketujuh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institusionalis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cenderung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berfokus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ketertiban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khususnya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memaksakan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ketertiban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DARI ORGANISASI KE INSTITUSI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1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400" dirty="0"/>
              <a:t>	</a:t>
            </a:r>
            <a:r>
              <a:rPr lang="en-US" sz="1600" dirty="0" err="1"/>
              <a:t>Istilah</a:t>
            </a:r>
            <a:r>
              <a:rPr lang="en-US" sz="1600" dirty="0"/>
              <a:t> “</a:t>
            </a:r>
            <a:r>
              <a:rPr lang="en-US" sz="1600" dirty="0" err="1"/>
              <a:t>lembaga</a:t>
            </a:r>
            <a:r>
              <a:rPr lang="en-US" sz="1600" dirty="0"/>
              <a:t>” </a:t>
            </a:r>
            <a:r>
              <a:rPr lang="en-US" sz="1600" dirty="0" err="1"/>
              <a:t>digunakan</a:t>
            </a:r>
            <a:r>
              <a:rPr lang="en-US" sz="1600" dirty="0"/>
              <a:t> di </a:t>
            </a:r>
            <a:r>
              <a:rPr lang="en-US" sz="1600" dirty="0" err="1"/>
              <a:t>sini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mencakup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yang </a:t>
            </a:r>
            <a:r>
              <a:rPr lang="en-US" sz="1600" dirty="0" err="1"/>
              <a:t>berdiri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khusus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orang-orang yang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layani</a:t>
            </a:r>
            <a:r>
              <a:rPr lang="en-US" sz="1600" dirty="0"/>
              <a:t>.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meminta</a:t>
            </a:r>
            <a:r>
              <a:rPr lang="en-US" sz="1600" dirty="0"/>
              <a:t> </a:t>
            </a:r>
            <a:r>
              <a:rPr lang="en-US" sz="1600" dirty="0" err="1"/>
              <a:t>otoritas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,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demikian</a:t>
            </a:r>
            <a:r>
              <a:rPr lang="en-US" sz="1600" dirty="0"/>
              <a:t>,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menegakkan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.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mengklaim</a:t>
            </a:r>
            <a:r>
              <a:rPr lang="en-US" sz="1600" dirty="0"/>
              <a:t> </a:t>
            </a:r>
            <a:r>
              <a:rPr lang="en-US" sz="1600" dirty="0" err="1"/>
              <a:t>legitimasi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apa</a:t>
            </a:r>
            <a:r>
              <a:rPr lang="en-US" sz="1600" dirty="0"/>
              <a:t> yang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anggap</a:t>
            </a:r>
            <a:r>
              <a:rPr lang="en-US" sz="1600" dirty="0"/>
              <a:t> </a:t>
            </a:r>
            <a:r>
              <a:rPr lang="en-US" sz="1600" dirty="0" err="1"/>
              <a:t>berkontribusi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, </a:t>
            </a:r>
            <a:r>
              <a:rPr lang="en-US" sz="1600" dirty="0" err="1"/>
              <a:t>seringkali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dibagi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sulit</a:t>
            </a:r>
            <a:r>
              <a:rPr lang="en-US" sz="1600" dirty="0"/>
              <a:t> </a:t>
            </a:r>
            <a:r>
              <a:rPr lang="en-US" sz="1600" dirty="0" err="1"/>
              <a:t>diukur</a:t>
            </a:r>
            <a:r>
              <a:rPr lang="en-US" sz="16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semacam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, </a:t>
            </a:r>
            <a:r>
              <a:rPr lang="en-US" sz="1600" dirty="0" err="1"/>
              <a:t>khususnya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subdivisinya</a:t>
            </a:r>
            <a:r>
              <a:rPr lang="en-US" sz="1600" dirty="0"/>
              <a:t>, </a:t>
            </a:r>
            <a:r>
              <a:rPr lang="en-US" sz="1600" dirty="0" err="1"/>
              <a:t>seringkali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identitas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 yang </a:t>
            </a:r>
            <a:r>
              <a:rPr lang="en-US" sz="1600" dirty="0" err="1"/>
              <a:t>mendalam</a:t>
            </a:r>
            <a:r>
              <a:rPr lang="en-US" sz="1600" dirty="0"/>
              <a:t> </a:t>
            </a:r>
            <a:r>
              <a:rPr lang="en-US" sz="1600" dirty="0" err="1"/>
              <a:t>terkait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bahasa</a:t>
            </a:r>
            <a:r>
              <a:rPr lang="en-US" sz="1600" dirty="0"/>
              <a:t>, </a:t>
            </a:r>
            <a:r>
              <a:rPr lang="en-US" sz="1600" dirty="0" err="1"/>
              <a:t>etnis</a:t>
            </a:r>
            <a:r>
              <a:rPr lang="en-US" sz="1600" dirty="0"/>
              <a:t>, agama, </a:t>
            </a:r>
            <a:r>
              <a:rPr lang="en-US" sz="1600" dirty="0" err="1"/>
              <a:t>adat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geografi</a:t>
            </a:r>
            <a:r>
              <a:rPr lang="en-US" sz="1600" dirty="0"/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877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12040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16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Institusi-institusi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 yang di </a:t>
            </a:r>
            <a:r>
              <a:rPr lang="en-US" sz="1600" dirty="0" err="1"/>
              <a:t>definisikan</a:t>
            </a:r>
            <a:r>
              <a:rPr lang="en-US" sz="1600" dirty="0"/>
              <a:t> </a:t>
            </a:r>
            <a:r>
              <a:rPr lang="en-US" sz="1600" dirty="0" err="1"/>
              <a:t>demikian</a:t>
            </a:r>
            <a:r>
              <a:rPr lang="en-US" sz="1600" dirty="0"/>
              <a:t> </a:t>
            </a:r>
            <a:r>
              <a:rPr lang="en-US" sz="1600" dirty="0" err="1"/>
              <a:t>sering</a:t>
            </a:r>
            <a:r>
              <a:rPr lang="en-US" sz="1600" dirty="0"/>
              <a:t> kali </a:t>
            </a:r>
            <a:r>
              <a:rPr lang="en-US" sz="1600" dirty="0" err="1"/>
              <a:t>didirikan</a:t>
            </a:r>
            <a:r>
              <a:rPr lang="en-US" sz="1600" dirty="0"/>
              <a:t>, </a:t>
            </a:r>
            <a:r>
              <a:rPr lang="en-US" sz="1600" dirty="0" err="1"/>
              <a:t>sebagaimana</a:t>
            </a:r>
            <a:r>
              <a:rPr lang="en-US" sz="1600" dirty="0"/>
              <a:t> </a:t>
            </a:r>
            <a:r>
              <a:rPr lang="en-US" sz="1600" dirty="0" err="1"/>
              <a:t>adanya</a:t>
            </a:r>
            <a:r>
              <a:rPr lang="en-US" sz="1600" dirty="0"/>
              <a:t> di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lokal</a:t>
            </a:r>
            <a:r>
              <a:rPr lang="en-US" sz="1600" dirty="0"/>
              <a:t>,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lembaga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yang </a:t>
            </a:r>
            <a:r>
              <a:rPr lang="en-US" sz="1600" dirty="0" err="1"/>
              <a:t>mewujudkan</a:t>
            </a:r>
            <a:r>
              <a:rPr lang="en-US" sz="1600" dirty="0"/>
              <a:t> </a:t>
            </a:r>
            <a:r>
              <a:rPr lang="en-US" sz="1600" dirty="0" err="1"/>
              <a:t>kelembagaan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luas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. </a:t>
            </a:r>
            <a:r>
              <a:rPr lang="en-US" sz="1600" dirty="0" err="1"/>
              <a:t>Penerapan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  <a:r>
              <a:rPr lang="en-US" sz="1600" dirty="0" err="1"/>
              <a:t>institusional</a:t>
            </a:r>
            <a:r>
              <a:rPr lang="en-US" sz="1600" dirty="0"/>
              <a:t> modern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administrasi</a:t>
            </a:r>
            <a:r>
              <a:rPr lang="en-US" sz="1600" dirty="0"/>
              <a:t> </a:t>
            </a:r>
            <a:r>
              <a:rPr lang="en-US" sz="1600" dirty="0" err="1"/>
              <a:t>publik</a:t>
            </a:r>
            <a:r>
              <a:rPr lang="en-US" sz="1600" dirty="0"/>
              <a:t> </a:t>
            </a:r>
            <a:r>
              <a:rPr lang="en-US" sz="1600" dirty="0" err="1"/>
              <a:t>cenderung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menggabungkan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pemahaman</a:t>
            </a:r>
            <a:r>
              <a:rPr lang="en-US" sz="1600" dirty="0"/>
              <a:t> </a:t>
            </a:r>
            <a:r>
              <a:rPr lang="en-US" sz="1600" dirty="0" err="1"/>
              <a:t>institusi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,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deskripsi</a:t>
            </a:r>
            <a:r>
              <a:rPr lang="en-US" sz="1600" dirty="0"/>
              <a:t> </a:t>
            </a:r>
            <a:r>
              <a:rPr lang="en-US" sz="1600" dirty="0" err="1"/>
              <a:t>institusi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kolektivitas</a:t>
            </a:r>
            <a:r>
              <a:rPr lang="en-US" sz="1600" dirty="0"/>
              <a:t> </a:t>
            </a:r>
            <a:r>
              <a:rPr lang="en-US" sz="1600" dirty="0" err="1"/>
              <a:t>terikat</a:t>
            </a:r>
            <a:r>
              <a:rPr lang="en-US" sz="1600" dirty="0"/>
              <a:t> yang </a:t>
            </a:r>
            <a:r>
              <a:rPr lang="en-US" sz="1600" dirty="0" err="1"/>
              <a:t>dibangun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  <a:r>
              <a:rPr lang="en-US" sz="1600" dirty="0" err="1"/>
              <a:t>institusional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ditemukan</a:t>
            </a:r>
            <a:r>
              <a:rPr lang="en-US" sz="1600" dirty="0"/>
              <a:t> di </a:t>
            </a:r>
            <a:r>
              <a:rPr lang="en-US" sz="1600" dirty="0" err="1"/>
              <a:t>sosiologi</a:t>
            </a:r>
            <a:r>
              <a:rPr lang="en-US" sz="1600" dirty="0"/>
              <a:t>,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mengherankan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pekerjaan</a:t>
            </a:r>
            <a:r>
              <a:rPr lang="en-US" sz="1600" dirty="0"/>
              <a:t> </a:t>
            </a:r>
            <a:r>
              <a:rPr lang="en-US" sz="1600" dirty="0" err="1"/>
              <a:t>utama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perbedaan</a:t>
            </a:r>
            <a:r>
              <a:rPr lang="en-US" sz="1600" dirty="0"/>
              <a:t> </a:t>
            </a:r>
            <a:r>
              <a:rPr lang="en-US" sz="1600" dirty="0" err="1"/>
              <a:t>antara</a:t>
            </a:r>
            <a:r>
              <a:rPr lang="en-US" sz="1600" dirty="0"/>
              <a:t> </a:t>
            </a:r>
            <a:r>
              <a:rPr lang="en-US" sz="1600" dirty="0" err="1"/>
              <a:t>keduanya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sosiolog</a:t>
            </a:r>
            <a:r>
              <a:rPr lang="en-US" sz="1600" dirty="0"/>
              <a:t>. Richard Scott, </a:t>
            </a:r>
            <a:r>
              <a:rPr lang="en-US" sz="1600" dirty="0" err="1"/>
              <a:t>sosiolog</a:t>
            </a:r>
            <a:r>
              <a:rPr lang="en-US" sz="1600" dirty="0"/>
              <a:t> Stanford </a:t>
            </a:r>
            <a:r>
              <a:rPr lang="en-US" sz="1600" dirty="0" err="1"/>
              <a:t>terkemuka</a:t>
            </a:r>
            <a:r>
              <a:rPr lang="en-US" sz="1600" dirty="0"/>
              <a:t>,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penulis</a:t>
            </a:r>
            <a:r>
              <a:rPr lang="en-US" sz="1600" dirty="0"/>
              <a:t> </a:t>
            </a:r>
            <a:r>
              <a:rPr lang="en-US" sz="1600" dirty="0" err="1"/>
              <a:t>definitif</a:t>
            </a:r>
            <a:r>
              <a:rPr lang="en-US" sz="1600" dirty="0"/>
              <a:t> yang </a:t>
            </a:r>
            <a:r>
              <a:rPr lang="en-US" sz="1600" dirty="0" err="1"/>
              <a:t>bekerja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subjek</a:t>
            </a:r>
            <a:r>
              <a:rPr lang="en-US" sz="1600" dirty="0"/>
              <a:t>, “</a:t>
            </a:r>
            <a:r>
              <a:rPr lang="en-US" sz="1600" dirty="0" err="1"/>
              <a:t>Lembaga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87482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	Scott </a:t>
            </a:r>
            <a:r>
              <a:rPr lang="en-US" dirty="0" err="1"/>
              <a:t>berpendapat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 </a:t>
            </a:r>
            <a:r>
              <a:rPr lang="en-US" dirty="0" err="1"/>
              <a:t>pilar</a:t>
            </a:r>
            <a:r>
              <a:rPr lang="en-US" dirty="0"/>
              <a:t>, </a:t>
            </a:r>
            <a:r>
              <a:rPr lang="en-US" dirty="0" err="1"/>
              <a:t>ialah</a:t>
            </a:r>
            <a:r>
              <a:rPr lang="en-US" dirty="0"/>
              <a:t> : </a:t>
            </a:r>
          </a:p>
          <a:p>
            <a:pPr lvl="3" algn="just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err="1"/>
              <a:t>Regulatif</a:t>
            </a:r>
            <a:r>
              <a:rPr lang="en-US" sz="2400" dirty="0"/>
              <a:t> </a:t>
            </a:r>
          </a:p>
          <a:p>
            <a:pPr lvl="3" algn="just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err="1"/>
              <a:t>Normatif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; </a:t>
            </a:r>
          </a:p>
          <a:p>
            <a:pPr lvl="3" algn="just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err="1"/>
              <a:t>Kognitif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099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tx1"/>
                </a:solidFill>
              </a:rPr>
              <a:t>Hirarki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1500" dirty="0"/>
              <a:t>	</a:t>
            </a:r>
            <a:r>
              <a:rPr lang="en-US" sz="1500" dirty="0" err="1"/>
              <a:t>Struktur</a:t>
            </a:r>
            <a:r>
              <a:rPr lang="en-US" sz="1500" dirty="0"/>
              <a:t> </a:t>
            </a:r>
            <a:r>
              <a:rPr lang="en-US" sz="1500" dirty="0" err="1"/>
              <a:t>hirarki</a:t>
            </a:r>
            <a:r>
              <a:rPr lang="en-US" sz="1500" dirty="0"/>
              <a:t> yang </a:t>
            </a:r>
            <a:r>
              <a:rPr lang="en-US" sz="1500" dirty="0" err="1"/>
              <a:t>berfungsi</a:t>
            </a:r>
            <a:r>
              <a:rPr lang="en-US" sz="1500" dirty="0"/>
              <a:t> </a:t>
            </a:r>
            <a:r>
              <a:rPr lang="en-US" sz="1500" dirty="0" err="1"/>
              <a:t>dengan</a:t>
            </a:r>
            <a:r>
              <a:rPr lang="en-US" sz="1500" dirty="0"/>
              <a:t> </a:t>
            </a:r>
            <a:r>
              <a:rPr lang="en-US" sz="1500" dirty="0" err="1"/>
              <a:t>baik</a:t>
            </a:r>
            <a:r>
              <a:rPr lang="en-US" sz="1500" dirty="0"/>
              <a:t> yang </a:t>
            </a:r>
            <a:r>
              <a:rPr lang="en-US" sz="1500" dirty="0" err="1"/>
              <a:t>memenuhi</a:t>
            </a:r>
            <a:r>
              <a:rPr lang="en-US" sz="1500" dirty="0"/>
              <a:t> </a:t>
            </a:r>
            <a:r>
              <a:rPr lang="en-US" sz="1500" dirty="0" err="1"/>
              <a:t>kebutuhan</a:t>
            </a:r>
            <a:r>
              <a:rPr lang="en-US" sz="1500" dirty="0"/>
              <a:t> </a:t>
            </a:r>
            <a:r>
              <a:rPr lang="en-US" sz="1500" dirty="0" err="1"/>
              <a:t>organisasi</a:t>
            </a:r>
            <a:r>
              <a:rPr lang="en-US" sz="1500" dirty="0"/>
              <a:t> </a:t>
            </a:r>
            <a:r>
              <a:rPr lang="en-US" sz="1500" dirty="0" err="1"/>
              <a:t>ini</a:t>
            </a:r>
            <a:r>
              <a:rPr lang="en-US" sz="1500" dirty="0"/>
              <a:t> :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menambah</a:t>
            </a:r>
            <a:r>
              <a:rPr lang="en-US" sz="1500" dirty="0"/>
              <a:t> </a:t>
            </a:r>
            <a:r>
              <a:rPr lang="en-US" sz="1500" dirty="0" err="1"/>
              <a:t>nilai</a:t>
            </a:r>
            <a:r>
              <a:rPr lang="en-US" sz="1500" dirty="0"/>
              <a:t> </a:t>
            </a:r>
            <a:r>
              <a:rPr lang="en-US" sz="1500" dirty="0" err="1"/>
              <a:t>pekerjaan</a:t>
            </a:r>
            <a:r>
              <a:rPr lang="en-US" sz="1500" dirty="0"/>
              <a:t> </a:t>
            </a:r>
            <a:r>
              <a:rPr lang="en-US" sz="1500" dirty="0" err="1"/>
              <a:t>bergerak</a:t>
            </a:r>
            <a:r>
              <a:rPr lang="en-US" sz="1500" dirty="0"/>
              <a:t> </a:t>
            </a:r>
            <a:r>
              <a:rPr lang="en-US" sz="1500" dirty="0" err="1"/>
              <a:t>melalui</a:t>
            </a:r>
            <a:r>
              <a:rPr lang="en-US" sz="1500" dirty="0"/>
              <a:t> </a:t>
            </a:r>
            <a:r>
              <a:rPr lang="en-US" sz="1500" dirty="0" err="1"/>
              <a:t>organisasi</a:t>
            </a:r>
            <a:r>
              <a:rPr lang="en-US" sz="1500" dirty="0"/>
              <a:t>,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mengidentifikasi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memperbaiki</a:t>
            </a:r>
            <a:r>
              <a:rPr lang="en-US" sz="1500" dirty="0"/>
              <a:t> </a:t>
            </a:r>
            <a:r>
              <a:rPr lang="en-US" sz="1500" dirty="0" err="1"/>
              <a:t>akuntabilitas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setiap</a:t>
            </a:r>
            <a:r>
              <a:rPr lang="en-US" sz="1500" dirty="0"/>
              <a:t> </a:t>
            </a:r>
            <a:r>
              <a:rPr lang="en-US" sz="1500" dirty="0" err="1"/>
              <a:t>tahap</a:t>
            </a:r>
            <a:r>
              <a:rPr lang="en-US" sz="1500" dirty="0"/>
              <a:t>,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menempatkan</a:t>
            </a:r>
            <a:r>
              <a:rPr lang="en-US" sz="1500" dirty="0"/>
              <a:t> orang-orang </a:t>
            </a:r>
            <a:r>
              <a:rPr lang="en-US" sz="1500" dirty="0" err="1"/>
              <a:t>dengan</a:t>
            </a:r>
            <a:r>
              <a:rPr lang="en-US" sz="1500" dirty="0"/>
              <a:t> </a:t>
            </a:r>
            <a:r>
              <a:rPr lang="en-US" sz="1500" dirty="0" err="1"/>
              <a:t>kompetensi</a:t>
            </a:r>
            <a:r>
              <a:rPr lang="en-US" sz="1500" dirty="0"/>
              <a:t> yang </a:t>
            </a:r>
            <a:r>
              <a:rPr lang="en-US" sz="1500" dirty="0" err="1"/>
              <a:t>diperlukan</a:t>
            </a:r>
            <a:r>
              <a:rPr lang="en-US" sz="1500" dirty="0"/>
              <a:t> di </a:t>
            </a:r>
            <a:r>
              <a:rPr lang="en-US" sz="1500" dirty="0" err="1"/>
              <a:t>setiap</a:t>
            </a:r>
            <a:r>
              <a:rPr lang="en-US" sz="1500" dirty="0"/>
              <a:t> </a:t>
            </a:r>
            <a:r>
              <a:rPr lang="en-US" sz="1500" dirty="0" err="1"/>
              <a:t>tingkat</a:t>
            </a:r>
            <a:r>
              <a:rPr lang="en-US" sz="1500" dirty="0"/>
              <a:t> </a:t>
            </a:r>
            <a:r>
              <a:rPr lang="en-US" sz="1500" dirty="0" err="1"/>
              <a:t>organisasi</a:t>
            </a:r>
            <a:r>
              <a:rPr lang="en-US" sz="1500" dirty="0"/>
              <a:t>,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membangun</a:t>
            </a:r>
            <a:r>
              <a:rPr lang="en-US" sz="1500" dirty="0"/>
              <a:t> </a:t>
            </a:r>
            <a:r>
              <a:rPr lang="en-US" sz="1500" dirty="0" err="1"/>
              <a:t>konsensus</a:t>
            </a:r>
            <a:r>
              <a:rPr lang="en-US" sz="1500" dirty="0"/>
              <a:t> </a:t>
            </a:r>
            <a:r>
              <a:rPr lang="en-US" sz="1500" dirty="0" err="1"/>
              <a:t>umum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penerimaan</a:t>
            </a:r>
            <a:r>
              <a:rPr lang="en-US" sz="1500" dirty="0"/>
              <a:t> </a:t>
            </a:r>
            <a:r>
              <a:rPr lang="en-US" sz="1500" dirty="0" err="1"/>
              <a:t>atas</a:t>
            </a:r>
            <a:r>
              <a:rPr lang="en-US" sz="1500" dirty="0"/>
              <a:t> </a:t>
            </a:r>
            <a:r>
              <a:rPr lang="en-US" sz="1500" dirty="0" err="1"/>
              <a:t>segmentasi</a:t>
            </a:r>
            <a:r>
              <a:rPr lang="en-US" sz="1500" dirty="0"/>
              <a:t> </a:t>
            </a:r>
            <a:r>
              <a:rPr lang="en-US" sz="1500" dirty="0" err="1"/>
              <a:t>pekerjaan</a:t>
            </a:r>
            <a:r>
              <a:rPr lang="en-US" sz="1500" dirty="0"/>
              <a:t> yang </a:t>
            </a:r>
            <a:r>
              <a:rPr lang="en-US" sz="1500" dirty="0" err="1"/>
              <a:t>tidak</a:t>
            </a:r>
            <a:r>
              <a:rPr lang="en-US" sz="1500" dirty="0"/>
              <a:t> </a:t>
            </a:r>
            <a:r>
              <a:rPr lang="en-US" sz="1500" dirty="0" err="1"/>
              <a:t>setara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kebutuhan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itu</a:t>
            </a:r>
            <a:r>
              <a:rPr lang="en-US" sz="15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1500" dirty="0"/>
              <a:t>	</a:t>
            </a:r>
            <a:r>
              <a:rPr lang="en-US" sz="1500" dirty="0" err="1"/>
              <a:t>Hirarki</a:t>
            </a:r>
            <a:r>
              <a:rPr lang="en-US" sz="1500" dirty="0"/>
              <a:t> </a:t>
            </a:r>
            <a:r>
              <a:rPr lang="en-US" sz="1500" dirty="0" err="1"/>
              <a:t>manajerial</a:t>
            </a:r>
            <a:r>
              <a:rPr lang="en-US" sz="1500" dirty="0"/>
              <a:t> </a:t>
            </a:r>
            <a:r>
              <a:rPr lang="en-US" sz="1500" dirty="0" err="1"/>
              <a:t>adalah</a:t>
            </a:r>
            <a:r>
              <a:rPr lang="en-US" sz="1500" dirty="0"/>
              <a:t> </a:t>
            </a:r>
            <a:r>
              <a:rPr lang="en-US" sz="1500" dirty="0" err="1"/>
              <a:t>satu-satunya</a:t>
            </a:r>
            <a:r>
              <a:rPr lang="en-US" sz="1500" dirty="0"/>
              <a:t> </a:t>
            </a:r>
            <a:r>
              <a:rPr lang="en-US" sz="1500" dirty="0" err="1"/>
              <a:t>bentuk</a:t>
            </a:r>
            <a:r>
              <a:rPr lang="en-US" sz="1500" dirty="0"/>
              <a:t> </a:t>
            </a:r>
            <a:r>
              <a:rPr lang="en-US" sz="1500" dirty="0" err="1"/>
              <a:t>organisasi</a:t>
            </a:r>
            <a:r>
              <a:rPr lang="en-US" sz="1500" dirty="0"/>
              <a:t> yang </a:t>
            </a:r>
            <a:r>
              <a:rPr lang="en-US" sz="1500" dirty="0" err="1"/>
              <a:t>efektif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menyebarkan</a:t>
            </a:r>
            <a:r>
              <a:rPr lang="en-US" sz="1500" dirty="0"/>
              <a:t> orang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tugas</a:t>
            </a:r>
            <a:r>
              <a:rPr lang="en-US" sz="1500" dirty="0"/>
              <a:t> di </a:t>
            </a:r>
            <a:r>
              <a:rPr lang="en-US" sz="1500" dirty="0" err="1"/>
              <a:t>tingkat</a:t>
            </a:r>
            <a:r>
              <a:rPr lang="en-US" sz="1500" dirty="0"/>
              <a:t> </a:t>
            </a:r>
            <a:r>
              <a:rPr lang="en-US" sz="1500" dirty="0" err="1"/>
              <a:t>komplementer</a:t>
            </a:r>
            <a:r>
              <a:rPr lang="en-US" sz="1500" dirty="0"/>
              <a:t>, di </a:t>
            </a:r>
            <a:r>
              <a:rPr lang="en-US" sz="1500" dirty="0" err="1"/>
              <a:t>mana</a:t>
            </a:r>
            <a:r>
              <a:rPr lang="en-US" sz="1500" dirty="0"/>
              <a:t> orang </a:t>
            </a:r>
            <a:r>
              <a:rPr lang="en-US" sz="1500" dirty="0" err="1"/>
              <a:t>dapat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</a:t>
            </a:r>
            <a:r>
              <a:rPr lang="en-US" sz="1500" dirty="0" err="1"/>
              <a:t>tugas</a:t>
            </a:r>
            <a:r>
              <a:rPr lang="en-US" sz="1500" dirty="0"/>
              <a:t> yang </a:t>
            </a:r>
            <a:r>
              <a:rPr lang="en-US" sz="1500" dirty="0" err="1"/>
              <a:t>diberikan</a:t>
            </a:r>
            <a:r>
              <a:rPr lang="en-US" sz="1500" dirty="0"/>
              <a:t> </a:t>
            </a:r>
            <a:r>
              <a:rPr lang="en-US" sz="1500" dirty="0" err="1"/>
              <a:t>kepada</a:t>
            </a:r>
            <a:r>
              <a:rPr lang="en-US" sz="1500" dirty="0"/>
              <a:t> </a:t>
            </a:r>
            <a:r>
              <a:rPr lang="en-US" sz="1500" dirty="0" err="1"/>
              <a:t>mereka</a:t>
            </a:r>
            <a:r>
              <a:rPr lang="en-US" sz="1500" dirty="0"/>
              <a:t>, di </a:t>
            </a:r>
            <a:r>
              <a:rPr lang="en-US" sz="1500" dirty="0" err="1"/>
              <a:t>mana</a:t>
            </a:r>
            <a:r>
              <a:rPr lang="en-US" sz="1500" dirty="0"/>
              <a:t> orang-orang di </a:t>
            </a:r>
            <a:r>
              <a:rPr lang="en-US" sz="1500" dirty="0" err="1"/>
              <a:t>lapisan</a:t>
            </a:r>
            <a:r>
              <a:rPr lang="en-US" sz="1500" dirty="0"/>
              <a:t> </a:t>
            </a:r>
            <a:r>
              <a:rPr lang="en-US" sz="1500" dirty="0" err="1"/>
              <a:t>tertentu</a:t>
            </a:r>
            <a:r>
              <a:rPr lang="en-US" sz="1500" dirty="0"/>
              <a:t> </a:t>
            </a:r>
            <a:r>
              <a:rPr lang="en-US" sz="1500" dirty="0" err="1"/>
              <a:t>dapat</a:t>
            </a:r>
            <a:r>
              <a:rPr lang="en-US" sz="1500" dirty="0"/>
              <a:t> </a:t>
            </a:r>
            <a:r>
              <a:rPr lang="en-US" sz="1500" dirty="0" err="1"/>
              <a:t>menambah</a:t>
            </a:r>
            <a:r>
              <a:rPr lang="en-US" sz="1500" dirty="0"/>
              <a:t> </a:t>
            </a:r>
            <a:r>
              <a:rPr lang="en-US" sz="1500" dirty="0" err="1"/>
              <a:t>nilai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pekerjaan</a:t>
            </a:r>
            <a:r>
              <a:rPr lang="en-US" sz="1500" dirty="0"/>
              <a:t> orang-orang di </a:t>
            </a:r>
            <a:r>
              <a:rPr lang="en-US" sz="1500" dirty="0" err="1"/>
              <a:t>lapisan</a:t>
            </a:r>
            <a:r>
              <a:rPr lang="en-US" sz="1500" dirty="0"/>
              <a:t> di </a:t>
            </a:r>
            <a:r>
              <a:rPr lang="en-US" sz="1500" dirty="0" err="1"/>
              <a:t>bawahnya</a:t>
            </a:r>
            <a:r>
              <a:rPr lang="en-US" sz="1500" dirty="0"/>
              <a:t>,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akhirnya</a:t>
            </a:r>
            <a:r>
              <a:rPr lang="en-US" sz="1500" dirty="0"/>
              <a:t>, di </a:t>
            </a:r>
            <a:r>
              <a:rPr lang="en-US" sz="1500" dirty="0" err="1"/>
              <a:t>mana</a:t>
            </a:r>
            <a:r>
              <a:rPr lang="en-US" sz="1500" dirty="0"/>
              <a:t> </a:t>
            </a:r>
            <a:r>
              <a:rPr lang="en-US" sz="1500" dirty="0" err="1"/>
              <a:t>stratifikasi</a:t>
            </a:r>
            <a:r>
              <a:rPr lang="en-US" sz="1500" dirty="0"/>
              <a:t> </a:t>
            </a:r>
            <a:r>
              <a:rPr lang="en-US" sz="1500" dirty="0" err="1"/>
              <a:t>manajemen</a:t>
            </a:r>
            <a:r>
              <a:rPr lang="en-US" sz="1500" dirty="0"/>
              <a:t> </a:t>
            </a:r>
            <a:r>
              <a:rPr lang="en-US" sz="1500" dirty="0" err="1"/>
              <a:t>ini</a:t>
            </a:r>
            <a:r>
              <a:rPr lang="en-US" sz="1500" dirty="0"/>
              <a:t> </a:t>
            </a:r>
            <a:r>
              <a:rPr lang="en-US" sz="1500" dirty="0" err="1"/>
              <a:t>menyerang</a:t>
            </a:r>
            <a:r>
              <a:rPr lang="en-US" sz="1500" dirty="0"/>
              <a:t> </a:t>
            </a:r>
            <a:r>
              <a:rPr lang="en-US" sz="1500" dirty="0" err="1"/>
              <a:t>semua</a:t>
            </a:r>
            <a:r>
              <a:rPr lang="en-US" sz="1500" dirty="0"/>
              <a:t> orang </a:t>
            </a:r>
            <a:r>
              <a:rPr lang="en-US" sz="1500" dirty="0" err="1"/>
              <a:t>seperlunya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disambut</a:t>
            </a:r>
            <a:r>
              <a:rPr lang="en-US" sz="1500" dirty="0"/>
              <a:t> </a:t>
            </a:r>
            <a:r>
              <a:rPr lang="en-US" sz="1500" dirty="0" err="1"/>
              <a:t>baik</a:t>
            </a:r>
            <a:r>
              <a:rPr lang="en-US" sz="15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66231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ALTERNATIF UNTUK HIRARKI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600" dirty="0"/>
              <a:t>	</a:t>
            </a:r>
            <a:r>
              <a:rPr lang="en-US" sz="1800" dirty="0" err="1"/>
              <a:t>Meskipun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diakui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struktur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hirarki</a:t>
            </a:r>
            <a:r>
              <a:rPr lang="en-US" sz="1800" dirty="0"/>
              <a:t> formal di </a:t>
            </a:r>
            <a:r>
              <a:rPr lang="en-US" sz="1800" dirty="0" err="1"/>
              <a:t>definisikan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luas</a:t>
            </a:r>
            <a:r>
              <a:rPr lang="en-US" sz="1800" dirty="0"/>
              <a:t>, </a:t>
            </a:r>
            <a:r>
              <a:rPr lang="en-US" sz="1800" dirty="0" err="1"/>
              <a:t>sangat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pemahaman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institusi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tetap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(</a:t>
            </a:r>
            <a:r>
              <a:rPr lang="en-US" sz="1800" dirty="0" err="1"/>
              <a:t>Maret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Olsen), mode </a:t>
            </a:r>
            <a:r>
              <a:rPr lang="en-US" sz="1800" dirty="0" err="1"/>
              <a:t>teoretis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metodologis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cenderung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arah</a:t>
            </a:r>
            <a:r>
              <a:rPr lang="en-US" sz="1800" dirty="0"/>
              <a:t> </a:t>
            </a:r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transaksi</a:t>
            </a:r>
            <a:r>
              <a:rPr lang="en-US" sz="1800" dirty="0"/>
              <a:t>, </a:t>
            </a:r>
            <a:r>
              <a:rPr lang="en-US" sz="1800" dirty="0" err="1"/>
              <a:t>asimetri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, </a:t>
            </a: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agen</a:t>
            </a:r>
            <a:r>
              <a:rPr lang="en-US" sz="1800" dirty="0"/>
              <a:t> </a:t>
            </a:r>
            <a:r>
              <a:rPr lang="en-US" sz="1800" dirty="0" err="1"/>
              <a:t>utama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model </a:t>
            </a:r>
            <a:r>
              <a:rPr lang="en-US" sz="1800" dirty="0" err="1"/>
              <a:t>pilihan</a:t>
            </a:r>
            <a:r>
              <a:rPr lang="en-US" sz="1800" dirty="0"/>
              <a:t> </a:t>
            </a:r>
            <a:r>
              <a:rPr lang="en-US" sz="1800" dirty="0" err="1"/>
              <a:t>rasional</a:t>
            </a:r>
            <a:r>
              <a:rPr lang="en-US" sz="1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9748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2097</Words>
  <Application>Microsoft Office PowerPoint</Application>
  <PresentationFormat>On-screen Show (4:3)</PresentationFormat>
  <Paragraphs>107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Century Schoolbook</vt:lpstr>
      <vt:lpstr>Times New Roman</vt:lpstr>
      <vt:lpstr>Wingdings</vt:lpstr>
      <vt:lpstr>Wingdings 2</vt:lpstr>
      <vt:lpstr>Oriel</vt:lpstr>
      <vt:lpstr>Teori Institusional Publik</vt:lpstr>
      <vt:lpstr>Ide Dasar Teori  Institusional Publik</vt:lpstr>
      <vt:lpstr>PowerPoint Presentation</vt:lpstr>
      <vt:lpstr>PowerPoint Presentation</vt:lpstr>
      <vt:lpstr>DARI ORGANISASI KE INSTITUSI</vt:lpstr>
      <vt:lpstr>PowerPoint Presentation</vt:lpstr>
      <vt:lpstr>PowerPoint Presentation</vt:lpstr>
      <vt:lpstr>Hirarki</vt:lpstr>
      <vt:lpstr>ALTERNATIF UNTUK HIRARKI</vt:lpstr>
      <vt:lpstr>PowerPoint Presentation</vt:lpstr>
      <vt:lpstr>SISTEM KEANDALAN YANG TINGGI</vt:lpstr>
      <vt:lpstr>PowerPoint Presentation</vt:lpstr>
      <vt:lpstr>PowerPoint Presentation</vt:lpstr>
      <vt:lpstr>SISTEM KEANDALAN YANG RENDAH DAN PENINGKATANNYA</vt:lpstr>
      <vt:lpstr>PowerPoint Presentation</vt:lpstr>
      <vt:lpstr>MEMBANDINGKAN BENTUK KELEMBAGAAN</vt:lpstr>
      <vt:lpstr>PowerPoint Presentation</vt:lpstr>
      <vt:lpstr>PowerPoint Presentation</vt:lpstr>
      <vt:lpstr>SISTEM FRAGMENTASI</vt:lpstr>
      <vt:lpstr>PowerPoint Presentation</vt:lpstr>
      <vt:lpstr>GARBAGE CANS AND RENT SEEKING</vt:lpstr>
      <vt:lpstr>PowerPoint Presentation</vt:lpstr>
      <vt:lpstr>DIFUSI DARI INOVASI</vt:lpstr>
      <vt:lpstr>PowerPoint Presentation</vt:lpstr>
      <vt:lpstr>PowerPoint Presentation</vt:lpstr>
      <vt:lpstr>PowerPoint Presentation</vt:lpstr>
      <vt:lpstr>Sekian presentasi dari kami,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Institusonal Publik</dc:title>
  <dc:creator>ASUS</dc:creator>
  <cp:lastModifiedBy>Ana Kumalasari, S.A.P., M.A.P.</cp:lastModifiedBy>
  <cp:revision>17</cp:revision>
  <dcterms:created xsi:type="dcterms:W3CDTF">2021-10-11T10:27:39Z</dcterms:created>
  <dcterms:modified xsi:type="dcterms:W3CDTF">2022-11-02T08:05:42Z</dcterms:modified>
</cp:coreProperties>
</file>