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753600" cy="7315200"/>
  <p:notesSz cx="6858000" cy="9144000"/>
  <p:embeddedFontLst>
    <p:embeddedFont>
      <p:font typeface="Montserrat" panose="020B0604020202020204" charset="0"/>
      <p:regular r:id="rId23"/>
      <p:bold r:id="rId24"/>
      <p:italic r:id="rId25"/>
      <p:boldItalic r:id="rId26"/>
    </p:embeddedFont>
    <p:embeddedFont>
      <p:font typeface="Arimo" panose="020B0604020202020204" charset="0"/>
      <p:regular r:id="rId27"/>
    </p:embeddedFont>
    <p:embeddedFont>
      <p:font typeface="Montserrat Bold" panose="020B0604020202020204" charset="0"/>
      <p:bold r:id="rId28"/>
    </p:embeddedFont>
    <p:embeddedFont>
      <p:font typeface="Arimo Bold" panose="020B0604020202020204" charset="0"/>
      <p:regular r:id="rId29"/>
    </p:embeddedFont>
    <p:embeddedFont>
      <p:font typeface="Calibri" panose="020F0502020204030204" pitchFamily="34" charset="0"/>
      <p:regular r:id="rId30"/>
      <p:bold r:id="rId31"/>
      <p:italic r:id="rId32"/>
      <p:boldItalic r:id="rId33"/>
    </p:embeddedFont>
    <p:embeddedFont>
      <p:font typeface="Helvetica" panose="020B0604020202020204" pitchFamily="34" charset="0"/>
      <p:regular r:id="rId34"/>
      <p:bold r:id="rId35"/>
      <p:italic r:id="rId36"/>
      <p:boldItalic r:id="rId37"/>
    </p:embeddedFont>
    <p:embeddedFont>
      <p:font typeface="Brittany" panose="020B0604020202020204" charset="0"/>
      <p:regular r:id="rId38"/>
    </p:embeddedFont>
    <p:embeddedFont>
      <p:font typeface="Glacial Indifference" panose="020B0604020202020204" charset="0"/>
      <p:regular r:id="rId39"/>
    </p:embeddedFont>
    <p:embeddedFont>
      <p:font typeface="Glacial Indifference Bold" panose="020B0604020202020204" charset="0"/>
      <p:regular r:id="rId40"/>
    </p:embeddedFont>
    <p:embeddedFont>
      <p:font typeface="Archivo Black"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102" d="100"/>
          <a:sy n="102" d="100"/>
        </p:scale>
        <p:origin x="166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1.png"/><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4.png"/><Relationship Id="rId4" Type="http://schemas.openxmlformats.org/officeDocument/2006/relationships/image" Target="../media/image24.sv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7.png"/><Relationship Id="rId4" Type="http://schemas.openxmlformats.org/officeDocument/2006/relationships/image" Target="../media/image21.svg"/></Relationships>
</file>

<file path=ppt/slides/_rels/slide1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24.sv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24.sv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24.sv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39.sv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21.sv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333" r="6333"/>
          <a:stretch>
            <a:fillRect/>
          </a:stretch>
        </p:blipFill>
        <p:spPr>
          <a:xfrm>
            <a:off x="0" y="0"/>
            <a:ext cx="9753600" cy="7315200"/>
          </a:xfrm>
          <a:prstGeom prst="rect">
            <a:avLst/>
          </a:prstGeom>
        </p:spPr>
      </p:pic>
      <p:grpSp>
        <p:nvGrpSpPr>
          <p:cNvPr id="3" name="Group 3"/>
          <p:cNvGrpSpPr/>
          <p:nvPr/>
        </p:nvGrpSpPr>
        <p:grpSpPr>
          <a:xfrm>
            <a:off x="-781663" y="1288910"/>
            <a:ext cx="1140273" cy="1140273"/>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43232"/>
            </a:solidFill>
          </p:spPr>
        </p:sp>
      </p:grpSp>
      <p:grpSp>
        <p:nvGrpSpPr>
          <p:cNvPr id="5" name="Group 5"/>
          <p:cNvGrpSpPr>
            <a:grpSpLocks noChangeAspect="1"/>
          </p:cNvGrpSpPr>
          <p:nvPr/>
        </p:nvGrpSpPr>
        <p:grpSpPr>
          <a:xfrm>
            <a:off x="9248172" y="5946401"/>
            <a:ext cx="797299" cy="797299"/>
            <a:chOff x="-2540" y="-2540"/>
            <a:chExt cx="6355080" cy="6355080"/>
          </a:xfrm>
        </p:grpSpPr>
        <p:sp>
          <p:nvSpPr>
            <p:cNvPr id="6" name="Freeform 6"/>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4383F"/>
            </a:solidFill>
          </p:spPr>
        </p:sp>
      </p:grpSp>
      <p:sp>
        <p:nvSpPr>
          <p:cNvPr id="7" name="AutoShape 7"/>
          <p:cNvSpPr/>
          <p:nvPr/>
        </p:nvSpPr>
        <p:spPr>
          <a:xfrm>
            <a:off x="9022080" y="2021798"/>
            <a:ext cx="74398" cy="5499463"/>
          </a:xfrm>
          <a:prstGeom prst="rect">
            <a:avLst/>
          </a:prstGeom>
          <a:solidFill>
            <a:srgbClr val="343232"/>
          </a:solidFill>
        </p:spPr>
      </p:sp>
      <p:sp>
        <p:nvSpPr>
          <p:cNvPr id="8" name="AutoShape 8"/>
          <p:cNvSpPr/>
          <p:nvPr/>
        </p:nvSpPr>
        <p:spPr>
          <a:xfrm>
            <a:off x="-104052" y="751840"/>
            <a:ext cx="5797202" cy="66887"/>
          </a:xfrm>
          <a:prstGeom prst="rect">
            <a:avLst/>
          </a:prstGeom>
          <a:solidFill>
            <a:srgbClr val="000000"/>
          </a:solidFill>
        </p:spPr>
      </p:sp>
      <p:sp>
        <p:nvSpPr>
          <p:cNvPr id="9" name="TextBox 9"/>
          <p:cNvSpPr txBox="1"/>
          <p:nvPr/>
        </p:nvSpPr>
        <p:spPr>
          <a:xfrm>
            <a:off x="545863" y="1447631"/>
            <a:ext cx="6686929" cy="1224532"/>
          </a:xfrm>
          <a:prstGeom prst="rect">
            <a:avLst/>
          </a:prstGeom>
        </p:spPr>
        <p:txBody>
          <a:bodyPr lIns="0" tIns="0" rIns="0" bIns="0" rtlCol="0" anchor="t">
            <a:spAutoFit/>
          </a:bodyPr>
          <a:lstStyle/>
          <a:p>
            <a:pPr>
              <a:lnSpc>
                <a:spcPts val="4798"/>
              </a:lnSpc>
            </a:pPr>
            <a:r>
              <a:rPr lang="en-US" sz="4658" spc="-46">
                <a:solidFill>
                  <a:srgbClr val="000000"/>
                </a:solidFill>
                <a:latin typeface="League Spartan Italics"/>
              </a:rPr>
              <a:t>Pilar </a:t>
            </a:r>
          </a:p>
          <a:p>
            <a:pPr>
              <a:lnSpc>
                <a:spcPts val="4798"/>
              </a:lnSpc>
            </a:pPr>
            <a:r>
              <a:rPr lang="en-US" sz="4658" spc="-46">
                <a:solidFill>
                  <a:srgbClr val="000000"/>
                </a:solidFill>
                <a:latin typeface="League Spartan Italics"/>
              </a:rPr>
              <a:t>Ekonomi Kreatif </a:t>
            </a:r>
          </a:p>
        </p:txBody>
      </p:sp>
      <p:sp>
        <p:nvSpPr>
          <p:cNvPr id="10" name="TextBox 10"/>
          <p:cNvSpPr txBox="1"/>
          <p:nvPr/>
        </p:nvSpPr>
        <p:spPr>
          <a:xfrm>
            <a:off x="2173574" y="5767289"/>
            <a:ext cx="6686929" cy="1230449"/>
          </a:xfrm>
          <a:prstGeom prst="rect">
            <a:avLst/>
          </a:prstGeom>
        </p:spPr>
        <p:txBody>
          <a:bodyPr lIns="0" tIns="0" rIns="0" bIns="0" rtlCol="0" anchor="t">
            <a:spAutoFit/>
          </a:bodyPr>
          <a:lstStyle/>
          <a:p>
            <a:pPr algn="r">
              <a:lnSpc>
                <a:spcPts val="4751"/>
              </a:lnSpc>
            </a:pPr>
            <a:r>
              <a:rPr lang="en-US" sz="4658" spc="-46">
                <a:solidFill>
                  <a:srgbClr val="FDFDFD"/>
                </a:solidFill>
                <a:latin typeface="League Spartan Italics"/>
              </a:rPr>
              <a:t>Pariwisata</a:t>
            </a:r>
          </a:p>
          <a:p>
            <a:pPr algn="r">
              <a:lnSpc>
                <a:spcPts val="4751"/>
              </a:lnSpc>
            </a:pPr>
            <a:r>
              <a:rPr lang="en-US" sz="4658" spc="-46">
                <a:solidFill>
                  <a:srgbClr val="FDFDFD"/>
                </a:solidFill>
                <a:latin typeface="League Spartan Italics"/>
              </a:rPr>
              <a:t>Bekelanjutan</a:t>
            </a:r>
          </a:p>
        </p:txBody>
      </p:sp>
      <p:sp>
        <p:nvSpPr>
          <p:cNvPr id="11" name="TextBox 11"/>
          <p:cNvSpPr txBox="1"/>
          <p:nvPr/>
        </p:nvSpPr>
        <p:spPr>
          <a:xfrm>
            <a:off x="545863" y="6265545"/>
            <a:ext cx="5555887" cy="615553"/>
          </a:xfrm>
          <a:prstGeom prst="rect">
            <a:avLst/>
          </a:prstGeom>
        </p:spPr>
        <p:txBody>
          <a:bodyPr lIns="0" tIns="0" rIns="0" bIns="0" rtlCol="0" anchor="t">
            <a:spAutoFit/>
          </a:bodyPr>
          <a:lstStyle/>
          <a:p>
            <a:pPr>
              <a:lnSpc>
                <a:spcPts val="2414"/>
              </a:lnSpc>
            </a:pPr>
            <a:r>
              <a:rPr lang="en-US" sz="2100" spc="231">
                <a:solidFill>
                  <a:srgbClr val="FDFDFD"/>
                </a:solidFill>
                <a:latin typeface="Glacial Indifference Bold"/>
              </a:rPr>
              <a:t>MATERI </a:t>
            </a:r>
            <a:r>
              <a:rPr lang="en-US" sz="2100" spc="231" smtClean="0">
                <a:solidFill>
                  <a:srgbClr val="FDFDFD"/>
                </a:solidFill>
                <a:latin typeface="Glacial Indifference Bold"/>
              </a:rPr>
              <a:t>3</a:t>
            </a:r>
          </a:p>
          <a:p>
            <a:pPr>
              <a:lnSpc>
                <a:spcPts val="2414"/>
              </a:lnSpc>
            </a:pPr>
            <a:endParaRPr lang="en-US" sz="2100" spc="231">
              <a:solidFill>
                <a:srgbClr val="FDFDFD"/>
              </a:solidFill>
              <a:latin typeface="Glacial Indifference Bold"/>
            </a:endParaRPr>
          </a:p>
        </p:txBody>
      </p:sp>
      <p:sp>
        <p:nvSpPr>
          <p:cNvPr id="12" name="TextBox 12"/>
          <p:cNvSpPr txBox="1"/>
          <p:nvPr/>
        </p:nvSpPr>
        <p:spPr>
          <a:xfrm>
            <a:off x="545863" y="6574155"/>
            <a:ext cx="5555887" cy="329565"/>
          </a:xfrm>
          <a:prstGeom prst="rect">
            <a:avLst/>
          </a:prstGeom>
        </p:spPr>
        <p:txBody>
          <a:bodyPr lIns="0" tIns="0" rIns="0" bIns="0" rtlCol="0" anchor="t">
            <a:spAutoFit/>
          </a:bodyPr>
          <a:lstStyle/>
          <a:p>
            <a:pPr>
              <a:lnSpc>
                <a:spcPts val="2520"/>
              </a:lnSpc>
            </a:pPr>
            <a:r>
              <a:rPr lang="en-US" sz="2100" dirty="0" err="1">
                <a:solidFill>
                  <a:srgbClr val="FDFDFD"/>
                </a:solidFill>
                <a:latin typeface="Glacial Indifference"/>
              </a:rPr>
              <a:t>Dosen</a:t>
            </a:r>
            <a:r>
              <a:rPr lang="en-US" sz="2100" dirty="0">
                <a:solidFill>
                  <a:srgbClr val="FDFDFD"/>
                </a:solidFill>
                <a:latin typeface="Glacial Indifference"/>
              </a:rPr>
              <a:t> : </a:t>
            </a:r>
            <a:r>
              <a:rPr lang="en-US" sz="2100" dirty="0" err="1" smtClean="0">
                <a:solidFill>
                  <a:srgbClr val="FDFDFD"/>
                </a:solidFill>
                <a:latin typeface="Glacial Indifference"/>
              </a:rPr>
              <a:t>Moh</a:t>
            </a:r>
            <a:r>
              <a:rPr lang="en-US" sz="2100" dirty="0" smtClean="0">
                <a:solidFill>
                  <a:srgbClr val="FDFDFD"/>
                </a:solidFill>
                <a:latin typeface="Glacial Indifference"/>
              </a:rPr>
              <a:t> </a:t>
            </a:r>
            <a:r>
              <a:rPr lang="en-US" sz="2100" dirty="0" err="1" smtClean="0">
                <a:solidFill>
                  <a:srgbClr val="FDFDFD"/>
                </a:solidFill>
                <a:latin typeface="Glacial Indifference"/>
              </a:rPr>
              <a:t>Saiful</a:t>
            </a:r>
            <a:r>
              <a:rPr lang="en-US" sz="2100" dirty="0" smtClean="0">
                <a:solidFill>
                  <a:srgbClr val="FDFDFD"/>
                </a:solidFill>
                <a:latin typeface="Glacial Indifference"/>
              </a:rPr>
              <a:t> </a:t>
            </a:r>
            <a:r>
              <a:rPr lang="en-US" sz="2100" dirty="0" err="1" smtClean="0">
                <a:solidFill>
                  <a:srgbClr val="FDFDFD"/>
                </a:solidFill>
                <a:latin typeface="Glacial Indifference"/>
              </a:rPr>
              <a:t>Anam</a:t>
            </a:r>
            <a:r>
              <a:rPr lang="en-US" sz="2100" dirty="0" smtClean="0">
                <a:solidFill>
                  <a:srgbClr val="FDFDFD"/>
                </a:solidFill>
                <a:latin typeface="Glacial Indifference"/>
              </a:rPr>
              <a:t>, SE. MM</a:t>
            </a:r>
            <a:endParaRPr lang="en-US" sz="2100" dirty="0">
              <a:solidFill>
                <a:srgbClr val="FDFDFD"/>
              </a:solidFill>
              <a:latin typeface="Glacial Indifferenc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AutoShape 2"/>
          <p:cNvSpPr/>
          <p:nvPr/>
        </p:nvSpPr>
        <p:spPr>
          <a:xfrm>
            <a:off x="-122129" y="-112735"/>
            <a:ext cx="4095630" cy="3067142"/>
          </a:xfrm>
          <a:prstGeom prst="rect">
            <a:avLst/>
          </a:prstGeom>
          <a:solidFill>
            <a:srgbClr val="E1B422"/>
          </a:solidFill>
        </p:spPr>
      </p:sp>
      <p:sp>
        <p:nvSpPr>
          <p:cNvPr id="3" name="AutoShape 3"/>
          <p:cNvSpPr/>
          <p:nvPr/>
        </p:nvSpPr>
        <p:spPr>
          <a:xfrm>
            <a:off x="9181510" y="-119346"/>
            <a:ext cx="703613" cy="1237115"/>
          </a:xfrm>
          <a:prstGeom prst="rect">
            <a:avLst/>
          </a:prstGeom>
          <a:solidFill>
            <a:srgbClr val="E1B422"/>
          </a:solidFill>
        </p:spPr>
      </p:sp>
      <p:grpSp>
        <p:nvGrpSpPr>
          <p:cNvPr id="4" name="Group 4"/>
          <p:cNvGrpSpPr/>
          <p:nvPr/>
        </p:nvGrpSpPr>
        <p:grpSpPr>
          <a:xfrm>
            <a:off x="2076108" y="4380908"/>
            <a:ext cx="1140273" cy="1140273"/>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1B422"/>
            </a:solidFill>
          </p:spPr>
        </p:sp>
      </p:grpSp>
      <p:grpSp>
        <p:nvGrpSpPr>
          <p:cNvPr id="6" name="Group 6"/>
          <p:cNvGrpSpPr>
            <a:grpSpLocks noChangeAspect="1"/>
          </p:cNvGrpSpPr>
          <p:nvPr/>
        </p:nvGrpSpPr>
        <p:grpSpPr>
          <a:xfrm>
            <a:off x="1839282" y="4254270"/>
            <a:ext cx="797299" cy="797299"/>
            <a:chOff x="-2540" y="-2540"/>
            <a:chExt cx="6355080" cy="6355080"/>
          </a:xfrm>
        </p:grpSpPr>
        <p:sp>
          <p:nvSpPr>
            <p:cNvPr id="7" name="Freeform 7"/>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318F9A"/>
            </a:solidFill>
          </p:spPr>
        </p:sp>
      </p:grpSp>
      <p:sp>
        <p:nvSpPr>
          <p:cNvPr id="8" name="AutoShape 8"/>
          <p:cNvSpPr/>
          <p:nvPr/>
        </p:nvSpPr>
        <p:spPr>
          <a:xfrm>
            <a:off x="4110737" y="739140"/>
            <a:ext cx="5797202" cy="66887"/>
          </a:xfrm>
          <a:prstGeom prst="rect">
            <a:avLst/>
          </a:prstGeom>
          <a:solidFill>
            <a:srgbClr val="318F9A"/>
          </a:solidFill>
        </p:spPr>
      </p:sp>
      <p:sp>
        <p:nvSpPr>
          <p:cNvPr id="9" name="AutoShape 9"/>
          <p:cNvSpPr/>
          <p:nvPr/>
        </p:nvSpPr>
        <p:spPr>
          <a:xfrm>
            <a:off x="657122" y="2161880"/>
            <a:ext cx="74398" cy="5499463"/>
          </a:xfrm>
          <a:prstGeom prst="rect">
            <a:avLst/>
          </a:prstGeom>
          <a:solidFill>
            <a:srgbClr val="318F9A"/>
          </a:solidFill>
        </p:spPr>
      </p:sp>
      <p:pic>
        <p:nvPicPr>
          <p:cNvPr id="10" name="Picture 10"/>
          <p:cNvPicPr>
            <a:picLocks noChangeAspect="1"/>
          </p:cNvPicPr>
          <p:nvPr/>
        </p:nvPicPr>
        <p:blipFill>
          <a:blip r:embed="rId2"/>
          <a:srcRect/>
          <a:stretch>
            <a:fillRect/>
          </a:stretch>
        </p:blipFill>
        <p:spPr>
          <a:xfrm>
            <a:off x="-779790" y="-357053"/>
            <a:ext cx="4418944" cy="2949645"/>
          </a:xfrm>
          <a:prstGeom prst="rect">
            <a:avLst/>
          </a:prstGeom>
        </p:spPr>
      </p:pic>
      <p:grpSp>
        <p:nvGrpSpPr>
          <p:cNvPr id="11" name="Group 11"/>
          <p:cNvGrpSpPr/>
          <p:nvPr/>
        </p:nvGrpSpPr>
        <p:grpSpPr>
          <a:xfrm>
            <a:off x="3973501" y="1611746"/>
            <a:ext cx="5208009" cy="5020503"/>
            <a:chOff x="0" y="0"/>
            <a:chExt cx="6944012" cy="6694004"/>
          </a:xfrm>
        </p:grpSpPr>
        <p:sp>
          <p:nvSpPr>
            <p:cNvPr id="12" name="TextBox 12"/>
            <p:cNvSpPr txBox="1"/>
            <p:nvPr/>
          </p:nvSpPr>
          <p:spPr>
            <a:xfrm>
              <a:off x="0" y="-85725"/>
              <a:ext cx="6944012" cy="939165"/>
            </a:xfrm>
            <a:prstGeom prst="rect">
              <a:avLst/>
            </a:prstGeom>
          </p:spPr>
          <p:txBody>
            <a:bodyPr lIns="0" tIns="0" rIns="0" bIns="0" rtlCol="0" anchor="t">
              <a:spAutoFit/>
            </a:bodyPr>
            <a:lstStyle/>
            <a:p>
              <a:pPr algn="r">
                <a:lnSpc>
                  <a:spcPts val="5880"/>
                </a:lnSpc>
              </a:pPr>
              <a:r>
                <a:rPr lang="en-US" sz="4200" spc="462">
                  <a:solidFill>
                    <a:srgbClr val="04383F"/>
                  </a:solidFill>
                  <a:latin typeface="League Spartan Italics"/>
                </a:rPr>
                <a:t>INSTITUSI</a:t>
              </a:r>
            </a:p>
          </p:txBody>
        </p:sp>
        <p:sp>
          <p:nvSpPr>
            <p:cNvPr id="13" name="TextBox 13"/>
            <p:cNvSpPr txBox="1"/>
            <p:nvPr/>
          </p:nvSpPr>
          <p:spPr>
            <a:xfrm>
              <a:off x="0" y="1190330"/>
              <a:ext cx="6944012" cy="470958"/>
            </a:xfrm>
            <a:prstGeom prst="rect">
              <a:avLst/>
            </a:prstGeom>
          </p:spPr>
          <p:txBody>
            <a:bodyPr lIns="0" tIns="0" rIns="0" bIns="0" rtlCol="0" anchor="t">
              <a:spAutoFit/>
            </a:bodyPr>
            <a:lstStyle/>
            <a:p>
              <a:pPr algn="r">
                <a:lnSpc>
                  <a:spcPts val="2940"/>
                </a:lnSpc>
              </a:pPr>
              <a:r>
                <a:rPr lang="en-US" sz="2100" spc="252">
                  <a:solidFill>
                    <a:srgbClr val="04383F"/>
                  </a:solidFill>
                  <a:latin typeface="League Spartan Italics"/>
                </a:rPr>
                <a:t>(INSTITUTION)</a:t>
              </a:r>
            </a:p>
          </p:txBody>
        </p:sp>
        <p:sp>
          <p:nvSpPr>
            <p:cNvPr id="14" name="TextBox 14"/>
            <p:cNvSpPr txBox="1"/>
            <p:nvPr/>
          </p:nvSpPr>
          <p:spPr>
            <a:xfrm>
              <a:off x="0" y="1979129"/>
              <a:ext cx="6944012" cy="4714875"/>
            </a:xfrm>
            <a:prstGeom prst="rect">
              <a:avLst/>
            </a:prstGeom>
          </p:spPr>
          <p:txBody>
            <a:bodyPr lIns="0" tIns="0" rIns="0" bIns="0" rtlCol="0" anchor="t">
              <a:spAutoFit/>
            </a:bodyPr>
            <a:lstStyle/>
            <a:p>
              <a:pPr algn="r">
                <a:lnSpc>
                  <a:spcPts val="3150"/>
                </a:lnSpc>
              </a:pPr>
              <a:r>
                <a:rPr lang="en-US" sz="2100" spc="21">
                  <a:solidFill>
                    <a:srgbClr val="04383F"/>
                  </a:solidFill>
                  <a:latin typeface="Glacial Indifference"/>
                </a:rPr>
                <a:t>Institution atau institusi dalam pilar pembangunan industri kreatif dapat didefinisikan sebagai tatanan sosial dimana termasuk di dalamnya adalah kebiasaan, norma, adat, aturan, serta hukum yang berlaku. Tatanan sosial ini bisa yang bersifat informal –seperti sistem nilai, adat istiadat, atu norma ‐ maupun formal dalam bentuk peraturan perundang‐undangan</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11111"/>
          <a:stretch>
            <a:fillRect/>
          </a:stretch>
        </p:blipFill>
        <p:spPr>
          <a:xfrm>
            <a:off x="0" y="0"/>
            <a:ext cx="9753600" cy="7315200"/>
          </a:xfrm>
          <a:prstGeom prst="rect">
            <a:avLst/>
          </a:prstGeom>
        </p:spPr>
      </p:pic>
      <p:sp>
        <p:nvSpPr>
          <p:cNvPr id="3" name="AutoShape 3"/>
          <p:cNvSpPr/>
          <p:nvPr/>
        </p:nvSpPr>
        <p:spPr>
          <a:xfrm>
            <a:off x="-112735" y="-142529"/>
            <a:ext cx="5487617" cy="7600258"/>
          </a:xfrm>
          <a:prstGeom prst="rect">
            <a:avLst/>
          </a:prstGeom>
          <a:solidFill>
            <a:srgbClr val="FDFDFD"/>
          </a:solidFill>
        </p:spPr>
      </p:sp>
      <p:sp>
        <p:nvSpPr>
          <p:cNvPr id="4" name="AutoShape 4"/>
          <p:cNvSpPr/>
          <p:nvPr/>
        </p:nvSpPr>
        <p:spPr>
          <a:xfrm>
            <a:off x="8999653" y="-82335"/>
            <a:ext cx="926647" cy="1164828"/>
          </a:xfrm>
          <a:prstGeom prst="rect">
            <a:avLst/>
          </a:prstGeom>
          <a:solidFill>
            <a:srgbClr val="FDFDFD"/>
          </a:solidFill>
        </p:spPr>
      </p:sp>
      <p:sp>
        <p:nvSpPr>
          <p:cNvPr id="5" name="AutoShape 5"/>
          <p:cNvSpPr/>
          <p:nvPr/>
        </p:nvSpPr>
        <p:spPr>
          <a:xfrm>
            <a:off x="6306359" y="688405"/>
            <a:ext cx="5797202" cy="66887"/>
          </a:xfrm>
          <a:prstGeom prst="rect">
            <a:avLst/>
          </a:prstGeom>
          <a:solidFill>
            <a:srgbClr val="318F9A"/>
          </a:solidFill>
        </p:spPr>
      </p:sp>
      <p:sp>
        <p:nvSpPr>
          <p:cNvPr id="6" name="TextBox 6"/>
          <p:cNvSpPr txBox="1"/>
          <p:nvPr/>
        </p:nvSpPr>
        <p:spPr>
          <a:xfrm>
            <a:off x="731520" y="1275573"/>
            <a:ext cx="4065859" cy="4535424"/>
          </a:xfrm>
          <a:prstGeom prst="rect">
            <a:avLst/>
          </a:prstGeom>
        </p:spPr>
        <p:txBody>
          <a:bodyPr lIns="0" tIns="0" rIns="0" bIns="0" rtlCol="0" anchor="t">
            <a:spAutoFit/>
          </a:bodyPr>
          <a:lstStyle/>
          <a:p>
            <a:pPr>
              <a:lnSpc>
                <a:spcPts val="2583"/>
              </a:lnSpc>
            </a:pPr>
            <a:r>
              <a:rPr lang="en-US" sz="2100" spc="21">
                <a:solidFill>
                  <a:srgbClr val="04383F"/>
                </a:solidFill>
                <a:latin typeface="Glacial Indifference"/>
              </a:rPr>
              <a:t>Industri kreatif memajukan ide‐ide yang dapat dieksploitasi menjadi potensi ekonomi. Dengan demikian peranan hukum dalam memproteksi ide‐ide sangat penting. Perlindungan ide dengan alur Hak Kekayaan Intelektual.</a:t>
            </a:r>
          </a:p>
          <a:p>
            <a:pPr>
              <a:lnSpc>
                <a:spcPts val="2583"/>
              </a:lnSpc>
            </a:pPr>
            <a:r>
              <a:rPr lang="en-US" sz="2100" spc="21">
                <a:solidFill>
                  <a:srgbClr val="04383F"/>
                </a:solidFill>
                <a:latin typeface="Glacial Indifference"/>
              </a:rPr>
              <a:t>HKI bukanlah poin utama dari industri kreatif, yang lebih penting adalah bagaimana insan Indonesia menggunakan proses kreatif di dalam kehidupan sehari‐hari, baik secara keilmuan, industri maupun komersial.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AutoShape 2"/>
          <p:cNvSpPr/>
          <p:nvPr/>
        </p:nvSpPr>
        <p:spPr>
          <a:xfrm>
            <a:off x="-122129" y="-112735"/>
            <a:ext cx="2673846" cy="3067142"/>
          </a:xfrm>
          <a:prstGeom prst="rect">
            <a:avLst/>
          </a:prstGeom>
          <a:solidFill>
            <a:srgbClr val="E1B422"/>
          </a:solidFill>
        </p:spPr>
      </p:sp>
      <p:sp>
        <p:nvSpPr>
          <p:cNvPr id="3" name="AutoShape 3"/>
          <p:cNvSpPr/>
          <p:nvPr/>
        </p:nvSpPr>
        <p:spPr>
          <a:xfrm>
            <a:off x="9181510" y="-119346"/>
            <a:ext cx="703613" cy="1237115"/>
          </a:xfrm>
          <a:prstGeom prst="rect">
            <a:avLst/>
          </a:prstGeom>
          <a:solidFill>
            <a:srgbClr val="E1B422"/>
          </a:solidFill>
        </p:spPr>
      </p:sp>
      <p:sp>
        <p:nvSpPr>
          <p:cNvPr id="4" name="AutoShape 4"/>
          <p:cNvSpPr/>
          <p:nvPr/>
        </p:nvSpPr>
        <p:spPr>
          <a:xfrm>
            <a:off x="4110737" y="739140"/>
            <a:ext cx="5797202" cy="66887"/>
          </a:xfrm>
          <a:prstGeom prst="rect">
            <a:avLst/>
          </a:prstGeom>
          <a:solidFill>
            <a:srgbClr val="318F9A"/>
          </a:solidFill>
        </p:spPr>
      </p:sp>
      <p:sp>
        <p:nvSpPr>
          <p:cNvPr id="5" name="AutoShape 5"/>
          <p:cNvSpPr/>
          <p:nvPr/>
        </p:nvSpPr>
        <p:spPr>
          <a:xfrm>
            <a:off x="657122" y="2161880"/>
            <a:ext cx="74398" cy="5499463"/>
          </a:xfrm>
          <a:prstGeom prst="rect">
            <a:avLst/>
          </a:prstGeom>
          <a:solidFill>
            <a:srgbClr val="318F9A"/>
          </a:solidFill>
        </p:spPr>
      </p:sp>
      <p:pic>
        <p:nvPicPr>
          <p:cNvPr id="6" name="Picture 6"/>
          <p:cNvPicPr>
            <a:picLocks noChangeAspect="1"/>
          </p:cNvPicPr>
          <p:nvPr/>
        </p:nvPicPr>
        <p:blipFill>
          <a:blip r:embed="rId2"/>
          <a:srcRect t="16438" b="6164"/>
          <a:stretch>
            <a:fillRect/>
          </a:stretch>
        </p:blipFill>
        <p:spPr>
          <a:xfrm>
            <a:off x="0" y="0"/>
            <a:ext cx="9753600" cy="4246295"/>
          </a:xfrm>
          <a:prstGeom prst="rect">
            <a:avLst/>
          </a:prstGeom>
        </p:spPr>
      </p:pic>
      <p:grpSp>
        <p:nvGrpSpPr>
          <p:cNvPr id="7" name="Group 7"/>
          <p:cNvGrpSpPr>
            <a:grpSpLocks noChangeAspect="1"/>
          </p:cNvGrpSpPr>
          <p:nvPr/>
        </p:nvGrpSpPr>
        <p:grpSpPr>
          <a:xfrm>
            <a:off x="258473" y="3657600"/>
            <a:ext cx="797299" cy="797299"/>
            <a:chOff x="-2540" y="-2540"/>
            <a:chExt cx="6355080" cy="6355080"/>
          </a:xfrm>
        </p:grpSpPr>
        <p:sp>
          <p:nvSpPr>
            <p:cNvPr id="8" name="Freeform 8"/>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318F9A"/>
            </a:solidFill>
          </p:spPr>
        </p:sp>
      </p:grpSp>
      <p:sp>
        <p:nvSpPr>
          <p:cNvPr id="9" name="TextBox 9"/>
          <p:cNvSpPr txBox="1"/>
          <p:nvPr/>
        </p:nvSpPr>
        <p:spPr>
          <a:xfrm>
            <a:off x="4110737" y="1161853"/>
            <a:ext cx="5208009" cy="1472565"/>
          </a:xfrm>
          <a:prstGeom prst="rect">
            <a:avLst/>
          </a:prstGeom>
        </p:spPr>
        <p:txBody>
          <a:bodyPr lIns="0" tIns="0" rIns="0" bIns="0" rtlCol="0" anchor="t">
            <a:spAutoFit/>
          </a:bodyPr>
          <a:lstStyle/>
          <a:p>
            <a:pPr algn="r">
              <a:lnSpc>
                <a:spcPts val="5880"/>
              </a:lnSpc>
            </a:pPr>
            <a:r>
              <a:rPr lang="en-US" sz="4200" spc="462">
                <a:solidFill>
                  <a:srgbClr val="04383F"/>
                </a:solidFill>
                <a:latin typeface="League Spartan Italics"/>
              </a:rPr>
              <a:t>LEMBAGA KEUANGAN</a:t>
            </a:r>
          </a:p>
        </p:txBody>
      </p:sp>
      <p:sp>
        <p:nvSpPr>
          <p:cNvPr id="10" name="TextBox 10"/>
          <p:cNvSpPr txBox="1"/>
          <p:nvPr/>
        </p:nvSpPr>
        <p:spPr>
          <a:xfrm>
            <a:off x="5552063" y="2854951"/>
            <a:ext cx="3766684" cy="258206"/>
          </a:xfrm>
          <a:prstGeom prst="rect">
            <a:avLst/>
          </a:prstGeom>
        </p:spPr>
        <p:txBody>
          <a:bodyPr lIns="0" tIns="0" rIns="0" bIns="0" rtlCol="0" anchor="t">
            <a:spAutoFit/>
          </a:bodyPr>
          <a:lstStyle/>
          <a:p>
            <a:pPr algn="r">
              <a:lnSpc>
                <a:spcPts val="2126"/>
              </a:lnSpc>
            </a:pPr>
            <a:r>
              <a:rPr lang="en-US" sz="1518" spc="182">
                <a:solidFill>
                  <a:srgbClr val="04383F"/>
                </a:solidFill>
                <a:latin typeface="League Spartan Italics"/>
              </a:rPr>
              <a:t>(FINANCIAL INSTITUTION)</a:t>
            </a:r>
          </a:p>
        </p:txBody>
      </p:sp>
      <p:sp>
        <p:nvSpPr>
          <p:cNvPr id="11" name="TextBox 11"/>
          <p:cNvSpPr txBox="1"/>
          <p:nvPr/>
        </p:nvSpPr>
        <p:spPr>
          <a:xfrm>
            <a:off x="1055772" y="4663974"/>
            <a:ext cx="8125739" cy="2271141"/>
          </a:xfrm>
          <a:prstGeom prst="rect">
            <a:avLst/>
          </a:prstGeom>
        </p:spPr>
        <p:txBody>
          <a:bodyPr lIns="0" tIns="0" rIns="0" bIns="0" rtlCol="0" anchor="t">
            <a:spAutoFit/>
          </a:bodyPr>
          <a:lstStyle/>
          <a:p>
            <a:pPr algn="r">
              <a:lnSpc>
                <a:spcPts val="2562"/>
              </a:lnSpc>
            </a:pPr>
            <a:r>
              <a:rPr lang="en-US" sz="2100" spc="21">
                <a:solidFill>
                  <a:srgbClr val="04383F"/>
                </a:solidFill>
                <a:latin typeface="Glacial Indifference"/>
              </a:rPr>
              <a:t>Lembaga keuangan adalah lembaga yang beperan menyalurkan pendanaan kepada pelaku industri yang membutuhkan, baik dalam bentuk modal atau ekuitas mapun pinjaman atau kredit. Lembaga keuangan merupakan salah satu endorsement dalam perjalanan suatu industri kreatif dan salah satu elemen penting untuk untuk menjembatani kebutuhan keuangan bagi pelaku dalam industri kreatif.</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1B42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blip>
          <a:srcRect l="42959" r="17246"/>
          <a:stretch>
            <a:fillRect/>
          </a:stretch>
        </p:blipFill>
        <p:spPr>
          <a:xfrm>
            <a:off x="5879303" y="-138994"/>
            <a:ext cx="4020691" cy="7577733"/>
          </a:xfrm>
          <a:prstGeom prst="rect">
            <a:avLst/>
          </a:prstGeom>
        </p:spPr>
      </p:pic>
      <p:sp>
        <p:nvSpPr>
          <p:cNvPr id="3" name="TextBox 3"/>
          <p:cNvSpPr txBox="1"/>
          <p:nvPr/>
        </p:nvSpPr>
        <p:spPr>
          <a:xfrm>
            <a:off x="731520" y="1237488"/>
            <a:ext cx="4400709" cy="5346192"/>
          </a:xfrm>
          <a:prstGeom prst="rect">
            <a:avLst/>
          </a:prstGeom>
        </p:spPr>
        <p:txBody>
          <a:bodyPr lIns="0" tIns="0" rIns="0" bIns="0" rtlCol="0" anchor="t">
            <a:spAutoFit/>
          </a:bodyPr>
          <a:lstStyle/>
          <a:p>
            <a:pPr>
              <a:lnSpc>
                <a:spcPts val="2499"/>
              </a:lnSpc>
            </a:pPr>
            <a:r>
              <a:rPr lang="en-US" sz="2100" spc="21">
                <a:solidFill>
                  <a:srgbClr val="FDFDFD"/>
                </a:solidFill>
                <a:latin typeface="Glacial Indifference"/>
              </a:rPr>
              <a:t>Persepsi lembaga keuangan saat ini masih tradisional, hanya mau menyalurkan pinjaman pada industri yang memiliki hasil fisikal dan memiliki lahan fisikal sebagai tempat berproduksi. Dengan berkembangnya teknologi ICT, saat ini banyak produk‐produk non‐fisikal yang memanfaatkan dunia maya (cyberspace) sehingga berbentuk digital. Insittusi finansial harus menciptakan perangkat finansial yang mendukung era ini.</a:t>
            </a:r>
          </a:p>
          <a:p>
            <a:pPr>
              <a:lnSpc>
                <a:spcPts val="2499"/>
              </a:lnSpc>
            </a:pPr>
            <a:r>
              <a:rPr lang="en-US" sz="2100" spc="21">
                <a:solidFill>
                  <a:srgbClr val="FDFDFD"/>
                </a:solidFill>
                <a:latin typeface="Glacial Indifference"/>
              </a:rPr>
              <a:t>sehingga di butuhkan lembaga keuangan yang pro pada bisnis kreatif dan memberi akses‐akses finansial yang berpihak.</a:t>
            </a:r>
          </a:p>
        </p:txBody>
      </p:sp>
      <p:sp>
        <p:nvSpPr>
          <p:cNvPr id="4" name="AutoShape 4"/>
          <p:cNvSpPr/>
          <p:nvPr/>
        </p:nvSpPr>
        <p:spPr>
          <a:xfrm>
            <a:off x="9181510" y="171217"/>
            <a:ext cx="664818" cy="1035452"/>
          </a:xfrm>
          <a:prstGeom prst="rect">
            <a:avLst/>
          </a:prstGeom>
          <a:solidFill>
            <a:srgbClr val="FDFDFD"/>
          </a:solidFill>
        </p:spPr>
      </p:sp>
      <p:sp>
        <p:nvSpPr>
          <p:cNvPr id="5" name="AutoShape 5"/>
          <p:cNvSpPr/>
          <p:nvPr/>
        </p:nvSpPr>
        <p:spPr>
          <a:xfrm>
            <a:off x="1514349" y="743035"/>
            <a:ext cx="8409045" cy="66887"/>
          </a:xfrm>
          <a:prstGeom prst="rect">
            <a:avLst/>
          </a:prstGeom>
          <a:solidFill>
            <a:srgbClr val="318F9A"/>
          </a:solidFill>
        </p:spPr>
      </p:sp>
      <p:grpSp>
        <p:nvGrpSpPr>
          <p:cNvPr id="6" name="Group 6"/>
          <p:cNvGrpSpPr/>
          <p:nvPr/>
        </p:nvGrpSpPr>
        <p:grpSpPr>
          <a:xfrm>
            <a:off x="391965" y="434370"/>
            <a:ext cx="573583" cy="573583"/>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FDFD"/>
            </a:solidFill>
          </p:spPr>
        </p:sp>
      </p:grpSp>
      <p:grpSp>
        <p:nvGrpSpPr>
          <p:cNvPr id="8" name="Group 8"/>
          <p:cNvGrpSpPr>
            <a:grpSpLocks noChangeAspect="1"/>
          </p:cNvGrpSpPr>
          <p:nvPr/>
        </p:nvGrpSpPr>
        <p:grpSpPr>
          <a:xfrm>
            <a:off x="709659" y="667254"/>
            <a:ext cx="361416" cy="361416"/>
            <a:chOff x="-2540" y="-2540"/>
            <a:chExt cx="6355080" cy="6355080"/>
          </a:xfrm>
        </p:grpSpPr>
        <p:sp>
          <p:nvSpPr>
            <p:cNvPr id="9" name="Freeform 9"/>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318F9A"/>
            </a:solidFill>
          </p:spPr>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grpSp>
        <p:nvGrpSpPr>
          <p:cNvPr id="2" name="Group 2"/>
          <p:cNvGrpSpPr/>
          <p:nvPr/>
        </p:nvGrpSpPr>
        <p:grpSpPr>
          <a:xfrm>
            <a:off x="4993012" y="0"/>
            <a:ext cx="4760588" cy="7315200"/>
            <a:chOff x="0" y="0"/>
            <a:chExt cx="2000367" cy="3073797"/>
          </a:xfrm>
        </p:grpSpPr>
        <p:sp>
          <p:nvSpPr>
            <p:cNvPr id="3" name="Freeform 3"/>
            <p:cNvSpPr/>
            <p:nvPr/>
          </p:nvSpPr>
          <p:spPr>
            <a:xfrm>
              <a:off x="0" y="0"/>
              <a:ext cx="2000366" cy="3073797"/>
            </a:xfrm>
            <a:custGeom>
              <a:avLst/>
              <a:gdLst/>
              <a:ahLst/>
              <a:cxnLst/>
              <a:rect l="l" t="t" r="r" b="b"/>
              <a:pathLst>
                <a:path w="2000366" h="3073797">
                  <a:moveTo>
                    <a:pt x="0" y="0"/>
                  </a:moveTo>
                  <a:lnTo>
                    <a:pt x="2000366" y="0"/>
                  </a:lnTo>
                  <a:lnTo>
                    <a:pt x="2000366" y="3073797"/>
                  </a:lnTo>
                  <a:lnTo>
                    <a:pt x="0" y="3073797"/>
                  </a:lnTo>
                  <a:close/>
                </a:path>
              </a:pathLst>
            </a:custGeom>
            <a:solidFill>
              <a:srgbClr val="E1B422"/>
            </a:solidFill>
          </p:spPr>
        </p:sp>
      </p:grpSp>
      <p:sp>
        <p:nvSpPr>
          <p:cNvPr id="4" name="TextBox 4"/>
          <p:cNvSpPr txBox="1"/>
          <p:nvPr/>
        </p:nvSpPr>
        <p:spPr>
          <a:xfrm>
            <a:off x="3693795" y="3962465"/>
            <a:ext cx="5695747" cy="249013"/>
          </a:xfrm>
          <a:prstGeom prst="rect">
            <a:avLst/>
          </a:prstGeom>
        </p:spPr>
        <p:txBody>
          <a:bodyPr lIns="0" tIns="0" rIns="0" bIns="0" rtlCol="0" anchor="t">
            <a:spAutoFit/>
          </a:bodyPr>
          <a:lstStyle/>
          <a:p>
            <a:pPr algn="r">
              <a:lnSpc>
                <a:spcPts val="1944"/>
              </a:lnSpc>
            </a:pPr>
            <a:r>
              <a:rPr lang="en-US" sz="1519" spc="314">
                <a:solidFill>
                  <a:srgbClr val="FFFFFF"/>
                </a:solidFill>
                <a:latin typeface="Montserrat"/>
              </a:rPr>
              <a:t>TEORI</a:t>
            </a:r>
          </a:p>
        </p:txBody>
      </p:sp>
      <p:sp>
        <p:nvSpPr>
          <p:cNvPr id="5" name="TextBox 5"/>
          <p:cNvSpPr txBox="1"/>
          <p:nvPr/>
        </p:nvSpPr>
        <p:spPr>
          <a:xfrm>
            <a:off x="5497187" y="683895"/>
            <a:ext cx="3522710" cy="448169"/>
          </a:xfrm>
          <a:prstGeom prst="rect">
            <a:avLst/>
          </a:prstGeom>
        </p:spPr>
        <p:txBody>
          <a:bodyPr lIns="0" tIns="0" rIns="0" bIns="0" rtlCol="0" anchor="t">
            <a:spAutoFit/>
          </a:bodyPr>
          <a:lstStyle/>
          <a:p>
            <a:pPr algn="r">
              <a:lnSpc>
                <a:spcPts val="3724"/>
              </a:lnSpc>
              <a:spcBef>
                <a:spcPct val="0"/>
              </a:spcBef>
            </a:pPr>
            <a:r>
              <a:rPr lang="en-US" sz="2660" spc="119">
                <a:solidFill>
                  <a:srgbClr val="FFFFFF"/>
                </a:solidFill>
                <a:latin typeface="Brittany"/>
              </a:rPr>
              <a:t>Unigoro</a:t>
            </a:r>
          </a:p>
        </p:txBody>
      </p:sp>
      <p:sp>
        <p:nvSpPr>
          <p:cNvPr id="6" name="TextBox 6"/>
          <p:cNvSpPr txBox="1"/>
          <p:nvPr/>
        </p:nvSpPr>
        <p:spPr>
          <a:xfrm>
            <a:off x="5357070" y="2682100"/>
            <a:ext cx="4032471" cy="1167765"/>
          </a:xfrm>
          <a:prstGeom prst="rect">
            <a:avLst/>
          </a:prstGeom>
        </p:spPr>
        <p:txBody>
          <a:bodyPr lIns="0" tIns="0" rIns="0" bIns="0" rtlCol="0" anchor="t">
            <a:spAutoFit/>
          </a:bodyPr>
          <a:lstStyle/>
          <a:p>
            <a:pPr algn="r">
              <a:lnSpc>
                <a:spcPts val="3030"/>
              </a:lnSpc>
            </a:pPr>
            <a:r>
              <a:rPr lang="en-US" sz="3000" spc="63">
                <a:solidFill>
                  <a:srgbClr val="FFFFFF"/>
                </a:solidFill>
                <a:latin typeface="Archivo Black"/>
              </a:rPr>
              <a:t>KONSEP PARIWISATA BERKELANJUTAN</a:t>
            </a:r>
          </a:p>
        </p:txBody>
      </p:sp>
      <p:grpSp>
        <p:nvGrpSpPr>
          <p:cNvPr id="7" name="Group 7"/>
          <p:cNvGrpSpPr/>
          <p:nvPr/>
        </p:nvGrpSpPr>
        <p:grpSpPr>
          <a:xfrm>
            <a:off x="533914" y="300377"/>
            <a:ext cx="4160139" cy="5713077"/>
            <a:chOff x="0" y="0"/>
            <a:chExt cx="5546852" cy="7617436"/>
          </a:xfrm>
        </p:grpSpPr>
        <p:pic>
          <p:nvPicPr>
            <p:cNvPr id="8" name="Picture 8"/>
            <p:cNvPicPr>
              <a:picLocks noChangeAspect="1"/>
            </p:cNvPicPr>
            <p:nvPr/>
          </p:nvPicPr>
          <p:blipFill>
            <a:blip r:embed="rId2"/>
            <a:srcRect l="25757" r="25757"/>
            <a:stretch>
              <a:fillRect/>
            </a:stretch>
          </p:blipFill>
          <p:spPr>
            <a:xfrm>
              <a:off x="0" y="0"/>
              <a:ext cx="5546852" cy="7617436"/>
            </a:xfrm>
            <a:prstGeom prst="rect">
              <a:avLst/>
            </a:prstGeom>
          </p:spPr>
        </p:pic>
      </p:grpSp>
      <p:grpSp>
        <p:nvGrpSpPr>
          <p:cNvPr id="9" name="Group 9"/>
          <p:cNvGrpSpPr/>
          <p:nvPr/>
        </p:nvGrpSpPr>
        <p:grpSpPr>
          <a:xfrm>
            <a:off x="309778" y="2784942"/>
            <a:ext cx="448271" cy="1748842"/>
            <a:chOff x="0" y="0"/>
            <a:chExt cx="771041" cy="3008068"/>
          </a:xfrm>
        </p:grpSpPr>
        <p:sp>
          <p:nvSpPr>
            <p:cNvPr id="10" name="Freeform 10"/>
            <p:cNvSpPr/>
            <p:nvPr/>
          </p:nvSpPr>
          <p:spPr>
            <a:xfrm>
              <a:off x="0" y="0"/>
              <a:ext cx="771041" cy="3008068"/>
            </a:xfrm>
            <a:custGeom>
              <a:avLst/>
              <a:gdLst/>
              <a:ahLst/>
              <a:cxnLst/>
              <a:rect l="l" t="t" r="r" b="b"/>
              <a:pathLst>
                <a:path w="771041" h="3008068">
                  <a:moveTo>
                    <a:pt x="0" y="0"/>
                  </a:moveTo>
                  <a:lnTo>
                    <a:pt x="771041" y="0"/>
                  </a:lnTo>
                  <a:lnTo>
                    <a:pt x="771041" y="3008068"/>
                  </a:lnTo>
                  <a:lnTo>
                    <a:pt x="0" y="3008068"/>
                  </a:lnTo>
                  <a:close/>
                </a:path>
              </a:pathLst>
            </a:custGeom>
            <a:solidFill>
              <a:srgbClr val="94ABB3"/>
            </a:solidFill>
          </p:spPr>
        </p:sp>
      </p:grpSp>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373845" y="5761471"/>
            <a:ext cx="1619166" cy="503966"/>
          </a:xfrm>
          <a:prstGeom prst="rect">
            <a:avLst/>
          </a:prstGeom>
        </p:spPr>
      </p:pic>
      <p:sp>
        <p:nvSpPr>
          <p:cNvPr id="12" name="TextBox 12"/>
          <p:cNvSpPr txBox="1"/>
          <p:nvPr/>
        </p:nvSpPr>
        <p:spPr>
          <a:xfrm>
            <a:off x="533914" y="6545580"/>
            <a:ext cx="3327014" cy="217170"/>
          </a:xfrm>
          <a:prstGeom prst="rect">
            <a:avLst/>
          </a:prstGeom>
        </p:spPr>
        <p:txBody>
          <a:bodyPr lIns="0" tIns="0" rIns="0" bIns="0" rtlCol="0" anchor="t">
            <a:spAutoFit/>
          </a:bodyPr>
          <a:lstStyle/>
          <a:p>
            <a:pPr>
              <a:lnSpc>
                <a:spcPts val="1679"/>
              </a:lnSpc>
            </a:pPr>
            <a:r>
              <a:rPr lang="en-US" sz="1200" spc="92">
                <a:solidFill>
                  <a:srgbClr val="343232"/>
                </a:solidFill>
                <a:latin typeface="Arimo"/>
              </a:rPr>
              <a:t>www.unigoro.ac.id</a:t>
            </a:r>
          </a:p>
        </p:txBody>
      </p:sp>
      <p:sp>
        <p:nvSpPr>
          <p:cNvPr id="13" name="TextBox 13"/>
          <p:cNvSpPr txBox="1"/>
          <p:nvPr/>
        </p:nvSpPr>
        <p:spPr>
          <a:xfrm>
            <a:off x="8469511" y="6526530"/>
            <a:ext cx="920031" cy="424453"/>
          </a:xfrm>
          <a:prstGeom prst="rect">
            <a:avLst/>
          </a:prstGeom>
        </p:spPr>
        <p:txBody>
          <a:bodyPr lIns="0" tIns="0" rIns="0" bIns="0" rtlCol="0" anchor="t">
            <a:spAutoFit/>
          </a:bodyPr>
          <a:lstStyle/>
          <a:p>
            <a:pPr algn="ctr">
              <a:lnSpc>
                <a:spcPts val="3379"/>
              </a:lnSpc>
            </a:pPr>
            <a:r>
              <a:rPr lang="en-US" sz="2414">
                <a:solidFill>
                  <a:srgbClr val="FFFFFF"/>
                </a:solidFill>
                <a:latin typeface="Helvetica"/>
              </a:rPr>
              <a:t>BAB 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grpSp>
        <p:nvGrpSpPr>
          <p:cNvPr id="2" name="Group 2"/>
          <p:cNvGrpSpPr/>
          <p:nvPr/>
        </p:nvGrpSpPr>
        <p:grpSpPr>
          <a:xfrm>
            <a:off x="5437468" y="1452080"/>
            <a:ext cx="3262033" cy="4676933"/>
            <a:chOff x="0" y="0"/>
            <a:chExt cx="1913890" cy="2744036"/>
          </a:xfrm>
        </p:grpSpPr>
        <p:sp>
          <p:nvSpPr>
            <p:cNvPr id="3" name="Freeform 3"/>
            <p:cNvSpPr/>
            <p:nvPr/>
          </p:nvSpPr>
          <p:spPr>
            <a:xfrm>
              <a:off x="0" y="0"/>
              <a:ext cx="1913890" cy="2744036"/>
            </a:xfrm>
            <a:custGeom>
              <a:avLst/>
              <a:gdLst/>
              <a:ahLst/>
              <a:cxnLst/>
              <a:rect l="l" t="t" r="r" b="b"/>
              <a:pathLst>
                <a:path w="1913890" h="2744036">
                  <a:moveTo>
                    <a:pt x="0" y="0"/>
                  </a:moveTo>
                  <a:lnTo>
                    <a:pt x="1913890" y="0"/>
                  </a:lnTo>
                  <a:lnTo>
                    <a:pt x="1913890" y="2744036"/>
                  </a:lnTo>
                  <a:lnTo>
                    <a:pt x="0" y="2744036"/>
                  </a:lnTo>
                  <a:close/>
                </a:path>
              </a:pathLst>
            </a:custGeom>
            <a:solidFill>
              <a:srgbClr val="E1B422"/>
            </a:solidFill>
          </p:spPr>
        </p:sp>
      </p:grpSp>
      <p:grpSp>
        <p:nvGrpSpPr>
          <p:cNvPr id="4" name="Group 4"/>
          <p:cNvGrpSpPr/>
          <p:nvPr/>
        </p:nvGrpSpPr>
        <p:grpSpPr>
          <a:xfrm>
            <a:off x="5698704" y="819354"/>
            <a:ext cx="3286579" cy="4865022"/>
            <a:chOff x="0" y="0"/>
            <a:chExt cx="4382106" cy="6486696"/>
          </a:xfrm>
        </p:grpSpPr>
        <p:pic>
          <p:nvPicPr>
            <p:cNvPr id="5" name="Picture 5"/>
            <p:cNvPicPr>
              <a:picLocks noChangeAspect="1"/>
            </p:cNvPicPr>
            <p:nvPr/>
          </p:nvPicPr>
          <p:blipFill>
            <a:blip r:embed="rId2"/>
            <a:srcRect l="24008" r="43170"/>
            <a:stretch>
              <a:fillRect/>
            </a:stretch>
          </p:blipFill>
          <p:spPr>
            <a:xfrm>
              <a:off x="0" y="0"/>
              <a:ext cx="4382106" cy="6486696"/>
            </a:xfrm>
            <a:prstGeom prst="rect">
              <a:avLst/>
            </a:prstGeom>
          </p:spPr>
        </p:pic>
      </p:grpSp>
      <p:grpSp>
        <p:nvGrpSpPr>
          <p:cNvPr id="6" name="Group 6"/>
          <p:cNvGrpSpPr/>
          <p:nvPr/>
        </p:nvGrpSpPr>
        <p:grpSpPr>
          <a:xfrm>
            <a:off x="0" y="8617"/>
            <a:ext cx="343581" cy="4399971"/>
            <a:chOff x="0" y="0"/>
            <a:chExt cx="194838" cy="2495145"/>
          </a:xfrm>
        </p:grpSpPr>
        <p:sp>
          <p:nvSpPr>
            <p:cNvPr id="7" name="Freeform 7"/>
            <p:cNvSpPr/>
            <p:nvPr/>
          </p:nvSpPr>
          <p:spPr>
            <a:xfrm>
              <a:off x="0" y="0"/>
              <a:ext cx="194838" cy="2495145"/>
            </a:xfrm>
            <a:custGeom>
              <a:avLst/>
              <a:gdLst/>
              <a:ahLst/>
              <a:cxnLst/>
              <a:rect l="l" t="t" r="r" b="b"/>
              <a:pathLst>
                <a:path w="194838" h="2495145">
                  <a:moveTo>
                    <a:pt x="0" y="0"/>
                  </a:moveTo>
                  <a:lnTo>
                    <a:pt x="194838" y="0"/>
                  </a:lnTo>
                  <a:lnTo>
                    <a:pt x="194838" y="2495145"/>
                  </a:lnTo>
                  <a:lnTo>
                    <a:pt x="0" y="2495145"/>
                  </a:lnTo>
                  <a:close/>
                </a:path>
              </a:pathLst>
            </a:custGeom>
            <a:solidFill>
              <a:srgbClr val="E1B422"/>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678410" y="634651"/>
            <a:ext cx="1728489" cy="537992"/>
          </a:xfrm>
          <a:prstGeom prst="rect">
            <a:avLst/>
          </a:prstGeom>
        </p:spPr>
      </p:pic>
      <p:sp>
        <p:nvSpPr>
          <p:cNvPr id="9" name="AutoShape 9"/>
          <p:cNvSpPr/>
          <p:nvPr/>
        </p:nvSpPr>
        <p:spPr>
          <a:xfrm rot="-5400000">
            <a:off x="-706315" y="3775322"/>
            <a:ext cx="2594990" cy="0"/>
          </a:xfrm>
          <a:prstGeom prst="line">
            <a:avLst/>
          </a:prstGeom>
          <a:ln w="28575" cap="rnd">
            <a:solidFill>
              <a:srgbClr val="94ABB3"/>
            </a:solidFill>
            <a:prstDash val="solid"/>
            <a:headEnd type="none" w="sm" len="sm"/>
            <a:tailEnd type="none" w="sm" len="sm"/>
          </a:ln>
        </p:spPr>
      </p:sp>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400000">
            <a:off x="8704895" y="303122"/>
            <a:ext cx="2173611" cy="1032465"/>
          </a:xfrm>
          <a:prstGeom prst="rect">
            <a:avLst/>
          </a:prstGeom>
        </p:spPr>
      </p:pic>
      <p:sp>
        <p:nvSpPr>
          <p:cNvPr id="11" name="TextBox 11"/>
          <p:cNvSpPr txBox="1"/>
          <p:nvPr/>
        </p:nvSpPr>
        <p:spPr>
          <a:xfrm>
            <a:off x="791515" y="1877585"/>
            <a:ext cx="4457877" cy="4698365"/>
          </a:xfrm>
          <a:prstGeom prst="rect">
            <a:avLst/>
          </a:prstGeom>
        </p:spPr>
        <p:txBody>
          <a:bodyPr lIns="0" tIns="0" rIns="0" bIns="0" rtlCol="0" anchor="t">
            <a:spAutoFit/>
          </a:bodyPr>
          <a:lstStyle/>
          <a:p>
            <a:pPr>
              <a:lnSpc>
                <a:spcPts val="1960"/>
              </a:lnSpc>
            </a:pPr>
            <a:r>
              <a:rPr lang="en-US" sz="1400">
                <a:solidFill>
                  <a:srgbClr val="343232"/>
                </a:solidFill>
                <a:latin typeface="Montserrat Bold"/>
              </a:rPr>
              <a:t>Sustainable Tourism adalah pariwista yang berkembang sangat pesat, </a:t>
            </a:r>
            <a:r>
              <a:rPr lang="en-US" sz="1400">
                <a:solidFill>
                  <a:srgbClr val="343232"/>
                </a:solidFill>
                <a:latin typeface="Arimo Bold"/>
              </a:rPr>
              <a:t>termasuk pertambahan arus kapasitas akomodasi, populasi lokal dan lingkungan, dimana perkembangan pariwisata dan investasi – investasi baru dalam sektor pariwisata seharusnya tidak membawa dampak buruk dan dapat menyatu dengan lingkungan, jika kita memaksimalkan dampak yang positif dan meminimalkan dampak negative. Maka beberapa inisiatif diambil oleh sektor public untuk mengatur pertumbuhan pariwisata agar menjadi lebih baik dan menempatkan masalah akan sustainable tourism sebagai prioritas.</a:t>
            </a:r>
          </a:p>
          <a:p>
            <a:pPr>
              <a:lnSpc>
                <a:spcPts val="1960"/>
              </a:lnSpc>
            </a:pPr>
            <a:r>
              <a:rPr lang="en-US" sz="1400">
                <a:solidFill>
                  <a:srgbClr val="343232"/>
                </a:solidFill>
                <a:latin typeface="Arimo Bold"/>
              </a:rPr>
              <a:t> </a:t>
            </a:r>
          </a:p>
          <a:p>
            <a:pPr>
              <a:lnSpc>
                <a:spcPts val="1960"/>
              </a:lnSpc>
            </a:pPr>
            <a:r>
              <a:rPr lang="en-US" sz="1400">
                <a:solidFill>
                  <a:srgbClr val="343232"/>
                </a:solidFill>
                <a:latin typeface="Arimo Bold"/>
              </a:rPr>
              <a:t>karena usaha atau bisnis yang baik dapat melindungi sumber – sumber atau asset yang penting bagi pariwisata tidak hanya untuk sekarang tetapi dimasa depan.</a:t>
            </a:r>
          </a:p>
        </p:txBody>
      </p:sp>
      <p:sp>
        <p:nvSpPr>
          <p:cNvPr id="12" name="TextBox 12"/>
          <p:cNvSpPr txBox="1"/>
          <p:nvPr/>
        </p:nvSpPr>
        <p:spPr>
          <a:xfrm>
            <a:off x="5901270" y="5022720"/>
            <a:ext cx="3513279" cy="447096"/>
          </a:xfrm>
          <a:prstGeom prst="rect">
            <a:avLst/>
          </a:prstGeom>
        </p:spPr>
        <p:txBody>
          <a:bodyPr lIns="0" tIns="0" rIns="0" bIns="0" rtlCol="0" anchor="t">
            <a:spAutoFit/>
          </a:bodyPr>
          <a:lstStyle/>
          <a:p>
            <a:pPr>
              <a:lnSpc>
                <a:spcPts val="3714"/>
              </a:lnSpc>
              <a:spcBef>
                <a:spcPct val="0"/>
              </a:spcBef>
            </a:pPr>
            <a:r>
              <a:rPr lang="en-US" sz="2652" spc="119">
                <a:solidFill>
                  <a:srgbClr val="FFFFFF"/>
                </a:solidFill>
                <a:latin typeface="Brittany"/>
              </a:rPr>
              <a:t>Sustainable Tourism </a:t>
            </a:r>
          </a:p>
        </p:txBody>
      </p:sp>
      <p:sp>
        <p:nvSpPr>
          <p:cNvPr id="13" name="TextBox 13"/>
          <p:cNvSpPr txBox="1"/>
          <p:nvPr/>
        </p:nvSpPr>
        <p:spPr>
          <a:xfrm>
            <a:off x="731520" y="682276"/>
            <a:ext cx="4257783" cy="1061642"/>
          </a:xfrm>
          <a:prstGeom prst="rect">
            <a:avLst/>
          </a:prstGeom>
        </p:spPr>
        <p:txBody>
          <a:bodyPr lIns="0" tIns="0" rIns="0" bIns="0" rtlCol="0" anchor="t">
            <a:spAutoFit/>
          </a:bodyPr>
          <a:lstStyle/>
          <a:p>
            <a:pPr>
              <a:lnSpc>
                <a:spcPts val="4123"/>
              </a:lnSpc>
            </a:pPr>
            <a:r>
              <a:rPr lang="en-US" sz="3964" spc="3">
                <a:solidFill>
                  <a:srgbClr val="E1B422"/>
                </a:solidFill>
                <a:latin typeface="Archivo Black Bold"/>
              </a:rPr>
              <a:t>Sustainable Tourism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grpSp>
        <p:nvGrpSpPr>
          <p:cNvPr id="2" name="Group 2"/>
          <p:cNvGrpSpPr/>
          <p:nvPr/>
        </p:nvGrpSpPr>
        <p:grpSpPr>
          <a:xfrm>
            <a:off x="5534605" y="910590"/>
            <a:ext cx="3185401" cy="4388094"/>
            <a:chOff x="0" y="0"/>
            <a:chExt cx="2025783" cy="2790647"/>
          </a:xfrm>
        </p:grpSpPr>
        <p:sp>
          <p:nvSpPr>
            <p:cNvPr id="3" name="Freeform 3"/>
            <p:cNvSpPr/>
            <p:nvPr/>
          </p:nvSpPr>
          <p:spPr>
            <a:xfrm>
              <a:off x="0" y="0"/>
              <a:ext cx="2025784" cy="2790647"/>
            </a:xfrm>
            <a:custGeom>
              <a:avLst/>
              <a:gdLst/>
              <a:ahLst/>
              <a:cxnLst/>
              <a:rect l="l" t="t" r="r" b="b"/>
              <a:pathLst>
                <a:path w="2025784" h="2790647">
                  <a:moveTo>
                    <a:pt x="0" y="0"/>
                  </a:moveTo>
                  <a:lnTo>
                    <a:pt x="2025784" y="0"/>
                  </a:lnTo>
                  <a:lnTo>
                    <a:pt x="2025784" y="2790647"/>
                  </a:lnTo>
                  <a:lnTo>
                    <a:pt x="0" y="2790647"/>
                  </a:lnTo>
                  <a:close/>
                </a:path>
              </a:pathLst>
            </a:custGeom>
            <a:solidFill>
              <a:srgbClr val="E1B422"/>
            </a:solidFill>
          </p:spPr>
        </p:sp>
      </p:grpSp>
      <p:sp>
        <p:nvSpPr>
          <p:cNvPr id="4" name="TextBox 4"/>
          <p:cNvSpPr txBox="1"/>
          <p:nvPr/>
        </p:nvSpPr>
        <p:spPr>
          <a:xfrm>
            <a:off x="511439" y="5056353"/>
            <a:ext cx="3614557" cy="217170"/>
          </a:xfrm>
          <a:prstGeom prst="rect">
            <a:avLst/>
          </a:prstGeom>
        </p:spPr>
        <p:txBody>
          <a:bodyPr lIns="0" tIns="0" rIns="0" bIns="0" rtlCol="0" anchor="t">
            <a:spAutoFit/>
          </a:bodyPr>
          <a:lstStyle/>
          <a:p>
            <a:pPr>
              <a:lnSpc>
                <a:spcPts val="1679"/>
              </a:lnSpc>
            </a:pPr>
            <a:r>
              <a:rPr lang="en-US" sz="1200">
                <a:solidFill>
                  <a:srgbClr val="343232"/>
                </a:solidFill>
                <a:latin typeface="Arimo Bold"/>
              </a:rPr>
              <a:t>(PIAGAM PARIWISATA BERKELANJUTAN, 1995)</a:t>
            </a:r>
          </a:p>
        </p:txBody>
      </p:sp>
      <p:grpSp>
        <p:nvGrpSpPr>
          <p:cNvPr id="5" name="Group 5"/>
          <p:cNvGrpSpPr/>
          <p:nvPr/>
        </p:nvGrpSpPr>
        <p:grpSpPr>
          <a:xfrm>
            <a:off x="5875908" y="1114821"/>
            <a:ext cx="5105631" cy="3979632"/>
            <a:chOff x="0" y="0"/>
            <a:chExt cx="6807508" cy="5306176"/>
          </a:xfrm>
        </p:grpSpPr>
        <p:pic>
          <p:nvPicPr>
            <p:cNvPr id="6" name="Picture 6"/>
            <p:cNvPicPr>
              <a:picLocks noChangeAspect="1"/>
            </p:cNvPicPr>
            <p:nvPr/>
          </p:nvPicPr>
          <p:blipFill>
            <a:blip r:embed="rId2"/>
            <a:srcRect l="606" r="606"/>
            <a:stretch>
              <a:fillRect/>
            </a:stretch>
          </p:blipFill>
          <p:spPr>
            <a:xfrm>
              <a:off x="0" y="0"/>
              <a:ext cx="6807508" cy="5306176"/>
            </a:xfrm>
            <a:prstGeom prst="rect">
              <a:avLst/>
            </a:prstGeom>
          </p:spPr>
        </p:pic>
      </p:grpSp>
      <p:sp>
        <p:nvSpPr>
          <p:cNvPr id="7" name="TextBox 7"/>
          <p:cNvSpPr txBox="1"/>
          <p:nvPr/>
        </p:nvSpPr>
        <p:spPr>
          <a:xfrm>
            <a:off x="5212322" y="5140961"/>
            <a:ext cx="3507684" cy="446460"/>
          </a:xfrm>
          <a:prstGeom prst="rect">
            <a:avLst/>
          </a:prstGeom>
        </p:spPr>
        <p:txBody>
          <a:bodyPr lIns="0" tIns="0" rIns="0" bIns="0" rtlCol="0" anchor="t">
            <a:spAutoFit/>
          </a:bodyPr>
          <a:lstStyle/>
          <a:p>
            <a:pPr>
              <a:lnSpc>
                <a:spcPts val="3708"/>
              </a:lnSpc>
              <a:spcBef>
                <a:spcPct val="0"/>
              </a:spcBef>
            </a:pPr>
            <a:r>
              <a:rPr lang="en-US" sz="2648" spc="119">
                <a:solidFill>
                  <a:srgbClr val="343232"/>
                </a:solidFill>
                <a:latin typeface="Brittany"/>
              </a:rPr>
              <a:t>Sustainable Tourism </a:t>
            </a:r>
          </a:p>
        </p:txBody>
      </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1115386" y="6110457"/>
            <a:ext cx="1992517" cy="946445"/>
          </a:xfrm>
          <a:prstGeom prst="rect">
            <a:avLst/>
          </a:prstGeom>
        </p:spPr>
      </p:pic>
      <p:sp>
        <p:nvSpPr>
          <p:cNvPr id="9" name="TextBox 9"/>
          <p:cNvSpPr txBox="1"/>
          <p:nvPr/>
        </p:nvSpPr>
        <p:spPr>
          <a:xfrm>
            <a:off x="511439" y="1816455"/>
            <a:ext cx="4123719" cy="771255"/>
          </a:xfrm>
          <a:prstGeom prst="rect">
            <a:avLst/>
          </a:prstGeom>
        </p:spPr>
        <p:txBody>
          <a:bodyPr lIns="0" tIns="0" rIns="0" bIns="0" rtlCol="0" anchor="t">
            <a:spAutoFit/>
          </a:bodyPr>
          <a:lstStyle/>
          <a:p>
            <a:pPr>
              <a:lnSpc>
                <a:spcPts val="6231"/>
              </a:lnSpc>
            </a:pPr>
            <a:r>
              <a:rPr lang="en-US" sz="4451">
                <a:solidFill>
                  <a:srgbClr val="E1B422"/>
                </a:solidFill>
                <a:latin typeface="Archivo Black Bold"/>
              </a:rPr>
              <a:t>"</a:t>
            </a:r>
          </a:p>
        </p:txBody>
      </p:sp>
      <p:sp>
        <p:nvSpPr>
          <p:cNvPr id="10" name="AutoShape 10"/>
          <p:cNvSpPr/>
          <p:nvPr/>
        </p:nvSpPr>
        <p:spPr>
          <a:xfrm rot="-5400000">
            <a:off x="-411938" y="2646589"/>
            <a:ext cx="1500917" cy="0"/>
          </a:xfrm>
          <a:prstGeom prst="line">
            <a:avLst/>
          </a:prstGeom>
          <a:ln w="28575" cap="rnd">
            <a:solidFill>
              <a:srgbClr val="94ABB3"/>
            </a:solidFill>
            <a:prstDash val="solid"/>
            <a:headEnd type="none" w="sm" len="sm"/>
            <a:tailEnd type="none" w="sm" len="sm"/>
          </a:ln>
        </p:spPr>
      </p:sp>
      <p:sp>
        <p:nvSpPr>
          <p:cNvPr id="11" name="TextBox 11"/>
          <p:cNvSpPr txBox="1"/>
          <p:nvPr/>
        </p:nvSpPr>
        <p:spPr>
          <a:xfrm>
            <a:off x="511439" y="2346837"/>
            <a:ext cx="4365361" cy="2821305"/>
          </a:xfrm>
          <a:prstGeom prst="rect">
            <a:avLst/>
          </a:prstGeom>
        </p:spPr>
        <p:txBody>
          <a:bodyPr lIns="0" tIns="0" rIns="0" bIns="0" rtlCol="0" anchor="t">
            <a:spAutoFit/>
          </a:bodyPr>
          <a:lstStyle/>
          <a:p>
            <a:pPr>
              <a:lnSpc>
                <a:spcPts val="2519"/>
              </a:lnSpc>
            </a:pPr>
            <a:r>
              <a:rPr lang="en-US" sz="1799">
                <a:solidFill>
                  <a:srgbClr val="343232"/>
                </a:solidFill>
                <a:latin typeface="Montserrat Bold"/>
              </a:rPr>
              <a:t>“Pembangunan pariwisata harus didasarkan pada kriteria keberlanjutan yang </a:t>
            </a:r>
            <a:r>
              <a:rPr lang="en-US" sz="1799">
                <a:solidFill>
                  <a:srgbClr val="343232"/>
                </a:solidFill>
                <a:latin typeface="Arimo Bold"/>
              </a:rPr>
              <a:t>artinya bahwa pembangunan dapat didukung secara ekologis dalam jangka panjang sekaligus layak secara ekonomi, adil secara etika dan sosial terhadap masyarakat” </a:t>
            </a:r>
          </a:p>
          <a:p>
            <a:pPr>
              <a:lnSpc>
                <a:spcPts val="2519"/>
              </a:lnSpc>
            </a:pPr>
            <a:endParaRPr lang="en-US" sz="1799">
              <a:solidFill>
                <a:srgbClr val="343232"/>
              </a:solidFill>
              <a:latin typeface="Arimo Bold"/>
            </a:endParaRPr>
          </a:p>
        </p:txBody>
      </p:sp>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497920" y="916747"/>
            <a:ext cx="1442771" cy="449062"/>
          </a:xfrm>
          <a:prstGeom prst="rect">
            <a:avLst/>
          </a:prstGeom>
        </p:spPr>
      </p:pic>
      <p:sp>
        <p:nvSpPr>
          <p:cNvPr id="13" name="TextBox 13"/>
          <p:cNvSpPr txBox="1"/>
          <p:nvPr/>
        </p:nvSpPr>
        <p:spPr>
          <a:xfrm>
            <a:off x="655211" y="693420"/>
            <a:ext cx="3327014" cy="217170"/>
          </a:xfrm>
          <a:prstGeom prst="rect">
            <a:avLst/>
          </a:prstGeom>
        </p:spPr>
        <p:txBody>
          <a:bodyPr lIns="0" tIns="0" rIns="0" bIns="0" rtlCol="0" anchor="t">
            <a:spAutoFit/>
          </a:bodyPr>
          <a:lstStyle/>
          <a:p>
            <a:pPr>
              <a:lnSpc>
                <a:spcPts val="1679"/>
              </a:lnSpc>
            </a:pPr>
            <a:r>
              <a:rPr lang="en-US" sz="1200" spc="92">
                <a:solidFill>
                  <a:srgbClr val="343232"/>
                </a:solidFill>
                <a:latin typeface="Arimo"/>
              </a:rPr>
              <a:t>www.unigoro.ac.id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731520" y="1897287"/>
            <a:ext cx="3399800" cy="3399786"/>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5970" r="-15970"/>
              </a:stretch>
            </a:blipFill>
          </p:spPr>
        </p:sp>
      </p:grpSp>
      <p:sp>
        <p:nvSpPr>
          <p:cNvPr id="4" name="TextBox 4"/>
          <p:cNvSpPr txBox="1"/>
          <p:nvPr/>
        </p:nvSpPr>
        <p:spPr>
          <a:xfrm>
            <a:off x="4876800" y="2491740"/>
            <a:ext cx="4742297" cy="4106204"/>
          </a:xfrm>
          <a:prstGeom prst="rect">
            <a:avLst/>
          </a:prstGeom>
        </p:spPr>
        <p:txBody>
          <a:bodyPr lIns="0" tIns="0" rIns="0" bIns="0" rtlCol="0" anchor="t">
            <a:spAutoFit/>
          </a:bodyPr>
          <a:lstStyle/>
          <a:p>
            <a:pPr>
              <a:lnSpc>
                <a:spcPts val="2048"/>
              </a:lnSpc>
            </a:pPr>
            <a:r>
              <a:rPr lang="en-US" sz="1463">
                <a:solidFill>
                  <a:srgbClr val="343232"/>
                </a:solidFill>
                <a:latin typeface="Montserrat Bold"/>
              </a:rPr>
              <a:t>Pembangunan pariwisata yang berkelanjutan dapat dikenali melalui prinsipprinsipnya</a:t>
            </a:r>
          </a:p>
          <a:p>
            <a:pPr>
              <a:lnSpc>
                <a:spcPts val="2048"/>
              </a:lnSpc>
            </a:pPr>
            <a:r>
              <a:rPr lang="en-US" sz="1463">
                <a:solidFill>
                  <a:srgbClr val="343232"/>
                </a:solidFill>
                <a:latin typeface="Arimo Bold"/>
              </a:rPr>
              <a:t>yang dielaborasi berikut ini. Prinsip-prinsip tersebut antara lain ;</a:t>
            </a:r>
          </a:p>
          <a:p>
            <a:pPr>
              <a:lnSpc>
                <a:spcPts val="2048"/>
              </a:lnSpc>
            </a:pPr>
            <a:endParaRPr lang="en-US" sz="1463">
              <a:solidFill>
                <a:srgbClr val="343232"/>
              </a:solidFill>
              <a:latin typeface="Arimo Bold"/>
            </a:endParaRPr>
          </a:p>
          <a:p>
            <a:pPr marL="315951" lvl="1" indent="-157976">
              <a:lnSpc>
                <a:spcPts val="2048"/>
              </a:lnSpc>
              <a:buFont typeface="Arial"/>
              <a:buChar char="•"/>
            </a:pPr>
            <a:r>
              <a:rPr lang="en-US" sz="1463">
                <a:solidFill>
                  <a:srgbClr val="343232"/>
                </a:solidFill>
                <a:latin typeface="Arimo Bold"/>
              </a:rPr>
              <a:t>partisipasi,</a:t>
            </a:r>
          </a:p>
          <a:p>
            <a:pPr marL="315951" lvl="1" indent="-157976">
              <a:lnSpc>
                <a:spcPts val="2048"/>
              </a:lnSpc>
              <a:buFont typeface="Arial"/>
              <a:buChar char="•"/>
            </a:pPr>
            <a:r>
              <a:rPr lang="en-US" sz="1463">
                <a:solidFill>
                  <a:srgbClr val="343232"/>
                </a:solidFill>
                <a:latin typeface="Arimo Bold"/>
              </a:rPr>
              <a:t>keikutsertaan para pelaku (stakeholder),</a:t>
            </a:r>
          </a:p>
          <a:p>
            <a:pPr marL="315951" lvl="1" indent="-157976">
              <a:lnSpc>
                <a:spcPts val="2048"/>
              </a:lnSpc>
              <a:buFont typeface="Arial"/>
              <a:buChar char="•"/>
            </a:pPr>
            <a:r>
              <a:rPr lang="en-US" sz="1463">
                <a:solidFill>
                  <a:srgbClr val="343232"/>
                </a:solidFill>
                <a:latin typeface="Arimo Bold"/>
              </a:rPr>
              <a:t>kepemilikan lokal,</a:t>
            </a:r>
          </a:p>
          <a:p>
            <a:pPr marL="315951" lvl="1" indent="-157976">
              <a:lnSpc>
                <a:spcPts val="2048"/>
              </a:lnSpc>
              <a:buFont typeface="Arial"/>
              <a:buChar char="•"/>
            </a:pPr>
            <a:r>
              <a:rPr lang="en-US" sz="1463">
                <a:solidFill>
                  <a:srgbClr val="343232"/>
                </a:solidFill>
                <a:latin typeface="Arimo Bold"/>
              </a:rPr>
              <a:t>penggunaan sumber daya secara berkelanjutan,</a:t>
            </a:r>
          </a:p>
          <a:p>
            <a:pPr marL="315951" lvl="1" indent="-157976">
              <a:lnSpc>
                <a:spcPts val="2048"/>
              </a:lnSpc>
              <a:buFont typeface="Arial"/>
              <a:buChar char="•"/>
            </a:pPr>
            <a:r>
              <a:rPr lang="en-US" sz="1463">
                <a:solidFill>
                  <a:srgbClr val="343232"/>
                </a:solidFill>
                <a:latin typeface="Arimo Bold"/>
              </a:rPr>
              <a:t>mewadahi tujuan-tujuan masyarakat,</a:t>
            </a:r>
          </a:p>
          <a:p>
            <a:pPr marL="315951" lvl="1" indent="-157976">
              <a:lnSpc>
                <a:spcPts val="2048"/>
              </a:lnSpc>
              <a:buFont typeface="Arial"/>
              <a:buChar char="•"/>
            </a:pPr>
            <a:r>
              <a:rPr lang="en-US" sz="1463">
                <a:solidFill>
                  <a:srgbClr val="343232"/>
                </a:solidFill>
                <a:latin typeface="Arimo Bold"/>
              </a:rPr>
              <a:t>perhatian terhadap daya dukung, </a:t>
            </a:r>
          </a:p>
          <a:p>
            <a:pPr marL="315951" lvl="1" indent="-157976">
              <a:lnSpc>
                <a:spcPts val="2048"/>
              </a:lnSpc>
              <a:buFont typeface="Arial"/>
              <a:buChar char="•"/>
            </a:pPr>
            <a:r>
              <a:rPr lang="en-US" sz="1463">
                <a:solidFill>
                  <a:srgbClr val="343232"/>
                </a:solidFill>
                <a:latin typeface="Arimo Bold"/>
              </a:rPr>
              <a:t>monitor dan evaluasi,</a:t>
            </a:r>
          </a:p>
          <a:p>
            <a:pPr marL="315951" lvl="1" indent="-157976">
              <a:lnSpc>
                <a:spcPts val="2048"/>
              </a:lnSpc>
              <a:buFont typeface="Arial"/>
              <a:buChar char="•"/>
            </a:pPr>
            <a:r>
              <a:rPr lang="en-US" sz="1463">
                <a:solidFill>
                  <a:srgbClr val="343232"/>
                </a:solidFill>
                <a:latin typeface="Arimo Bold"/>
              </a:rPr>
              <a:t>akuntabilitas,</a:t>
            </a:r>
          </a:p>
          <a:p>
            <a:pPr marL="315951" lvl="1" indent="-157976">
              <a:lnSpc>
                <a:spcPts val="2048"/>
              </a:lnSpc>
              <a:buFont typeface="Arial"/>
              <a:buChar char="•"/>
            </a:pPr>
            <a:r>
              <a:rPr lang="en-US" sz="1463">
                <a:solidFill>
                  <a:srgbClr val="343232"/>
                </a:solidFill>
                <a:latin typeface="Arimo Bold"/>
              </a:rPr>
              <a:t>pelatihan serta</a:t>
            </a:r>
          </a:p>
          <a:p>
            <a:pPr marL="315951" lvl="1" indent="-157976">
              <a:lnSpc>
                <a:spcPts val="2048"/>
              </a:lnSpc>
              <a:buFont typeface="Arial"/>
              <a:buChar char="•"/>
            </a:pPr>
            <a:r>
              <a:rPr lang="en-US" sz="1463">
                <a:solidFill>
                  <a:srgbClr val="343232"/>
                </a:solidFill>
                <a:latin typeface="Arimo Bold"/>
              </a:rPr>
              <a:t>promosi.</a:t>
            </a:r>
          </a:p>
        </p:txBody>
      </p:sp>
      <p:grpSp>
        <p:nvGrpSpPr>
          <p:cNvPr id="5" name="Group 5"/>
          <p:cNvGrpSpPr/>
          <p:nvPr/>
        </p:nvGrpSpPr>
        <p:grpSpPr>
          <a:xfrm>
            <a:off x="9489524" y="3032772"/>
            <a:ext cx="259145" cy="4242810"/>
            <a:chOff x="0" y="0"/>
            <a:chExt cx="152400" cy="2495145"/>
          </a:xfrm>
        </p:grpSpPr>
        <p:sp>
          <p:nvSpPr>
            <p:cNvPr id="6" name="Freeform 6"/>
            <p:cNvSpPr/>
            <p:nvPr/>
          </p:nvSpPr>
          <p:spPr>
            <a:xfrm>
              <a:off x="0" y="0"/>
              <a:ext cx="152400" cy="2495145"/>
            </a:xfrm>
            <a:custGeom>
              <a:avLst/>
              <a:gdLst/>
              <a:ahLst/>
              <a:cxnLst/>
              <a:rect l="l" t="t" r="r" b="b"/>
              <a:pathLst>
                <a:path w="152400" h="2495145">
                  <a:moveTo>
                    <a:pt x="0" y="0"/>
                  </a:moveTo>
                  <a:lnTo>
                    <a:pt x="152400" y="0"/>
                  </a:lnTo>
                  <a:lnTo>
                    <a:pt x="152400" y="2495145"/>
                  </a:lnTo>
                  <a:lnTo>
                    <a:pt x="0" y="2495145"/>
                  </a:lnTo>
                  <a:close/>
                </a:path>
              </a:pathLst>
            </a:custGeom>
            <a:solidFill>
              <a:srgbClr val="E1B422"/>
            </a:solidFill>
          </p:spPr>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683632" y="5154177"/>
            <a:ext cx="1949566" cy="606802"/>
          </a:xfrm>
          <a:prstGeom prst="rect">
            <a:avLst/>
          </a:prstGeom>
        </p:spPr>
      </p:pic>
      <p:sp>
        <p:nvSpPr>
          <p:cNvPr id="8" name="TextBox 8"/>
          <p:cNvSpPr txBox="1"/>
          <p:nvPr/>
        </p:nvSpPr>
        <p:spPr>
          <a:xfrm>
            <a:off x="4888499" y="1064142"/>
            <a:ext cx="3977021" cy="1373580"/>
          </a:xfrm>
          <a:prstGeom prst="rect">
            <a:avLst/>
          </a:prstGeom>
        </p:spPr>
        <p:txBody>
          <a:bodyPr lIns="0" tIns="0" rIns="0" bIns="0" rtlCol="0" anchor="t">
            <a:spAutoFit/>
          </a:bodyPr>
          <a:lstStyle/>
          <a:p>
            <a:pPr>
              <a:lnSpc>
                <a:spcPts val="3567"/>
              </a:lnSpc>
            </a:pPr>
            <a:r>
              <a:rPr lang="en-US" sz="3273">
                <a:solidFill>
                  <a:srgbClr val="E1B422"/>
                </a:solidFill>
                <a:latin typeface="Archivo Black Bold"/>
              </a:rPr>
              <a:t>10 Prinsip Pariwisata Berkelanjutan</a:t>
            </a:r>
          </a:p>
        </p:txBody>
      </p:sp>
      <p:sp>
        <p:nvSpPr>
          <p:cNvPr id="9" name="AutoShape 9"/>
          <p:cNvSpPr/>
          <p:nvPr/>
        </p:nvSpPr>
        <p:spPr>
          <a:xfrm rot="-5400000">
            <a:off x="3934103" y="2169205"/>
            <a:ext cx="1428566" cy="0"/>
          </a:xfrm>
          <a:prstGeom prst="line">
            <a:avLst/>
          </a:prstGeom>
          <a:ln w="28575" cap="rnd">
            <a:solidFill>
              <a:srgbClr val="94ABB3"/>
            </a:solidFill>
            <a:prstDash val="solid"/>
            <a:headEnd type="none" w="sm" len="sm"/>
            <a:tailEnd type="none" w="sm" len="sm"/>
          </a:ln>
        </p:spPr>
      </p:sp>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400000">
            <a:off x="8517949" y="376497"/>
            <a:ext cx="1943149" cy="922996"/>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400000">
            <a:off x="-1009675" y="6004781"/>
            <a:ext cx="1943149" cy="922996"/>
          </a:xfrm>
          <a:prstGeom prst="rect">
            <a:avLst/>
          </a:prstGeom>
        </p:spPr>
      </p:pic>
      <p:sp>
        <p:nvSpPr>
          <p:cNvPr id="12" name="TextBox 12"/>
          <p:cNvSpPr txBox="1"/>
          <p:nvPr/>
        </p:nvSpPr>
        <p:spPr>
          <a:xfrm>
            <a:off x="731520" y="799895"/>
            <a:ext cx="3327014" cy="217170"/>
          </a:xfrm>
          <a:prstGeom prst="rect">
            <a:avLst/>
          </a:prstGeom>
        </p:spPr>
        <p:txBody>
          <a:bodyPr lIns="0" tIns="0" rIns="0" bIns="0" rtlCol="0" anchor="t">
            <a:spAutoFit/>
          </a:bodyPr>
          <a:lstStyle/>
          <a:p>
            <a:pPr>
              <a:lnSpc>
                <a:spcPts val="1679"/>
              </a:lnSpc>
            </a:pPr>
            <a:r>
              <a:rPr lang="en-US" sz="1200" spc="92">
                <a:solidFill>
                  <a:srgbClr val="343232"/>
                </a:solidFill>
                <a:latin typeface="Arimo"/>
              </a:rPr>
              <a:t>www.unigoro.ac.id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8507890" y="266300"/>
            <a:ext cx="1958820" cy="930439"/>
          </a:xfrm>
          <a:prstGeom prst="rect">
            <a:avLst/>
          </a:prstGeom>
        </p:spPr>
      </p:pic>
      <p:sp>
        <p:nvSpPr>
          <p:cNvPr id="3" name="TextBox 3"/>
          <p:cNvSpPr txBox="1"/>
          <p:nvPr/>
        </p:nvSpPr>
        <p:spPr>
          <a:xfrm>
            <a:off x="1190775" y="383628"/>
            <a:ext cx="5934785" cy="714834"/>
          </a:xfrm>
          <a:prstGeom prst="rect">
            <a:avLst/>
          </a:prstGeom>
        </p:spPr>
        <p:txBody>
          <a:bodyPr lIns="0" tIns="0" rIns="0" bIns="0" rtlCol="0" anchor="t">
            <a:spAutoFit/>
          </a:bodyPr>
          <a:lstStyle/>
          <a:p>
            <a:pPr algn="ctr">
              <a:lnSpc>
                <a:spcPts val="5593"/>
              </a:lnSpc>
            </a:pPr>
            <a:r>
              <a:rPr lang="en-US" sz="4822">
                <a:solidFill>
                  <a:srgbClr val="E1B422"/>
                </a:solidFill>
                <a:latin typeface="Archivo Black"/>
              </a:rPr>
              <a:t>Prinsip </a:t>
            </a:r>
          </a:p>
        </p:txBody>
      </p:sp>
      <p:sp>
        <p:nvSpPr>
          <p:cNvPr id="4" name="TextBox 4"/>
          <p:cNvSpPr txBox="1"/>
          <p:nvPr/>
        </p:nvSpPr>
        <p:spPr>
          <a:xfrm>
            <a:off x="440602" y="3931415"/>
            <a:ext cx="2756703" cy="2503170"/>
          </a:xfrm>
          <a:prstGeom prst="rect">
            <a:avLst/>
          </a:prstGeom>
        </p:spPr>
        <p:txBody>
          <a:bodyPr lIns="0" tIns="0" rIns="0" bIns="0" rtlCol="0" anchor="t">
            <a:spAutoFit/>
          </a:bodyPr>
          <a:lstStyle/>
          <a:p>
            <a:pPr>
              <a:lnSpc>
                <a:spcPts val="1679"/>
              </a:lnSpc>
            </a:pPr>
            <a:r>
              <a:rPr lang="en-US" sz="1200">
                <a:solidFill>
                  <a:srgbClr val="343232"/>
                </a:solidFill>
                <a:latin typeface="Montserrat"/>
              </a:rPr>
              <a:t>Masyarakat  harus mengawasi atau mengontrol pembangunan pariwisata </a:t>
            </a:r>
            <a:r>
              <a:rPr lang="en-US" sz="1200">
                <a:solidFill>
                  <a:srgbClr val="343232"/>
                </a:solidFill>
                <a:latin typeface="Arimo"/>
              </a:rPr>
              <a:t>dengan terlibat dalam menentukan visi pariwisata, mengidentifikasi sumbersumber</a:t>
            </a:r>
          </a:p>
          <a:p>
            <a:pPr>
              <a:lnSpc>
                <a:spcPts val="1679"/>
              </a:lnSpc>
            </a:pPr>
            <a:r>
              <a:rPr lang="en-US" sz="1200">
                <a:solidFill>
                  <a:srgbClr val="343232"/>
                </a:solidFill>
                <a:latin typeface="Arimo"/>
              </a:rPr>
              <a:t>daya yang akan dipelihara dan ditingkatkan,</a:t>
            </a:r>
          </a:p>
          <a:p>
            <a:pPr>
              <a:lnSpc>
                <a:spcPts val="1679"/>
              </a:lnSpc>
            </a:pPr>
            <a:r>
              <a:rPr lang="en-US" sz="1200">
                <a:solidFill>
                  <a:srgbClr val="343232"/>
                </a:solidFill>
                <a:latin typeface="Arimo"/>
              </a:rPr>
              <a:t>serta mengembangkan tujuan</a:t>
            </a:r>
          </a:p>
          <a:p>
            <a:pPr>
              <a:lnSpc>
                <a:spcPts val="1679"/>
              </a:lnSpc>
            </a:pPr>
            <a:r>
              <a:rPr lang="en-US" sz="1200">
                <a:solidFill>
                  <a:srgbClr val="343232"/>
                </a:solidFill>
                <a:latin typeface="Arimo"/>
              </a:rPr>
              <a:t>dan strategi pengembangan dan pengelolaan daya tarik wisata.</a:t>
            </a:r>
          </a:p>
          <a:p>
            <a:pPr>
              <a:lnSpc>
                <a:spcPts val="1679"/>
              </a:lnSpc>
            </a:pPr>
            <a:r>
              <a:rPr lang="en-US" sz="1200">
                <a:solidFill>
                  <a:srgbClr val="343232"/>
                </a:solidFill>
                <a:latin typeface="Arimo"/>
              </a:rPr>
              <a:t>serta berpartisipasi dalam mengimplementasikan </a:t>
            </a:r>
          </a:p>
        </p:txBody>
      </p:sp>
      <p:grpSp>
        <p:nvGrpSpPr>
          <p:cNvPr id="5" name="Group 5"/>
          <p:cNvGrpSpPr/>
          <p:nvPr/>
        </p:nvGrpSpPr>
        <p:grpSpPr>
          <a:xfrm>
            <a:off x="2013443" y="2161946"/>
            <a:ext cx="1077807" cy="1360307"/>
            <a:chOff x="0" y="0"/>
            <a:chExt cx="1560676" cy="1969739"/>
          </a:xfrm>
        </p:grpSpPr>
        <p:sp>
          <p:nvSpPr>
            <p:cNvPr id="6" name="Freeform 6"/>
            <p:cNvSpPr/>
            <p:nvPr/>
          </p:nvSpPr>
          <p:spPr>
            <a:xfrm>
              <a:off x="0" y="0"/>
              <a:ext cx="1560676" cy="1969738"/>
            </a:xfrm>
            <a:custGeom>
              <a:avLst/>
              <a:gdLst/>
              <a:ahLst/>
              <a:cxnLst/>
              <a:rect l="l" t="t" r="r" b="b"/>
              <a:pathLst>
                <a:path w="1560676" h="1969738">
                  <a:moveTo>
                    <a:pt x="0" y="0"/>
                  </a:moveTo>
                  <a:lnTo>
                    <a:pt x="1560676" y="0"/>
                  </a:lnTo>
                  <a:lnTo>
                    <a:pt x="1560676" y="1969738"/>
                  </a:lnTo>
                  <a:lnTo>
                    <a:pt x="0" y="1969738"/>
                  </a:lnTo>
                  <a:close/>
                </a:path>
              </a:pathLst>
            </a:custGeom>
            <a:solidFill>
              <a:srgbClr val="E1B422"/>
            </a:solidFill>
          </p:spPr>
        </p:sp>
      </p:grpSp>
      <p:grpSp>
        <p:nvGrpSpPr>
          <p:cNvPr id="7" name="Group 7"/>
          <p:cNvGrpSpPr/>
          <p:nvPr/>
        </p:nvGrpSpPr>
        <p:grpSpPr>
          <a:xfrm>
            <a:off x="440602" y="1375173"/>
            <a:ext cx="2476736" cy="2001919"/>
            <a:chOff x="0" y="0"/>
            <a:chExt cx="3302315" cy="2669226"/>
          </a:xfrm>
        </p:grpSpPr>
        <p:pic>
          <p:nvPicPr>
            <p:cNvPr id="8" name="Picture 8"/>
            <p:cNvPicPr>
              <a:picLocks noChangeAspect="1"/>
            </p:cNvPicPr>
            <p:nvPr/>
          </p:nvPicPr>
          <p:blipFill>
            <a:blip r:embed="rId4"/>
            <a:srcRect l="8760" r="8760"/>
            <a:stretch>
              <a:fillRect/>
            </a:stretch>
          </p:blipFill>
          <p:spPr>
            <a:xfrm>
              <a:off x="0" y="0"/>
              <a:ext cx="3302315" cy="2669226"/>
            </a:xfrm>
            <a:prstGeom prst="rect">
              <a:avLst/>
            </a:prstGeom>
          </p:spPr>
        </p:pic>
      </p:grpSp>
      <p:grpSp>
        <p:nvGrpSpPr>
          <p:cNvPr id="9" name="Group 9"/>
          <p:cNvGrpSpPr/>
          <p:nvPr/>
        </p:nvGrpSpPr>
        <p:grpSpPr>
          <a:xfrm>
            <a:off x="4824653" y="2070530"/>
            <a:ext cx="1423732" cy="1879936"/>
            <a:chOff x="0" y="0"/>
            <a:chExt cx="2254286" cy="2976622"/>
          </a:xfrm>
        </p:grpSpPr>
        <p:sp>
          <p:nvSpPr>
            <p:cNvPr id="10" name="Freeform 10"/>
            <p:cNvSpPr/>
            <p:nvPr/>
          </p:nvSpPr>
          <p:spPr>
            <a:xfrm>
              <a:off x="0" y="0"/>
              <a:ext cx="2254286" cy="2976622"/>
            </a:xfrm>
            <a:custGeom>
              <a:avLst/>
              <a:gdLst/>
              <a:ahLst/>
              <a:cxnLst/>
              <a:rect l="l" t="t" r="r" b="b"/>
              <a:pathLst>
                <a:path w="2254286" h="2976622">
                  <a:moveTo>
                    <a:pt x="0" y="0"/>
                  </a:moveTo>
                  <a:lnTo>
                    <a:pt x="2254286" y="0"/>
                  </a:lnTo>
                  <a:lnTo>
                    <a:pt x="2254286" y="2976622"/>
                  </a:lnTo>
                  <a:lnTo>
                    <a:pt x="0" y="2976622"/>
                  </a:lnTo>
                  <a:close/>
                </a:path>
              </a:pathLst>
            </a:custGeom>
            <a:solidFill>
              <a:srgbClr val="E1B422"/>
            </a:solidFill>
          </p:spPr>
        </p:sp>
      </p:grpSp>
      <p:grpSp>
        <p:nvGrpSpPr>
          <p:cNvPr id="11" name="Group 11"/>
          <p:cNvGrpSpPr/>
          <p:nvPr/>
        </p:nvGrpSpPr>
        <p:grpSpPr>
          <a:xfrm>
            <a:off x="3586285" y="1375173"/>
            <a:ext cx="2476736" cy="2394084"/>
            <a:chOff x="0" y="0"/>
            <a:chExt cx="3302315" cy="3192112"/>
          </a:xfrm>
        </p:grpSpPr>
        <p:pic>
          <p:nvPicPr>
            <p:cNvPr id="12" name="Picture 12"/>
            <p:cNvPicPr>
              <a:picLocks noChangeAspect="1"/>
            </p:cNvPicPr>
            <p:nvPr/>
          </p:nvPicPr>
          <p:blipFill>
            <a:blip r:embed="rId5"/>
            <a:srcRect l="15494" r="15494"/>
            <a:stretch>
              <a:fillRect/>
            </a:stretch>
          </p:blipFill>
          <p:spPr>
            <a:xfrm>
              <a:off x="0" y="0"/>
              <a:ext cx="3302315" cy="3192112"/>
            </a:xfrm>
            <a:prstGeom prst="rect">
              <a:avLst/>
            </a:prstGeom>
          </p:spPr>
        </p:pic>
      </p:grpSp>
      <p:grpSp>
        <p:nvGrpSpPr>
          <p:cNvPr id="13" name="Group 13"/>
          <p:cNvGrpSpPr/>
          <p:nvPr/>
        </p:nvGrpSpPr>
        <p:grpSpPr>
          <a:xfrm>
            <a:off x="7756182" y="2376133"/>
            <a:ext cx="1556816" cy="2055663"/>
            <a:chOff x="0" y="0"/>
            <a:chExt cx="2254286" cy="2976622"/>
          </a:xfrm>
        </p:grpSpPr>
        <p:sp>
          <p:nvSpPr>
            <p:cNvPr id="14" name="Freeform 14"/>
            <p:cNvSpPr/>
            <p:nvPr/>
          </p:nvSpPr>
          <p:spPr>
            <a:xfrm>
              <a:off x="0" y="0"/>
              <a:ext cx="2254286" cy="2976622"/>
            </a:xfrm>
            <a:custGeom>
              <a:avLst/>
              <a:gdLst/>
              <a:ahLst/>
              <a:cxnLst/>
              <a:rect l="l" t="t" r="r" b="b"/>
              <a:pathLst>
                <a:path w="2254286" h="2976622">
                  <a:moveTo>
                    <a:pt x="0" y="0"/>
                  </a:moveTo>
                  <a:lnTo>
                    <a:pt x="2254286" y="0"/>
                  </a:lnTo>
                  <a:lnTo>
                    <a:pt x="2254286" y="2976622"/>
                  </a:lnTo>
                  <a:lnTo>
                    <a:pt x="0" y="2976622"/>
                  </a:lnTo>
                  <a:close/>
                </a:path>
              </a:pathLst>
            </a:custGeom>
            <a:solidFill>
              <a:srgbClr val="E1B422"/>
            </a:solidFill>
          </p:spPr>
        </p:sp>
      </p:grpSp>
      <p:grpSp>
        <p:nvGrpSpPr>
          <p:cNvPr id="15" name="Group 15"/>
          <p:cNvGrpSpPr/>
          <p:nvPr/>
        </p:nvGrpSpPr>
        <p:grpSpPr>
          <a:xfrm>
            <a:off x="6660240" y="1375173"/>
            <a:ext cx="2476736" cy="2872611"/>
            <a:chOff x="0" y="0"/>
            <a:chExt cx="3302315" cy="3830148"/>
          </a:xfrm>
        </p:grpSpPr>
        <p:pic>
          <p:nvPicPr>
            <p:cNvPr id="16" name="Picture 16"/>
            <p:cNvPicPr>
              <a:picLocks noChangeAspect="1"/>
            </p:cNvPicPr>
            <p:nvPr/>
          </p:nvPicPr>
          <p:blipFill>
            <a:blip r:embed="rId6"/>
            <a:srcRect l="21260" r="21260"/>
            <a:stretch>
              <a:fillRect/>
            </a:stretch>
          </p:blipFill>
          <p:spPr>
            <a:xfrm>
              <a:off x="0" y="0"/>
              <a:ext cx="3302315" cy="3830148"/>
            </a:xfrm>
            <a:prstGeom prst="rect">
              <a:avLst/>
            </a:prstGeom>
          </p:spPr>
        </p:pic>
      </p:grpSp>
      <p:pic>
        <p:nvPicPr>
          <p:cNvPr id="17" name="Picture 1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35979" y="2178185"/>
            <a:ext cx="1271958" cy="395897"/>
          </a:xfrm>
          <a:prstGeom prst="rect">
            <a:avLst/>
          </a:prstGeom>
        </p:spPr>
      </p:pic>
      <p:sp>
        <p:nvSpPr>
          <p:cNvPr id="18" name="TextBox 18"/>
          <p:cNvSpPr txBox="1"/>
          <p:nvPr/>
        </p:nvSpPr>
        <p:spPr>
          <a:xfrm>
            <a:off x="-354812" y="3453027"/>
            <a:ext cx="2756703" cy="316230"/>
          </a:xfrm>
          <a:prstGeom prst="rect">
            <a:avLst/>
          </a:prstGeom>
        </p:spPr>
        <p:txBody>
          <a:bodyPr lIns="0" tIns="0" rIns="0" bIns="0" rtlCol="0" anchor="t">
            <a:spAutoFit/>
          </a:bodyPr>
          <a:lstStyle/>
          <a:p>
            <a:pPr algn="ctr">
              <a:lnSpc>
                <a:spcPts val="2520"/>
              </a:lnSpc>
            </a:pPr>
            <a:r>
              <a:rPr lang="en-US" sz="1800">
                <a:solidFill>
                  <a:srgbClr val="000000"/>
                </a:solidFill>
                <a:latin typeface="Helvetica"/>
              </a:rPr>
              <a:t>Partisipasi</a:t>
            </a:r>
          </a:p>
        </p:txBody>
      </p:sp>
      <p:sp>
        <p:nvSpPr>
          <p:cNvPr id="19" name="TextBox 19"/>
          <p:cNvSpPr txBox="1"/>
          <p:nvPr/>
        </p:nvSpPr>
        <p:spPr>
          <a:xfrm>
            <a:off x="3498448" y="4412746"/>
            <a:ext cx="2756703" cy="2084070"/>
          </a:xfrm>
          <a:prstGeom prst="rect">
            <a:avLst/>
          </a:prstGeom>
        </p:spPr>
        <p:txBody>
          <a:bodyPr lIns="0" tIns="0" rIns="0" bIns="0" rtlCol="0" anchor="t">
            <a:spAutoFit/>
          </a:bodyPr>
          <a:lstStyle/>
          <a:p>
            <a:pPr>
              <a:lnSpc>
                <a:spcPts val="1679"/>
              </a:lnSpc>
            </a:pPr>
            <a:r>
              <a:rPr lang="en-US" sz="1200">
                <a:solidFill>
                  <a:srgbClr val="343232"/>
                </a:solidFill>
                <a:latin typeface="Montserrat"/>
              </a:rPr>
              <a:t>Para pelaku yang ikut serta dalam pembangunan pariwisata meliputi kelompok sadar wisata</a:t>
            </a:r>
            <a:r>
              <a:rPr lang="en-US" sz="1200">
                <a:solidFill>
                  <a:srgbClr val="343232"/>
                </a:solidFill>
                <a:latin typeface="Arimo"/>
              </a:rPr>
              <a:t>,  sukarelawan, pemerintah</a:t>
            </a:r>
          </a:p>
          <a:p>
            <a:pPr>
              <a:lnSpc>
                <a:spcPts val="1679"/>
              </a:lnSpc>
            </a:pPr>
            <a:r>
              <a:rPr lang="en-US" sz="1200">
                <a:solidFill>
                  <a:srgbClr val="343232"/>
                </a:solidFill>
                <a:latin typeface="Arimo"/>
              </a:rPr>
              <a:t>daerah, asosiasi wisata, asosiasi bisnis dan pihak-pihak lain yang berpengaruh dan</a:t>
            </a:r>
          </a:p>
          <a:p>
            <a:pPr>
              <a:lnSpc>
                <a:spcPts val="1679"/>
              </a:lnSpc>
            </a:pPr>
            <a:r>
              <a:rPr lang="en-US" sz="1200">
                <a:solidFill>
                  <a:srgbClr val="343232"/>
                </a:solidFill>
                <a:latin typeface="Arimo"/>
              </a:rPr>
              <a:t>berkepentingan serta yang akan menerima dampak dari kegiatan pariwisata.</a:t>
            </a:r>
          </a:p>
        </p:txBody>
      </p:sp>
      <p:sp>
        <p:nvSpPr>
          <p:cNvPr id="20" name="TextBox 20"/>
          <p:cNvSpPr txBox="1"/>
          <p:nvPr/>
        </p:nvSpPr>
        <p:spPr>
          <a:xfrm>
            <a:off x="2779816" y="3902840"/>
            <a:ext cx="2756703" cy="316230"/>
          </a:xfrm>
          <a:prstGeom prst="rect">
            <a:avLst/>
          </a:prstGeom>
        </p:spPr>
        <p:txBody>
          <a:bodyPr lIns="0" tIns="0" rIns="0" bIns="0" rtlCol="0" anchor="t">
            <a:spAutoFit/>
          </a:bodyPr>
          <a:lstStyle/>
          <a:p>
            <a:pPr algn="ctr">
              <a:lnSpc>
                <a:spcPts val="2520"/>
              </a:lnSpc>
            </a:pPr>
            <a:r>
              <a:rPr lang="en-US" sz="1800">
                <a:solidFill>
                  <a:srgbClr val="000000"/>
                </a:solidFill>
                <a:latin typeface="Helvetica"/>
              </a:rPr>
              <a:t>Stakeholder</a:t>
            </a:r>
          </a:p>
        </p:txBody>
      </p:sp>
      <p:sp>
        <p:nvSpPr>
          <p:cNvPr id="21" name="TextBox 21"/>
          <p:cNvSpPr txBox="1"/>
          <p:nvPr/>
        </p:nvSpPr>
        <p:spPr>
          <a:xfrm>
            <a:off x="6248385" y="4475139"/>
            <a:ext cx="2756703" cy="316230"/>
          </a:xfrm>
          <a:prstGeom prst="rect">
            <a:avLst/>
          </a:prstGeom>
        </p:spPr>
        <p:txBody>
          <a:bodyPr lIns="0" tIns="0" rIns="0" bIns="0" rtlCol="0" anchor="t">
            <a:spAutoFit/>
          </a:bodyPr>
          <a:lstStyle/>
          <a:p>
            <a:pPr algn="ctr">
              <a:lnSpc>
                <a:spcPts val="2520"/>
              </a:lnSpc>
            </a:pPr>
            <a:r>
              <a:rPr lang="en-US" sz="1800">
                <a:solidFill>
                  <a:srgbClr val="000000"/>
                </a:solidFill>
                <a:latin typeface="Helvetica"/>
              </a:rPr>
              <a:t>Kepemilikan Lokal</a:t>
            </a:r>
          </a:p>
        </p:txBody>
      </p:sp>
      <p:sp>
        <p:nvSpPr>
          <p:cNvPr id="22" name="TextBox 22"/>
          <p:cNvSpPr txBox="1"/>
          <p:nvPr/>
        </p:nvSpPr>
        <p:spPr>
          <a:xfrm>
            <a:off x="6660240" y="4995650"/>
            <a:ext cx="2756703" cy="1664970"/>
          </a:xfrm>
          <a:prstGeom prst="rect">
            <a:avLst/>
          </a:prstGeom>
        </p:spPr>
        <p:txBody>
          <a:bodyPr lIns="0" tIns="0" rIns="0" bIns="0" rtlCol="0" anchor="t">
            <a:spAutoFit/>
          </a:bodyPr>
          <a:lstStyle/>
          <a:p>
            <a:pPr>
              <a:lnSpc>
                <a:spcPts val="1679"/>
              </a:lnSpc>
            </a:pPr>
            <a:r>
              <a:rPr lang="en-US" sz="1200">
                <a:solidFill>
                  <a:srgbClr val="343232"/>
                </a:solidFill>
                <a:latin typeface="Montserrat"/>
              </a:rPr>
              <a:t>Pembangunan pariwisata harus menawarkan lapangan pekerjaan yang berkualitas </a:t>
            </a:r>
            <a:r>
              <a:rPr lang="en-US" sz="1200">
                <a:solidFill>
                  <a:srgbClr val="343232"/>
                </a:solidFill>
                <a:latin typeface="Arimo"/>
              </a:rPr>
              <a:t>untuk masyarakat setempat. Fasilitas penunjang kepariwisataan seperti hotel,</a:t>
            </a:r>
          </a:p>
          <a:p>
            <a:pPr>
              <a:lnSpc>
                <a:spcPts val="1679"/>
              </a:lnSpc>
            </a:pPr>
            <a:r>
              <a:rPr lang="en-US" sz="1200">
                <a:solidFill>
                  <a:srgbClr val="343232"/>
                </a:solidFill>
                <a:latin typeface="Arimo"/>
              </a:rPr>
              <a:t>restoran, dsb. seharusnya dapat dikembangkan dan dipelihara oleh masyarakat setempat.</a:t>
            </a:r>
          </a:p>
        </p:txBody>
      </p:sp>
      <p:sp>
        <p:nvSpPr>
          <p:cNvPr id="23" name="TextBox 23"/>
          <p:cNvSpPr txBox="1"/>
          <p:nvPr/>
        </p:nvSpPr>
        <p:spPr>
          <a:xfrm>
            <a:off x="5382883" y="458421"/>
            <a:ext cx="3507684" cy="446460"/>
          </a:xfrm>
          <a:prstGeom prst="rect">
            <a:avLst/>
          </a:prstGeom>
        </p:spPr>
        <p:txBody>
          <a:bodyPr lIns="0" tIns="0" rIns="0" bIns="0" rtlCol="0" anchor="t">
            <a:spAutoFit/>
          </a:bodyPr>
          <a:lstStyle/>
          <a:p>
            <a:pPr>
              <a:lnSpc>
                <a:spcPts val="3708"/>
              </a:lnSpc>
              <a:spcBef>
                <a:spcPct val="0"/>
              </a:spcBef>
            </a:pPr>
            <a:r>
              <a:rPr lang="en-US" sz="2648" spc="119">
                <a:solidFill>
                  <a:srgbClr val="343232"/>
                </a:solidFill>
                <a:latin typeface="Brittany"/>
              </a:rPr>
              <a:t>Sustainable Tourism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8507890" y="266300"/>
            <a:ext cx="1958820" cy="930439"/>
          </a:xfrm>
          <a:prstGeom prst="rect">
            <a:avLst/>
          </a:prstGeom>
        </p:spPr>
      </p:pic>
      <p:sp>
        <p:nvSpPr>
          <p:cNvPr id="3" name="TextBox 3"/>
          <p:cNvSpPr txBox="1"/>
          <p:nvPr/>
        </p:nvSpPr>
        <p:spPr>
          <a:xfrm>
            <a:off x="440602" y="4200020"/>
            <a:ext cx="2756703" cy="1455420"/>
          </a:xfrm>
          <a:prstGeom prst="rect">
            <a:avLst/>
          </a:prstGeom>
        </p:spPr>
        <p:txBody>
          <a:bodyPr lIns="0" tIns="0" rIns="0" bIns="0" rtlCol="0" anchor="t">
            <a:spAutoFit/>
          </a:bodyPr>
          <a:lstStyle/>
          <a:p>
            <a:pPr>
              <a:lnSpc>
                <a:spcPts val="1679"/>
              </a:lnSpc>
            </a:pPr>
            <a:r>
              <a:rPr lang="en-US" sz="1200">
                <a:solidFill>
                  <a:srgbClr val="343232"/>
                </a:solidFill>
                <a:latin typeface="Montserrat"/>
              </a:rPr>
              <a:t>dapat menggunakan sumber daya dengan </a:t>
            </a:r>
            <a:r>
              <a:rPr lang="en-US" sz="1200">
                <a:solidFill>
                  <a:srgbClr val="343232"/>
                </a:solidFill>
                <a:latin typeface="Arimo"/>
              </a:rPr>
              <a:t>berkelanjutan yang artinya kegiatan-kegiatannya harus menghindari penggunaan</a:t>
            </a:r>
          </a:p>
          <a:p>
            <a:pPr>
              <a:lnSpc>
                <a:spcPts val="1679"/>
              </a:lnSpc>
            </a:pPr>
            <a:r>
              <a:rPr lang="en-US" sz="1200">
                <a:solidFill>
                  <a:srgbClr val="343232"/>
                </a:solidFill>
                <a:latin typeface="Arimo"/>
              </a:rPr>
              <a:t>sumber daya yang tidak dapat diperbaharui (irreversible) secara berlebihan</a:t>
            </a:r>
          </a:p>
        </p:txBody>
      </p:sp>
      <p:grpSp>
        <p:nvGrpSpPr>
          <p:cNvPr id="4" name="Group 4"/>
          <p:cNvGrpSpPr/>
          <p:nvPr/>
        </p:nvGrpSpPr>
        <p:grpSpPr>
          <a:xfrm>
            <a:off x="2013443" y="2161946"/>
            <a:ext cx="1077807" cy="1360307"/>
            <a:chOff x="0" y="0"/>
            <a:chExt cx="1560676" cy="1969739"/>
          </a:xfrm>
        </p:grpSpPr>
        <p:sp>
          <p:nvSpPr>
            <p:cNvPr id="5" name="Freeform 5"/>
            <p:cNvSpPr/>
            <p:nvPr/>
          </p:nvSpPr>
          <p:spPr>
            <a:xfrm>
              <a:off x="0" y="0"/>
              <a:ext cx="1560676" cy="1969738"/>
            </a:xfrm>
            <a:custGeom>
              <a:avLst/>
              <a:gdLst/>
              <a:ahLst/>
              <a:cxnLst/>
              <a:rect l="l" t="t" r="r" b="b"/>
              <a:pathLst>
                <a:path w="1560676" h="1969738">
                  <a:moveTo>
                    <a:pt x="0" y="0"/>
                  </a:moveTo>
                  <a:lnTo>
                    <a:pt x="1560676" y="0"/>
                  </a:lnTo>
                  <a:lnTo>
                    <a:pt x="1560676" y="1969738"/>
                  </a:lnTo>
                  <a:lnTo>
                    <a:pt x="0" y="1969738"/>
                  </a:lnTo>
                  <a:close/>
                </a:path>
              </a:pathLst>
            </a:custGeom>
            <a:solidFill>
              <a:srgbClr val="E1B422"/>
            </a:solidFill>
          </p:spPr>
        </p:sp>
      </p:grpSp>
      <p:grpSp>
        <p:nvGrpSpPr>
          <p:cNvPr id="6" name="Group 6"/>
          <p:cNvGrpSpPr/>
          <p:nvPr/>
        </p:nvGrpSpPr>
        <p:grpSpPr>
          <a:xfrm>
            <a:off x="440602" y="1375173"/>
            <a:ext cx="2476736" cy="2001919"/>
            <a:chOff x="0" y="0"/>
            <a:chExt cx="3302315" cy="2669226"/>
          </a:xfrm>
        </p:grpSpPr>
        <p:pic>
          <p:nvPicPr>
            <p:cNvPr id="7" name="Picture 7"/>
            <p:cNvPicPr>
              <a:picLocks noChangeAspect="1"/>
            </p:cNvPicPr>
            <p:nvPr/>
          </p:nvPicPr>
          <p:blipFill>
            <a:blip r:embed="rId4"/>
            <a:srcRect t="19133" b="19133"/>
            <a:stretch>
              <a:fillRect/>
            </a:stretch>
          </p:blipFill>
          <p:spPr>
            <a:xfrm>
              <a:off x="0" y="0"/>
              <a:ext cx="3302315" cy="2669226"/>
            </a:xfrm>
            <a:prstGeom prst="rect">
              <a:avLst/>
            </a:prstGeom>
          </p:spPr>
        </p:pic>
      </p:grpSp>
      <p:grpSp>
        <p:nvGrpSpPr>
          <p:cNvPr id="8" name="Group 8"/>
          <p:cNvGrpSpPr/>
          <p:nvPr/>
        </p:nvGrpSpPr>
        <p:grpSpPr>
          <a:xfrm>
            <a:off x="4824653" y="2070530"/>
            <a:ext cx="1423732" cy="1879936"/>
            <a:chOff x="0" y="0"/>
            <a:chExt cx="2254286" cy="2976622"/>
          </a:xfrm>
        </p:grpSpPr>
        <p:sp>
          <p:nvSpPr>
            <p:cNvPr id="9" name="Freeform 9"/>
            <p:cNvSpPr/>
            <p:nvPr/>
          </p:nvSpPr>
          <p:spPr>
            <a:xfrm>
              <a:off x="0" y="0"/>
              <a:ext cx="2254286" cy="2976622"/>
            </a:xfrm>
            <a:custGeom>
              <a:avLst/>
              <a:gdLst/>
              <a:ahLst/>
              <a:cxnLst/>
              <a:rect l="l" t="t" r="r" b="b"/>
              <a:pathLst>
                <a:path w="2254286" h="2976622">
                  <a:moveTo>
                    <a:pt x="0" y="0"/>
                  </a:moveTo>
                  <a:lnTo>
                    <a:pt x="2254286" y="0"/>
                  </a:lnTo>
                  <a:lnTo>
                    <a:pt x="2254286" y="2976622"/>
                  </a:lnTo>
                  <a:lnTo>
                    <a:pt x="0" y="2976622"/>
                  </a:lnTo>
                  <a:close/>
                </a:path>
              </a:pathLst>
            </a:custGeom>
            <a:solidFill>
              <a:srgbClr val="E1B422"/>
            </a:solidFill>
          </p:spPr>
        </p:sp>
      </p:grpSp>
      <p:grpSp>
        <p:nvGrpSpPr>
          <p:cNvPr id="10" name="Group 10"/>
          <p:cNvGrpSpPr/>
          <p:nvPr/>
        </p:nvGrpSpPr>
        <p:grpSpPr>
          <a:xfrm>
            <a:off x="3586285" y="1375173"/>
            <a:ext cx="2476736" cy="2394084"/>
            <a:chOff x="0" y="0"/>
            <a:chExt cx="3302315" cy="3192112"/>
          </a:xfrm>
        </p:grpSpPr>
        <p:pic>
          <p:nvPicPr>
            <p:cNvPr id="11" name="Picture 11"/>
            <p:cNvPicPr>
              <a:picLocks noChangeAspect="1"/>
            </p:cNvPicPr>
            <p:nvPr/>
          </p:nvPicPr>
          <p:blipFill>
            <a:blip r:embed="rId5"/>
            <a:srcRect l="15515" r="15515"/>
            <a:stretch>
              <a:fillRect/>
            </a:stretch>
          </p:blipFill>
          <p:spPr>
            <a:xfrm>
              <a:off x="0" y="0"/>
              <a:ext cx="3302315" cy="3192112"/>
            </a:xfrm>
            <a:prstGeom prst="rect">
              <a:avLst/>
            </a:prstGeom>
          </p:spPr>
        </p:pic>
      </p:grpSp>
      <p:grpSp>
        <p:nvGrpSpPr>
          <p:cNvPr id="12" name="Group 12"/>
          <p:cNvGrpSpPr/>
          <p:nvPr/>
        </p:nvGrpSpPr>
        <p:grpSpPr>
          <a:xfrm>
            <a:off x="7756182" y="2376133"/>
            <a:ext cx="1556816" cy="2055663"/>
            <a:chOff x="0" y="0"/>
            <a:chExt cx="2254286" cy="2976622"/>
          </a:xfrm>
        </p:grpSpPr>
        <p:sp>
          <p:nvSpPr>
            <p:cNvPr id="13" name="Freeform 13"/>
            <p:cNvSpPr/>
            <p:nvPr/>
          </p:nvSpPr>
          <p:spPr>
            <a:xfrm>
              <a:off x="0" y="0"/>
              <a:ext cx="2254286" cy="2976622"/>
            </a:xfrm>
            <a:custGeom>
              <a:avLst/>
              <a:gdLst/>
              <a:ahLst/>
              <a:cxnLst/>
              <a:rect l="l" t="t" r="r" b="b"/>
              <a:pathLst>
                <a:path w="2254286" h="2976622">
                  <a:moveTo>
                    <a:pt x="0" y="0"/>
                  </a:moveTo>
                  <a:lnTo>
                    <a:pt x="2254286" y="0"/>
                  </a:lnTo>
                  <a:lnTo>
                    <a:pt x="2254286" y="2976622"/>
                  </a:lnTo>
                  <a:lnTo>
                    <a:pt x="0" y="2976622"/>
                  </a:lnTo>
                  <a:close/>
                </a:path>
              </a:pathLst>
            </a:custGeom>
            <a:solidFill>
              <a:srgbClr val="E1B422"/>
            </a:solidFill>
          </p:spPr>
        </p:sp>
      </p:grpSp>
      <p:grpSp>
        <p:nvGrpSpPr>
          <p:cNvPr id="14" name="Group 14"/>
          <p:cNvGrpSpPr/>
          <p:nvPr/>
        </p:nvGrpSpPr>
        <p:grpSpPr>
          <a:xfrm>
            <a:off x="6660240" y="1375173"/>
            <a:ext cx="2476736" cy="2872611"/>
            <a:chOff x="0" y="0"/>
            <a:chExt cx="3302315" cy="3830148"/>
          </a:xfrm>
        </p:grpSpPr>
        <p:pic>
          <p:nvPicPr>
            <p:cNvPr id="15" name="Picture 15"/>
            <p:cNvPicPr>
              <a:picLocks noChangeAspect="1"/>
            </p:cNvPicPr>
            <p:nvPr/>
          </p:nvPicPr>
          <p:blipFill>
            <a:blip r:embed="rId6"/>
            <a:srcRect l="21251" r="21251"/>
            <a:stretch>
              <a:fillRect/>
            </a:stretch>
          </p:blipFill>
          <p:spPr>
            <a:xfrm>
              <a:off x="0" y="0"/>
              <a:ext cx="3302315" cy="3830148"/>
            </a:xfrm>
            <a:prstGeom prst="rect">
              <a:avLst/>
            </a:prstGeom>
          </p:spPr>
        </p:pic>
      </p:grpSp>
      <p:pic>
        <p:nvPicPr>
          <p:cNvPr id="16"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35979" y="2178185"/>
            <a:ext cx="1271958" cy="395897"/>
          </a:xfrm>
          <a:prstGeom prst="rect">
            <a:avLst/>
          </a:prstGeom>
        </p:spPr>
      </p:pic>
      <p:sp>
        <p:nvSpPr>
          <p:cNvPr id="17" name="TextBox 17"/>
          <p:cNvSpPr txBox="1"/>
          <p:nvPr/>
        </p:nvSpPr>
        <p:spPr>
          <a:xfrm>
            <a:off x="440602" y="3676650"/>
            <a:ext cx="2756703" cy="407670"/>
          </a:xfrm>
          <a:prstGeom prst="rect">
            <a:avLst/>
          </a:prstGeom>
        </p:spPr>
        <p:txBody>
          <a:bodyPr lIns="0" tIns="0" rIns="0" bIns="0" rtlCol="0" anchor="t">
            <a:spAutoFit/>
          </a:bodyPr>
          <a:lstStyle/>
          <a:p>
            <a:pPr>
              <a:lnSpc>
                <a:spcPts val="1590"/>
              </a:lnSpc>
            </a:pPr>
            <a:r>
              <a:rPr lang="en-US" sz="1500">
                <a:solidFill>
                  <a:srgbClr val="000000"/>
                </a:solidFill>
                <a:latin typeface="Helvetica"/>
              </a:rPr>
              <a:t>Penggunaan Sumber Daya yang Berkelanjutan</a:t>
            </a:r>
          </a:p>
        </p:txBody>
      </p:sp>
      <p:sp>
        <p:nvSpPr>
          <p:cNvPr id="18" name="TextBox 18"/>
          <p:cNvSpPr txBox="1"/>
          <p:nvPr/>
        </p:nvSpPr>
        <p:spPr>
          <a:xfrm>
            <a:off x="3586285" y="4603880"/>
            <a:ext cx="2756703" cy="2503170"/>
          </a:xfrm>
          <a:prstGeom prst="rect">
            <a:avLst/>
          </a:prstGeom>
        </p:spPr>
        <p:txBody>
          <a:bodyPr lIns="0" tIns="0" rIns="0" bIns="0" rtlCol="0" anchor="t">
            <a:spAutoFit/>
          </a:bodyPr>
          <a:lstStyle/>
          <a:p>
            <a:pPr>
              <a:lnSpc>
                <a:spcPts val="1679"/>
              </a:lnSpc>
            </a:pPr>
            <a:r>
              <a:rPr lang="en-US" sz="1200">
                <a:solidFill>
                  <a:srgbClr val="343232"/>
                </a:solidFill>
                <a:latin typeface="Montserrat"/>
              </a:rPr>
              <a:t>Tujuan-tujuan masyarakat hendaknya dapat diwadahi dalam kegiatan pariwisata </a:t>
            </a:r>
            <a:r>
              <a:rPr lang="en-US" sz="1200">
                <a:solidFill>
                  <a:srgbClr val="343232"/>
                </a:solidFill>
                <a:latin typeface="Arimo"/>
              </a:rPr>
              <a:t>agar kondisi yang harmonis antara pengunjung/wisatawan, tempat dan masyarakat setempat dapat terwujud. Misalnya, kerja sama dalam wisata budaya atau cultural</a:t>
            </a:r>
          </a:p>
          <a:p>
            <a:pPr>
              <a:lnSpc>
                <a:spcPts val="1679"/>
              </a:lnSpc>
            </a:pPr>
            <a:r>
              <a:rPr lang="en-US" sz="1200">
                <a:solidFill>
                  <a:srgbClr val="343232"/>
                </a:solidFill>
                <a:latin typeface="Arimo"/>
              </a:rPr>
              <a:t>tourism partnership dapat dilakukan mulai dari tahap perencanaan, manajemen,</a:t>
            </a:r>
          </a:p>
          <a:p>
            <a:pPr>
              <a:lnSpc>
                <a:spcPts val="1679"/>
              </a:lnSpc>
            </a:pPr>
            <a:r>
              <a:rPr lang="en-US" sz="1200">
                <a:solidFill>
                  <a:srgbClr val="343232"/>
                </a:solidFill>
                <a:latin typeface="Arimo"/>
              </a:rPr>
              <a:t>sampai pada pemasaran.</a:t>
            </a:r>
          </a:p>
        </p:txBody>
      </p:sp>
      <p:sp>
        <p:nvSpPr>
          <p:cNvPr id="19" name="TextBox 19"/>
          <p:cNvSpPr txBox="1"/>
          <p:nvPr/>
        </p:nvSpPr>
        <p:spPr>
          <a:xfrm>
            <a:off x="3586285" y="4024126"/>
            <a:ext cx="2756703" cy="407670"/>
          </a:xfrm>
          <a:prstGeom prst="rect">
            <a:avLst/>
          </a:prstGeom>
        </p:spPr>
        <p:txBody>
          <a:bodyPr lIns="0" tIns="0" rIns="0" bIns="0" rtlCol="0" anchor="t">
            <a:spAutoFit/>
          </a:bodyPr>
          <a:lstStyle/>
          <a:p>
            <a:pPr>
              <a:lnSpc>
                <a:spcPts val="1590"/>
              </a:lnSpc>
            </a:pPr>
            <a:r>
              <a:rPr lang="en-US" sz="1500">
                <a:solidFill>
                  <a:srgbClr val="000000"/>
                </a:solidFill>
                <a:latin typeface="Helvetica"/>
              </a:rPr>
              <a:t>Mewadahi Tujuan-tujuan Masyarakat</a:t>
            </a:r>
          </a:p>
        </p:txBody>
      </p:sp>
      <p:sp>
        <p:nvSpPr>
          <p:cNvPr id="20" name="TextBox 20"/>
          <p:cNvSpPr txBox="1"/>
          <p:nvPr/>
        </p:nvSpPr>
        <p:spPr>
          <a:xfrm>
            <a:off x="6063021" y="4441003"/>
            <a:ext cx="2756703" cy="316230"/>
          </a:xfrm>
          <a:prstGeom prst="rect">
            <a:avLst/>
          </a:prstGeom>
        </p:spPr>
        <p:txBody>
          <a:bodyPr lIns="0" tIns="0" rIns="0" bIns="0" rtlCol="0" anchor="t">
            <a:spAutoFit/>
          </a:bodyPr>
          <a:lstStyle/>
          <a:p>
            <a:pPr algn="ctr">
              <a:lnSpc>
                <a:spcPts val="2520"/>
              </a:lnSpc>
            </a:pPr>
            <a:r>
              <a:rPr lang="en-US" sz="1800">
                <a:solidFill>
                  <a:srgbClr val="000000"/>
                </a:solidFill>
                <a:latin typeface="Helvetica"/>
              </a:rPr>
              <a:t>Daya Dukung</a:t>
            </a:r>
          </a:p>
        </p:txBody>
      </p:sp>
      <p:sp>
        <p:nvSpPr>
          <p:cNvPr id="21" name="TextBox 21"/>
          <p:cNvSpPr txBox="1"/>
          <p:nvPr/>
        </p:nvSpPr>
        <p:spPr>
          <a:xfrm>
            <a:off x="6660240" y="4995650"/>
            <a:ext cx="2756703" cy="2084070"/>
          </a:xfrm>
          <a:prstGeom prst="rect">
            <a:avLst/>
          </a:prstGeom>
        </p:spPr>
        <p:txBody>
          <a:bodyPr lIns="0" tIns="0" rIns="0" bIns="0" rtlCol="0" anchor="t">
            <a:spAutoFit/>
          </a:bodyPr>
          <a:lstStyle/>
          <a:p>
            <a:pPr>
              <a:lnSpc>
                <a:spcPts val="1679"/>
              </a:lnSpc>
            </a:pPr>
            <a:r>
              <a:rPr lang="en-US" sz="1200">
                <a:solidFill>
                  <a:srgbClr val="343232"/>
                </a:solidFill>
                <a:latin typeface="Montserrat"/>
              </a:rPr>
              <a:t>Daya dukung atau kapasitas lahan yang harus dipertimbangkan meliputi daya </a:t>
            </a:r>
            <a:r>
              <a:rPr lang="en-US" sz="1200">
                <a:solidFill>
                  <a:srgbClr val="343232"/>
                </a:solidFill>
                <a:latin typeface="Arimo"/>
              </a:rPr>
              <a:t>dukung fisik, alami, sosial dan budaya. Pembangunan dan pengembangan harus</a:t>
            </a:r>
          </a:p>
          <a:p>
            <a:pPr>
              <a:lnSpc>
                <a:spcPts val="1679"/>
              </a:lnSpc>
            </a:pPr>
            <a:r>
              <a:rPr lang="en-US" sz="1200">
                <a:solidFill>
                  <a:srgbClr val="343232"/>
                </a:solidFill>
                <a:latin typeface="Arimo"/>
              </a:rPr>
              <a:t>sesuai dengan batas lokal dan lingkungan, </a:t>
            </a:r>
            <a:r>
              <a:rPr lang="en-US" sz="1200">
                <a:solidFill>
                  <a:srgbClr val="343232"/>
                </a:solidFill>
                <a:latin typeface="Montserrat"/>
              </a:rPr>
              <a:t>pengoperasiannya  dievaluasi secara reguler sehingga dapat ditentukan penyesuaian dibutuhkan. dan dapat ditoleransi</a:t>
            </a:r>
          </a:p>
        </p:txBody>
      </p:sp>
      <p:sp>
        <p:nvSpPr>
          <p:cNvPr id="22" name="TextBox 22"/>
          <p:cNvSpPr txBox="1"/>
          <p:nvPr/>
        </p:nvSpPr>
        <p:spPr>
          <a:xfrm>
            <a:off x="1190775" y="383628"/>
            <a:ext cx="5934785" cy="714834"/>
          </a:xfrm>
          <a:prstGeom prst="rect">
            <a:avLst/>
          </a:prstGeom>
        </p:spPr>
        <p:txBody>
          <a:bodyPr lIns="0" tIns="0" rIns="0" bIns="0" rtlCol="0" anchor="t">
            <a:spAutoFit/>
          </a:bodyPr>
          <a:lstStyle/>
          <a:p>
            <a:pPr algn="ctr">
              <a:lnSpc>
                <a:spcPts val="5593"/>
              </a:lnSpc>
            </a:pPr>
            <a:r>
              <a:rPr lang="en-US" sz="4822">
                <a:solidFill>
                  <a:srgbClr val="E1B422"/>
                </a:solidFill>
                <a:latin typeface="Archivo Black"/>
              </a:rPr>
              <a:t>Prinsip </a:t>
            </a:r>
          </a:p>
        </p:txBody>
      </p:sp>
      <p:sp>
        <p:nvSpPr>
          <p:cNvPr id="23" name="TextBox 23"/>
          <p:cNvSpPr txBox="1"/>
          <p:nvPr/>
        </p:nvSpPr>
        <p:spPr>
          <a:xfrm>
            <a:off x="5382883" y="458421"/>
            <a:ext cx="3507684" cy="446460"/>
          </a:xfrm>
          <a:prstGeom prst="rect">
            <a:avLst/>
          </a:prstGeom>
        </p:spPr>
        <p:txBody>
          <a:bodyPr lIns="0" tIns="0" rIns="0" bIns="0" rtlCol="0" anchor="t">
            <a:spAutoFit/>
          </a:bodyPr>
          <a:lstStyle/>
          <a:p>
            <a:pPr>
              <a:lnSpc>
                <a:spcPts val="3708"/>
              </a:lnSpc>
              <a:spcBef>
                <a:spcPct val="0"/>
              </a:spcBef>
            </a:pPr>
            <a:r>
              <a:rPr lang="en-US" sz="2648" spc="119">
                <a:solidFill>
                  <a:srgbClr val="343232"/>
                </a:solidFill>
                <a:latin typeface="Brittany"/>
              </a:rPr>
              <a:t>Sustainable Tourism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20" t="25495" r="44721" b="371"/>
          <a:stretch>
            <a:fillRect/>
          </a:stretch>
        </p:blipFill>
        <p:spPr>
          <a:xfrm>
            <a:off x="0" y="0"/>
            <a:ext cx="9753600" cy="7315200"/>
          </a:xfrm>
          <a:prstGeom prst="rect">
            <a:avLst/>
          </a:prstGeom>
        </p:spPr>
      </p:pic>
      <p:sp>
        <p:nvSpPr>
          <p:cNvPr id="3" name="TextBox 3"/>
          <p:cNvSpPr txBox="1"/>
          <p:nvPr/>
        </p:nvSpPr>
        <p:spPr>
          <a:xfrm>
            <a:off x="1076116" y="2131560"/>
            <a:ext cx="7309905" cy="2543175"/>
          </a:xfrm>
          <a:prstGeom prst="rect">
            <a:avLst/>
          </a:prstGeom>
        </p:spPr>
        <p:txBody>
          <a:bodyPr lIns="0" tIns="0" rIns="0" bIns="0" rtlCol="0" anchor="t">
            <a:spAutoFit/>
          </a:bodyPr>
          <a:lstStyle/>
          <a:p>
            <a:pPr algn="ctr">
              <a:lnSpc>
                <a:spcPts val="2924"/>
              </a:lnSpc>
            </a:pPr>
            <a:r>
              <a:rPr lang="en-US" sz="2499" spc="24">
                <a:solidFill>
                  <a:srgbClr val="000000"/>
                </a:solidFill>
                <a:latin typeface="League Spartan Italics"/>
              </a:rPr>
              <a:t>Seperti halnya sebuah rumah yang membutuhkan pilar untuk bisa tetap berdiri tegak, ekonomi kreatif memiliki 5 pilar yang perlu terus diperkuat sehingga industri kreatif dapat tumbuh dan berkembang mencapai visi dan misi ekonomi kreatif Indonesia 2025. </a:t>
            </a:r>
          </a:p>
        </p:txBody>
      </p:sp>
      <p:sp>
        <p:nvSpPr>
          <p:cNvPr id="4" name="TextBox 4"/>
          <p:cNvSpPr txBox="1"/>
          <p:nvPr/>
        </p:nvSpPr>
        <p:spPr>
          <a:xfrm>
            <a:off x="2623145" y="4975786"/>
            <a:ext cx="4507309" cy="232516"/>
          </a:xfrm>
          <a:prstGeom prst="rect">
            <a:avLst/>
          </a:prstGeom>
        </p:spPr>
        <p:txBody>
          <a:bodyPr lIns="0" tIns="0" rIns="0" bIns="0" rtlCol="0" anchor="t">
            <a:spAutoFit/>
          </a:bodyPr>
          <a:lstStyle/>
          <a:p>
            <a:pPr algn="ctr">
              <a:lnSpc>
                <a:spcPts val="1884"/>
              </a:lnSpc>
            </a:pPr>
            <a:r>
              <a:rPr lang="en-US" sz="1345" spc="134">
                <a:solidFill>
                  <a:srgbClr val="000000"/>
                </a:solidFill>
                <a:latin typeface="Glacial Indifference"/>
              </a:rPr>
              <a:t>CETAK BIRU EKONOMI KREATIF NASIONAL</a:t>
            </a:r>
          </a:p>
        </p:txBody>
      </p:sp>
      <p:sp>
        <p:nvSpPr>
          <p:cNvPr id="5" name="AutoShape 5"/>
          <p:cNvSpPr/>
          <p:nvPr/>
        </p:nvSpPr>
        <p:spPr>
          <a:xfrm>
            <a:off x="9131541" y="-105910"/>
            <a:ext cx="721185" cy="1421526"/>
          </a:xfrm>
          <a:prstGeom prst="rect">
            <a:avLst/>
          </a:prstGeom>
          <a:solidFill>
            <a:srgbClr val="FDFDFD"/>
          </a:solidFill>
        </p:spPr>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0800000">
            <a:off x="8801911" y="1109499"/>
            <a:ext cx="597442" cy="412235"/>
          </a:xfrm>
          <a:prstGeom prst="rect">
            <a:avLst/>
          </a:prstGeom>
        </p:spPr>
      </p:pic>
      <p:sp>
        <p:nvSpPr>
          <p:cNvPr id="7" name="AutoShape 7"/>
          <p:cNvSpPr/>
          <p:nvPr/>
        </p:nvSpPr>
        <p:spPr>
          <a:xfrm>
            <a:off x="4489451" y="728576"/>
            <a:ext cx="5797202" cy="66887"/>
          </a:xfrm>
          <a:prstGeom prst="rect">
            <a:avLst/>
          </a:prstGeom>
          <a:solidFill>
            <a:srgbClr val="04383F"/>
          </a:solidFill>
        </p:spPr>
      </p:sp>
      <p:sp>
        <p:nvSpPr>
          <p:cNvPr id="8" name="AutoShape 8"/>
          <p:cNvSpPr/>
          <p:nvPr/>
        </p:nvSpPr>
        <p:spPr>
          <a:xfrm>
            <a:off x="-112735" y="5943431"/>
            <a:ext cx="777552" cy="1471804"/>
          </a:xfrm>
          <a:prstGeom prst="rect">
            <a:avLst/>
          </a:prstGeom>
          <a:solidFill>
            <a:srgbClr val="FDFDFD"/>
          </a:solidFill>
        </p:spPr>
      </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97006" y="5737313"/>
            <a:ext cx="597442" cy="412235"/>
          </a:xfrm>
          <a:prstGeom prst="rect">
            <a:avLst/>
          </a:prstGeom>
        </p:spPr>
      </p:pic>
      <p:sp>
        <p:nvSpPr>
          <p:cNvPr id="10" name="AutoShape 10"/>
          <p:cNvSpPr/>
          <p:nvPr/>
        </p:nvSpPr>
        <p:spPr>
          <a:xfrm>
            <a:off x="-508996" y="6494720"/>
            <a:ext cx="5797202" cy="66887"/>
          </a:xfrm>
          <a:prstGeom prst="rect">
            <a:avLst/>
          </a:prstGeom>
          <a:solidFill>
            <a:srgbClr val="04383F"/>
          </a:solidFill>
        </p:spPr>
      </p:sp>
      <p:grpSp>
        <p:nvGrpSpPr>
          <p:cNvPr id="11" name="Group 11"/>
          <p:cNvGrpSpPr/>
          <p:nvPr/>
        </p:nvGrpSpPr>
        <p:grpSpPr>
          <a:xfrm>
            <a:off x="8783709" y="6010097"/>
            <a:ext cx="573583" cy="573583"/>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FDFD"/>
            </a:solidFill>
          </p:spPr>
        </p:sp>
      </p:grpSp>
      <p:grpSp>
        <p:nvGrpSpPr>
          <p:cNvPr id="13" name="Group 13"/>
          <p:cNvGrpSpPr>
            <a:grpSpLocks noChangeAspect="1"/>
          </p:cNvGrpSpPr>
          <p:nvPr/>
        </p:nvGrpSpPr>
        <p:grpSpPr>
          <a:xfrm>
            <a:off x="8686868" y="5975900"/>
            <a:ext cx="361416" cy="361416"/>
            <a:chOff x="-2540" y="-2540"/>
            <a:chExt cx="6355080" cy="6355080"/>
          </a:xfrm>
        </p:grpSpPr>
        <p:sp>
          <p:nvSpPr>
            <p:cNvPr id="14" name="Freeform 14"/>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4383F"/>
            </a:solidFill>
          </p:spPr>
        </p:sp>
      </p:grpSp>
      <p:grpSp>
        <p:nvGrpSpPr>
          <p:cNvPr id="15" name="Group 15"/>
          <p:cNvGrpSpPr/>
          <p:nvPr/>
        </p:nvGrpSpPr>
        <p:grpSpPr>
          <a:xfrm>
            <a:off x="397006" y="731520"/>
            <a:ext cx="573583" cy="573583"/>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FDFD"/>
            </a:solidFill>
          </p:spPr>
        </p:sp>
      </p:grpSp>
      <p:grpSp>
        <p:nvGrpSpPr>
          <p:cNvPr id="17" name="Group 17"/>
          <p:cNvGrpSpPr>
            <a:grpSpLocks noChangeAspect="1"/>
          </p:cNvGrpSpPr>
          <p:nvPr/>
        </p:nvGrpSpPr>
        <p:grpSpPr>
          <a:xfrm>
            <a:off x="714699" y="964404"/>
            <a:ext cx="361416" cy="361416"/>
            <a:chOff x="-2540" y="-2540"/>
            <a:chExt cx="6355080" cy="6355080"/>
          </a:xfrm>
        </p:grpSpPr>
        <p:sp>
          <p:nvSpPr>
            <p:cNvPr id="18" name="Freeform 18"/>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4383F"/>
            </a:solidFill>
          </p:spPr>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8507890" y="266300"/>
            <a:ext cx="1958820" cy="930439"/>
          </a:xfrm>
          <a:prstGeom prst="rect">
            <a:avLst/>
          </a:prstGeom>
        </p:spPr>
      </p:pic>
      <p:sp>
        <p:nvSpPr>
          <p:cNvPr id="3" name="TextBox 3"/>
          <p:cNvSpPr txBox="1"/>
          <p:nvPr/>
        </p:nvSpPr>
        <p:spPr>
          <a:xfrm>
            <a:off x="443045" y="4080510"/>
            <a:ext cx="2756703" cy="2503170"/>
          </a:xfrm>
          <a:prstGeom prst="rect">
            <a:avLst/>
          </a:prstGeom>
        </p:spPr>
        <p:txBody>
          <a:bodyPr lIns="0" tIns="0" rIns="0" bIns="0" rtlCol="0" anchor="t">
            <a:spAutoFit/>
          </a:bodyPr>
          <a:lstStyle/>
          <a:p>
            <a:pPr>
              <a:lnSpc>
                <a:spcPts val="1679"/>
              </a:lnSpc>
            </a:pPr>
            <a:r>
              <a:rPr lang="en-US" sz="1200">
                <a:solidFill>
                  <a:srgbClr val="343232"/>
                </a:solidFill>
                <a:latin typeface="Montserrat"/>
              </a:rPr>
              <a:t>Kegiatan monitor dan evaluasi pembangunan pariwisata berkelanjutan mencakup</a:t>
            </a:r>
          </a:p>
          <a:p>
            <a:pPr>
              <a:lnSpc>
                <a:spcPts val="1679"/>
              </a:lnSpc>
            </a:pPr>
            <a:r>
              <a:rPr lang="en-US" sz="1200">
                <a:solidFill>
                  <a:srgbClr val="343232"/>
                </a:solidFill>
                <a:latin typeface="Arimo"/>
              </a:rPr>
              <a:t>penyusunan pedoman, evaluasi dampak kegiatan wisata serta pengembangan indikator-indikator dan batasan-batasan untuk mengukur dampak pariwisata.</a:t>
            </a:r>
          </a:p>
          <a:p>
            <a:pPr>
              <a:lnSpc>
                <a:spcPts val="1679"/>
              </a:lnSpc>
            </a:pPr>
            <a:r>
              <a:rPr lang="en-US" sz="1200">
                <a:solidFill>
                  <a:srgbClr val="343232"/>
                </a:solidFill>
                <a:latin typeface="Arimo"/>
              </a:rPr>
              <a:t>Pedoman atau alat-alat bantu yang dikembangkan tersebut harus meliputi skala nasional, regional dan lokal.</a:t>
            </a:r>
          </a:p>
        </p:txBody>
      </p:sp>
      <p:grpSp>
        <p:nvGrpSpPr>
          <p:cNvPr id="4" name="Group 4"/>
          <p:cNvGrpSpPr/>
          <p:nvPr/>
        </p:nvGrpSpPr>
        <p:grpSpPr>
          <a:xfrm>
            <a:off x="2013443" y="2161946"/>
            <a:ext cx="1077807" cy="1360307"/>
            <a:chOff x="0" y="0"/>
            <a:chExt cx="1560676" cy="1969739"/>
          </a:xfrm>
        </p:grpSpPr>
        <p:sp>
          <p:nvSpPr>
            <p:cNvPr id="5" name="Freeform 5"/>
            <p:cNvSpPr/>
            <p:nvPr/>
          </p:nvSpPr>
          <p:spPr>
            <a:xfrm>
              <a:off x="0" y="0"/>
              <a:ext cx="1560676" cy="1969738"/>
            </a:xfrm>
            <a:custGeom>
              <a:avLst/>
              <a:gdLst/>
              <a:ahLst/>
              <a:cxnLst/>
              <a:rect l="l" t="t" r="r" b="b"/>
              <a:pathLst>
                <a:path w="1560676" h="1969738">
                  <a:moveTo>
                    <a:pt x="0" y="0"/>
                  </a:moveTo>
                  <a:lnTo>
                    <a:pt x="1560676" y="0"/>
                  </a:lnTo>
                  <a:lnTo>
                    <a:pt x="1560676" y="1969738"/>
                  </a:lnTo>
                  <a:lnTo>
                    <a:pt x="0" y="1969738"/>
                  </a:lnTo>
                  <a:close/>
                </a:path>
              </a:pathLst>
            </a:custGeom>
            <a:solidFill>
              <a:srgbClr val="E1B422"/>
            </a:solidFill>
          </p:spPr>
        </p:sp>
      </p:grpSp>
      <p:grpSp>
        <p:nvGrpSpPr>
          <p:cNvPr id="6" name="Group 6"/>
          <p:cNvGrpSpPr/>
          <p:nvPr/>
        </p:nvGrpSpPr>
        <p:grpSpPr>
          <a:xfrm>
            <a:off x="440602" y="1375173"/>
            <a:ext cx="2476736" cy="2001919"/>
            <a:chOff x="0" y="0"/>
            <a:chExt cx="3302315" cy="2669226"/>
          </a:xfrm>
        </p:grpSpPr>
        <p:pic>
          <p:nvPicPr>
            <p:cNvPr id="7" name="Picture 7"/>
            <p:cNvPicPr>
              <a:picLocks noChangeAspect="1"/>
            </p:cNvPicPr>
            <p:nvPr/>
          </p:nvPicPr>
          <p:blipFill>
            <a:blip r:embed="rId4"/>
            <a:srcRect l="8760" r="8760"/>
            <a:stretch>
              <a:fillRect/>
            </a:stretch>
          </p:blipFill>
          <p:spPr>
            <a:xfrm>
              <a:off x="0" y="0"/>
              <a:ext cx="3302315" cy="2669226"/>
            </a:xfrm>
            <a:prstGeom prst="rect">
              <a:avLst/>
            </a:prstGeom>
          </p:spPr>
        </p:pic>
      </p:grpSp>
      <p:grpSp>
        <p:nvGrpSpPr>
          <p:cNvPr id="8" name="Group 8"/>
          <p:cNvGrpSpPr/>
          <p:nvPr/>
        </p:nvGrpSpPr>
        <p:grpSpPr>
          <a:xfrm>
            <a:off x="4824653" y="2070530"/>
            <a:ext cx="1423732" cy="1879936"/>
            <a:chOff x="0" y="0"/>
            <a:chExt cx="2254286" cy="2976622"/>
          </a:xfrm>
        </p:grpSpPr>
        <p:sp>
          <p:nvSpPr>
            <p:cNvPr id="9" name="Freeform 9"/>
            <p:cNvSpPr/>
            <p:nvPr/>
          </p:nvSpPr>
          <p:spPr>
            <a:xfrm>
              <a:off x="0" y="0"/>
              <a:ext cx="2254286" cy="2976622"/>
            </a:xfrm>
            <a:custGeom>
              <a:avLst/>
              <a:gdLst/>
              <a:ahLst/>
              <a:cxnLst/>
              <a:rect l="l" t="t" r="r" b="b"/>
              <a:pathLst>
                <a:path w="2254286" h="2976622">
                  <a:moveTo>
                    <a:pt x="0" y="0"/>
                  </a:moveTo>
                  <a:lnTo>
                    <a:pt x="2254286" y="0"/>
                  </a:lnTo>
                  <a:lnTo>
                    <a:pt x="2254286" y="2976622"/>
                  </a:lnTo>
                  <a:lnTo>
                    <a:pt x="0" y="2976622"/>
                  </a:lnTo>
                  <a:close/>
                </a:path>
              </a:pathLst>
            </a:custGeom>
            <a:solidFill>
              <a:srgbClr val="E1B422"/>
            </a:solidFill>
          </p:spPr>
        </p:sp>
      </p:grpSp>
      <p:grpSp>
        <p:nvGrpSpPr>
          <p:cNvPr id="10" name="Group 10"/>
          <p:cNvGrpSpPr/>
          <p:nvPr/>
        </p:nvGrpSpPr>
        <p:grpSpPr>
          <a:xfrm>
            <a:off x="3586285" y="1375173"/>
            <a:ext cx="2476736" cy="2394084"/>
            <a:chOff x="0" y="0"/>
            <a:chExt cx="3302315" cy="3192112"/>
          </a:xfrm>
        </p:grpSpPr>
        <p:pic>
          <p:nvPicPr>
            <p:cNvPr id="11" name="Picture 11"/>
            <p:cNvPicPr>
              <a:picLocks noChangeAspect="1"/>
            </p:cNvPicPr>
            <p:nvPr/>
          </p:nvPicPr>
          <p:blipFill>
            <a:blip r:embed="rId5"/>
            <a:srcRect l="15505" r="15505"/>
            <a:stretch>
              <a:fillRect/>
            </a:stretch>
          </p:blipFill>
          <p:spPr>
            <a:xfrm>
              <a:off x="0" y="0"/>
              <a:ext cx="3302315" cy="3192112"/>
            </a:xfrm>
            <a:prstGeom prst="rect">
              <a:avLst/>
            </a:prstGeom>
          </p:spPr>
        </p:pic>
      </p:grpSp>
      <p:grpSp>
        <p:nvGrpSpPr>
          <p:cNvPr id="12" name="Group 12"/>
          <p:cNvGrpSpPr/>
          <p:nvPr/>
        </p:nvGrpSpPr>
        <p:grpSpPr>
          <a:xfrm>
            <a:off x="7756182" y="2376133"/>
            <a:ext cx="1556816" cy="2055663"/>
            <a:chOff x="0" y="0"/>
            <a:chExt cx="2254286" cy="2976622"/>
          </a:xfrm>
        </p:grpSpPr>
        <p:sp>
          <p:nvSpPr>
            <p:cNvPr id="13" name="Freeform 13"/>
            <p:cNvSpPr/>
            <p:nvPr/>
          </p:nvSpPr>
          <p:spPr>
            <a:xfrm>
              <a:off x="0" y="0"/>
              <a:ext cx="2254286" cy="2976622"/>
            </a:xfrm>
            <a:custGeom>
              <a:avLst/>
              <a:gdLst/>
              <a:ahLst/>
              <a:cxnLst/>
              <a:rect l="l" t="t" r="r" b="b"/>
              <a:pathLst>
                <a:path w="2254286" h="2976622">
                  <a:moveTo>
                    <a:pt x="0" y="0"/>
                  </a:moveTo>
                  <a:lnTo>
                    <a:pt x="2254286" y="0"/>
                  </a:lnTo>
                  <a:lnTo>
                    <a:pt x="2254286" y="2976622"/>
                  </a:lnTo>
                  <a:lnTo>
                    <a:pt x="0" y="2976622"/>
                  </a:lnTo>
                  <a:close/>
                </a:path>
              </a:pathLst>
            </a:custGeom>
            <a:solidFill>
              <a:srgbClr val="E1B422"/>
            </a:solidFill>
          </p:spPr>
        </p:sp>
      </p:grpSp>
      <p:grpSp>
        <p:nvGrpSpPr>
          <p:cNvPr id="14" name="Group 14"/>
          <p:cNvGrpSpPr/>
          <p:nvPr/>
        </p:nvGrpSpPr>
        <p:grpSpPr>
          <a:xfrm>
            <a:off x="6660240" y="1375173"/>
            <a:ext cx="2476736" cy="2872611"/>
            <a:chOff x="0" y="0"/>
            <a:chExt cx="3302315" cy="3830148"/>
          </a:xfrm>
        </p:grpSpPr>
        <p:pic>
          <p:nvPicPr>
            <p:cNvPr id="15" name="Picture 15"/>
            <p:cNvPicPr>
              <a:picLocks noChangeAspect="1"/>
            </p:cNvPicPr>
            <p:nvPr/>
          </p:nvPicPr>
          <p:blipFill>
            <a:blip r:embed="rId6"/>
            <a:srcRect l="45993" r="10896"/>
            <a:stretch>
              <a:fillRect/>
            </a:stretch>
          </p:blipFill>
          <p:spPr>
            <a:xfrm>
              <a:off x="0" y="0"/>
              <a:ext cx="3302315" cy="3830148"/>
            </a:xfrm>
            <a:prstGeom prst="rect">
              <a:avLst/>
            </a:prstGeom>
          </p:spPr>
        </p:pic>
      </p:grpSp>
      <p:pic>
        <p:nvPicPr>
          <p:cNvPr id="16"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35979" y="2178185"/>
            <a:ext cx="1271958" cy="395897"/>
          </a:xfrm>
          <a:prstGeom prst="rect">
            <a:avLst/>
          </a:prstGeom>
        </p:spPr>
      </p:pic>
      <p:sp>
        <p:nvSpPr>
          <p:cNvPr id="17" name="TextBox 17"/>
          <p:cNvSpPr txBox="1"/>
          <p:nvPr/>
        </p:nvSpPr>
        <p:spPr>
          <a:xfrm>
            <a:off x="440602" y="3667125"/>
            <a:ext cx="2756703" cy="260604"/>
          </a:xfrm>
          <a:prstGeom prst="rect">
            <a:avLst/>
          </a:prstGeom>
        </p:spPr>
        <p:txBody>
          <a:bodyPr lIns="0" tIns="0" rIns="0" bIns="0" rtlCol="0" anchor="t">
            <a:spAutoFit/>
          </a:bodyPr>
          <a:lstStyle/>
          <a:p>
            <a:pPr>
              <a:lnSpc>
                <a:spcPts val="1908"/>
              </a:lnSpc>
            </a:pPr>
            <a:r>
              <a:rPr lang="en-US" sz="1800">
                <a:solidFill>
                  <a:srgbClr val="000000"/>
                </a:solidFill>
                <a:latin typeface="Helvetica"/>
              </a:rPr>
              <a:t>Monitor dan Evaluasi</a:t>
            </a:r>
          </a:p>
        </p:txBody>
      </p:sp>
      <p:sp>
        <p:nvSpPr>
          <p:cNvPr id="18" name="TextBox 18"/>
          <p:cNvSpPr txBox="1"/>
          <p:nvPr/>
        </p:nvSpPr>
        <p:spPr>
          <a:xfrm>
            <a:off x="3586285" y="4367000"/>
            <a:ext cx="2756703" cy="2712720"/>
          </a:xfrm>
          <a:prstGeom prst="rect">
            <a:avLst/>
          </a:prstGeom>
        </p:spPr>
        <p:txBody>
          <a:bodyPr lIns="0" tIns="0" rIns="0" bIns="0" rtlCol="0" anchor="t">
            <a:spAutoFit/>
          </a:bodyPr>
          <a:lstStyle/>
          <a:p>
            <a:pPr>
              <a:lnSpc>
                <a:spcPts val="1679"/>
              </a:lnSpc>
            </a:pPr>
            <a:r>
              <a:rPr lang="en-US" sz="1200">
                <a:solidFill>
                  <a:srgbClr val="343232"/>
                </a:solidFill>
                <a:latin typeface="Montserrat"/>
              </a:rPr>
              <a:t>harus memberi perhatian yang besar pada kesempatan</a:t>
            </a:r>
          </a:p>
          <a:p>
            <a:pPr>
              <a:lnSpc>
                <a:spcPts val="1679"/>
              </a:lnSpc>
            </a:pPr>
            <a:r>
              <a:rPr lang="en-US" sz="1200">
                <a:solidFill>
                  <a:srgbClr val="343232"/>
                </a:solidFill>
                <a:latin typeface="Arimo"/>
              </a:rPr>
              <a:t>mendapatkan pekerjaan, pendapatan dan perbaikan kesehatan masyarakat lokal</a:t>
            </a:r>
          </a:p>
          <a:p>
            <a:pPr>
              <a:lnSpc>
                <a:spcPts val="1679"/>
              </a:lnSpc>
            </a:pPr>
            <a:r>
              <a:rPr lang="en-US" sz="1200">
                <a:solidFill>
                  <a:srgbClr val="343232"/>
                </a:solidFill>
                <a:latin typeface="Arimo"/>
              </a:rPr>
              <a:t>yang tercermin dalam kebijakan pembangunan. Pengelolaan dan</a:t>
            </a:r>
          </a:p>
          <a:p>
            <a:pPr>
              <a:lnSpc>
                <a:spcPts val="1679"/>
              </a:lnSpc>
            </a:pPr>
            <a:r>
              <a:rPr lang="en-US" sz="1200">
                <a:solidFill>
                  <a:srgbClr val="343232"/>
                </a:solidFill>
                <a:latin typeface="Arimo"/>
              </a:rPr>
              <a:t>pemanfaatan SDA seperti tanah, air, dan udara harus menjamin</a:t>
            </a:r>
          </a:p>
          <a:p>
            <a:pPr>
              <a:lnSpc>
                <a:spcPts val="1679"/>
              </a:lnSpc>
            </a:pPr>
            <a:r>
              <a:rPr lang="en-US" sz="1200">
                <a:solidFill>
                  <a:srgbClr val="343232"/>
                </a:solidFill>
                <a:latin typeface="Arimo"/>
              </a:rPr>
              <a:t>akuntabilitas serta memastikan bahwa sumber-sumber yang ada tidak dieksploitasi secara berlebihan.</a:t>
            </a:r>
          </a:p>
        </p:txBody>
      </p:sp>
      <p:sp>
        <p:nvSpPr>
          <p:cNvPr id="19" name="TextBox 19"/>
          <p:cNvSpPr txBox="1"/>
          <p:nvPr/>
        </p:nvSpPr>
        <p:spPr>
          <a:xfrm>
            <a:off x="3586285" y="4014601"/>
            <a:ext cx="2756703" cy="260604"/>
          </a:xfrm>
          <a:prstGeom prst="rect">
            <a:avLst/>
          </a:prstGeom>
        </p:spPr>
        <p:txBody>
          <a:bodyPr lIns="0" tIns="0" rIns="0" bIns="0" rtlCol="0" anchor="t">
            <a:spAutoFit/>
          </a:bodyPr>
          <a:lstStyle/>
          <a:p>
            <a:pPr>
              <a:lnSpc>
                <a:spcPts val="1908"/>
              </a:lnSpc>
            </a:pPr>
            <a:r>
              <a:rPr lang="en-US" sz="1800">
                <a:solidFill>
                  <a:srgbClr val="000000"/>
                </a:solidFill>
                <a:latin typeface="Helvetica"/>
              </a:rPr>
              <a:t>Akuntabilitas</a:t>
            </a:r>
          </a:p>
        </p:txBody>
      </p:sp>
      <p:sp>
        <p:nvSpPr>
          <p:cNvPr id="20" name="TextBox 20"/>
          <p:cNvSpPr txBox="1"/>
          <p:nvPr/>
        </p:nvSpPr>
        <p:spPr>
          <a:xfrm>
            <a:off x="5777886" y="4472819"/>
            <a:ext cx="2756703" cy="316230"/>
          </a:xfrm>
          <a:prstGeom prst="rect">
            <a:avLst/>
          </a:prstGeom>
        </p:spPr>
        <p:txBody>
          <a:bodyPr lIns="0" tIns="0" rIns="0" bIns="0" rtlCol="0" anchor="t">
            <a:spAutoFit/>
          </a:bodyPr>
          <a:lstStyle/>
          <a:p>
            <a:pPr algn="ctr">
              <a:lnSpc>
                <a:spcPts val="2520"/>
              </a:lnSpc>
            </a:pPr>
            <a:r>
              <a:rPr lang="en-US" sz="1800">
                <a:solidFill>
                  <a:srgbClr val="000000"/>
                </a:solidFill>
                <a:latin typeface="Helvetica"/>
              </a:rPr>
              <a:t>Pelatihan</a:t>
            </a:r>
          </a:p>
        </p:txBody>
      </p:sp>
      <p:sp>
        <p:nvSpPr>
          <p:cNvPr id="21" name="TextBox 21"/>
          <p:cNvSpPr txBox="1"/>
          <p:nvPr/>
        </p:nvSpPr>
        <p:spPr>
          <a:xfrm>
            <a:off x="6660240" y="4995650"/>
            <a:ext cx="2756703" cy="2084070"/>
          </a:xfrm>
          <a:prstGeom prst="rect">
            <a:avLst/>
          </a:prstGeom>
        </p:spPr>
        <p:txBody>
          <a:bodyPr lIns="0" tIns="0" rIns="0" bIns="0" rtlCol="0" anchor="t">
            <a:spAutoFit/>
          </a:bodyPr>
          <a:lstStyle/>
          <a:p>
            <a:pPr>
              <a:lnSpc>
                <a:spcPts val="1679"/>
              </a:lnSpc>
            </a:pPr>
            <a:r>
              <a:rPr lang="en-US" sz="1200">
                <a:solidFill>
                  <a:srgbClr val="343232"/>
                </a:solidFill>
                <a:latin typeface="Montserrat"/>
              </a:rPr>
              <a:t>pelaksanaan programprogram</a:t>
            </a:r>
          </a:p>
          <a:p>
            <a:pPr>
              <a:lnSpc>
                <a:spcPts val="1679"/>
              </a:lnSpc>
            </a:pPr>
            <a:r>
              <a:rPr lang="en-US" sz="1200">
                <a:solidFill>
                  <a:srgbClr val="343232"/>
                </a:solidFill>
                <a:latin typeface="Arimo"/>
              </a:rPr>
              <a:t>pendidikan dan pelatihan untuk membekali pengetahuan masyarakat dan meningkatkan keterampilan bisnis, vocational dan profesional. Pelatihan sebaiknya</a:t>
            </a:r>
          </a:p>
          <a:p>
            <a:pPr>
              <a:lnSpc>
                <a:spcPts val="1679"/>
              </a:lnSpc>
            </a:pPr>
            <a:r>
              <a:rPr lang="en-US" sz="1200">
                <a:solidFill>
                  <a:srgbClr val="343232"/>
                </a:solidFill>
                <a:latin typeface="Arimo"/>
              </a:rPr>
              <a:t>meliputi topik tentang pariwisata berkelanjutan, manajemen perhotelan, serta topiktopik</a:t>
            </a:r>
          </a:p>
          <a:p>
            <a:pPr>
              <a:lnSpc>
                <a:spcPts val="1679"/>
              </a:lnSpc>
            </a:pPr>
            <a:r>
              <a:rPr lang="en-US" sz="1200">
                <a:solidFill>
                  <a:srgbClr val="343232"/>
                </a:solidFill>
                <a:latin typeface="Arimo"/>
              </a:rPr>
              <a:t>lain yang relevan.</a:t>
            </a:r>
          </a:p>
        </p:txBody>
      </p:sp>
      <p:sp>
        <p:nvSpPr>
          <p:cNvPr id="22" name="TextBox 22"/>
          <p:cNvSpPr txBox="1"/>
          <p:nvPr/>
        </p:nvSpPr>
        <p:spPr>
          <a:xfrm>
            <a:off x="1190775" y="383628"/>
            <a:ext cx="5934785" cy="714834"/>
          </a:xfrm>
          <a:prstGeom prst="rect">
            <a:avLst/>
          </a:prstGeom>
        </p:spPr>
        <p:txBody>
          <a:bodyPr lIns="0" tIns="0" rIns="0" bIns="0" rtlCol="0" anchor="t">
            <a:spAutoFit/>
          </a:bodyPr>
          <a:lstStyle/>
          <a:p>
            <a:pPr algn="ctr">
              <a:lnSpc>
                <a:spcPts val="5593"/>
              </a:lnSpc>
            </a:pPr>
            <a:r>
              <a:rPr lang="en-US" sz="4822">
                <a:solidFill>
                  <a:srgbClr val="E1B422"/>
                </a:solidFill>
                <a:latin typeface="Archivo Black"/>
              </a:rPr>
              <a:t>Prinsip </a:t>
            </a:r>
          </a:p>
        </p:txBody>
      </p:sp>
      <p:sp>
        <p:nvSpPr>
          <p:cNvPr id="23" name="TextBox 23"/>
          <p:cNvSpPr txBox="1"/>
          <p:nvPr/>
        </p:nvSpPr>
        <p:spPr>
          <a:xfrm>
            <a:off x="5382883" y="458421"/>
            <a:ext cx="3507684" cy="446460"/>
          </a:xfrm>
          <a:prstGeom prst="rect">
            <a:avLst/>
          </a:prstGeom>
        </p:spPr>
        <p:txBody>
          <a:bodyPr lIns="0" tIns="0" rIns="0" bIns="0" rtlCol="0" anchor="t">
            <a:spAutoFit/>
          </a:bodyPr>
          <a:lstStyle/>
          <a:p>
            <a:pPr>
              <a:lnSpc>
                <a:spcPts val="3708"/>
              </a:lnSpc>
              <a:spcBef>
                <a:spcPct val="0"/>
              </a:spcBef>
            </a:pPr>
            <a:r>
              <a:rPr lang="en-US" sz="2648" spc="119">
                <a:solidFill>
                  <a:srgbClr val="343232"/>
                </a:solidFill>
                <a:latin typeface="Brittany"/>
              </a:rPr>
              <a:t>Sustainable Tourism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grpSp>
        <p:nvGrpSpPr>
          <p:cNvPr id="2" name="Group 2"/>
          <p:cNvGrpSpPr/>
          <p:nvPr/>
        </p:nvGrpSpPr>
        <p:grpSpPr>
          <a:xfrm>
            <a:off x="7553460" y="0"/>
            <a:ext cx="2200140" cy="7315200"/>
            <a:chOff x="0" y="0"/>
            <a:chExt cx="1277317" cy="4246925"/>
          </a:xfrm>
        </p:grpSpPr>
        <p:sp>
          <p:nvSpPr>
            <p:cNvPr id="3" name="Freeform 3"/>
            <p:cNvSpPr/>
            <p:nvPr/>
          </p:nvSpPr>
          <p:spPr>
            <a:xfrm>
              <a:off x="0" y="0"/>
              <a:ext cx="1277317" cy="4246924"/>
            </a:xfrm>
            <a:custGeom>
              <a:avLst/>
              <a:gdLst/>
              <a:ahLst/>
              <a:cxnLst/>
              <a:rect l="l" t="t" r="r" b="b"/>
              <a:pathLst>
                <a:path w="1277317" h="4246924">
                  <a:moveTo>
                    <a:pt x="0" y="0"/>
                  </a:moveTo>
                  <a:lnTo>
                    <a:pt x="1277317" y="0"/>
                  </a:lnTo>
                  <a:lnTo>
                    <a:pt x="1277317" y="4246924"/>
                  </a:lnTo>
                  <a:lnTo>
                    <a:pt x="0" y="4246924"/>
                  </a:lnTo>
                  <a:close/>
                </a:path>
              </a:pathLst>
            </a:custGeom>
            <a:solidFill>
              <a:srgbClr val="E1B422"/>
            </a:solidFill>
          </p:spPr>
        </p:sp>
      </p:grpSp>
      <p:grpSp>
        <p:nvGrpSpPr>
          <p:cNvPr id="4" name="Group 4"/>
          <p:cNvGrpSpPr/>
          <p:nvPr/>
        </p:nvGrpSpPr>
        <p:grpSpPr>
          <a:xfrm>
            <a:off x="4713654" y="731520"/>
            <a:ext cx="4637519" cy="2511813"/>
            <a:chOff x="0" y="0"/>
            <a:chExt cx="6183359" cy="3349084"/>
          </a:xfrm>
        </p:grpSpPr>
        <p:pic>
          <p:nvPicPr>
            <p:cNvPr id="5" name="Picture 5"/>
            <p:cNvPicPr>
              <a:picLocks noChangeAspect="1"/>
            </p:cNvPicPr>
            <p:nvPr/>
          </p:nvPicPr>
          <p:blipFill>
            <a:blip r:embed="rId2"/>
            <a:srcRect t="9428" b="9428"/>
            <a:stretch>
              <a:fillRect/>
            </a:stretch>
          </p:blipFill>
          <p:spPr>
            <a:xfrm>
              <a:off x="0" y="0"/>
              <a:ext cx="6183359" cy="3349084"/>
            </a:xfrm>
            <a:prstGeom prst="rect">
              <a:avLst/>
            </a:prstGeom>
          </p:spPr>
        </p:pic>
      </p:grpSp>
      <p:grpSp>
        <p:nvGrpSpPr>
          <p:cNvPr id="6" name="Group 6"/>
          <p:cNvGrpSpPr/>
          <p:nvPr/>
        </p:nvGrpSpPr>
        <p:grpSpPr>
          <a:xfrm>
            <a:off x="4713654" y="3448500"/>
            <a:ext cx="4637519" cy="2511813"/>
            <a:chOff x="0" y="0"/>
            <a:chExt cx="6183359" cy="3349084"/>
          </a:xfrm>
        </p:grpSpPr>
        <p:pic>
          <p:nvPicPr>
            <p:cNvPr id="7" name="Picture 7"/>
            <p:cNvPicPr>
              <a:picLocks noChangeAspect="1"/>
            </p:cNvPicPr>
            <p:nvPr/>
          </p:nvPicPr>
          <p:blipFill>
            <a:blip r:embed="rId3"/>
            <a:srcRect t="9390" b="9390"/>
            <a:stretch>
              <a:fillRect/>
            </a:stretch>
          </p:blipFill>
          <p:spPr>
            <a:xfrm>
              <a:off x="0" y="0"/>
              <a:ext cx="6183359" cy="3349084"/>
            </a:xfrm>
            <a:prstGeom prst="rect">
              <a:avLst/>
            </a:prstGeom>
          </p:spPr>
        </p:pic>
      </p:gr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039616" y="5725672"/>
            <a:ext cx="1507732" cy="469282"/>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7939296" y="780986"/>
            <a:ext cx="2321914" cy="1102909"/>
          </a:xfrm>
          <a:prstGeom prst="rect">
            <a:avLst/>
          </a:prstGeom>
        </p:spPr>
      </p:pic>
      <p:sp>
        <p:nvSpPr>
          <p:cNvPr id="10" name="TextBox 10"/>
          <p:cNvSpPr txBox="1"/>
          <p:nvPr/>
        </p:nvSpPr>
        <p:spPr>
          <a:xfrm>
            <a:off x="725884" y="1134572"/>
            <a:ext cx="3880049" cy="1874520"/>
          </a:xfrm>
          <a:prstGeom prst="rect">
            <a:avLst/>
          </a:prstGeom>
        </p:spPr>
        <p:txBody>
          <a:bodyPr lIns="0" tIns="0" rIns="0" bIns="0" rtlCol="0" anchor="t">
            <a:spAutoFit/>
          </a:bodyPr>
          <a:lstStyle/>
          <a:p>
            <a:pPr>
              <a:lnSpc>
                <a:spcPts val="1679"/>
              </a:lnSpc>
            </a:pPr>
            <a:r>
              <a:rPr lang="en-US" sz="1200">
                <a:solidFill>
                  <a:srgbClr val="343232"/>
                </a:solidFill>
                <a:latin typeface="Montserrat"/>
              </a:rPr>
              <a:t>Pembangunan pariwisata berkelanjutan juga meliputi promosi penggunaan lahan</a:t>
            </a:r>
          </a:p>
          <a:p>
            <a:pPr>
              <a:lnSpc>
                <a:spcPts val="1679"/>
              </a:lnSpc>
            </a:pPr>
            <a:r>
              <a:rPr lang="en-US" sz="1200">
                <a:solidFill>
                  <a:srgbClr val="343232"/>
                </a:solidFill>
                <a:latin typeface="Arimo"/>
              </a:rPr>
              <a:t>dan kegiatan yang memperkuat karakter lansekap, sense of place, dan identitas</a:t>
            </a:r>
          </a:p>
          <a:p>
            <a:pPr>
              <a:lnSpc>
                <a:spcPts val="1679"/>
              </a:lnSpc>
            </a:pPr>
            <a:r>
              <a:rPr lang="en-US" sz="1200">
                <a:solidFill>
                  <a:srgbClr val="343232"/>
                </a:solidFill>
                <a:latin typeface="Arimo"/>
              </a:rPr>
              <a:t>masyarakat setempat. Kegiatan-kegiatan dan penggunaan lahan tersebut</a:t>
            </a:r>
          </a:p>
          <a:p>
            <a:pPr>
              <a:lnSpc>
                <a:spcPts val="1679"/>
              </a:lnSpc>
            </a:pPr>
            <a:r>
              <a:rPr lang="en-US" sz="1200">
                <a:solidFill>
                  <a:srgbClr val="343232"/>
                </a:solidFill>
                <a:latin typeface="Montserrat"/>
              </a:rPr>
              <a:t>seharusnya bertujuan untuk mewujudkan pengalaman wisata yang berkualitas yang</a:t>
            </a:r>
          </a:p>
          <a:p>
            <a:pPr>
              <a:lnSpc>
                <a:spcPts val="1679"/>
              </a:lnSpc>
            </a:pPr>
            <a:r>
              <a:rPr lang="en-US" sz="1200">
                <a:solidFill>
                  <a:srgbClr val="343232"/>
                </a:solidFill>
                <a:latin typeface="Montserrat"/>
              </a:rPr>
              <a:t>memberikan kepuasan bagi pengunjung</a:t>
            </a:r>
          </a:p>
        </p:txBody>
      </p:sp>
      <p:sp>
        <p:nvSpPr>
          <p:cNvPr id="11" name="AutoShape 11"/>
          <p:cNvSpPr/>
          <p:nvPr/>
        </p:nvSpPr>
        <p:spPr>
          <a:xfrm rot="-5400000">
            <a:off x="-534686" y="2748662"/>
            <a:ext cx="1783340" cy="0"/>
          </a:xfrm>
          <a:prstGeom prst="line">
            <a:avLst/>
          </a:prstGeom>
          <a:ln w="38100" cap="rnd">
            <a:solidFill>
              <a:srgbClr val="94ABB3"/>
            </a:solidFill>
            <a:prstDash val="solid"/>
            <a:headEnd type="none" w="sm" len="sm"/>
            <a:tailEnd type="none" w="sm" len="sm"/>
          </a:ln>
        </p:spPr>
      </p:sp>
      <p:sp>
        <p:nvSpPr>
          <p:cNvPr id="12" name="TextBox 12"/>
          <p:cNvSpPr txBox="1"/>
          <p:nvPr/>
        </p:nvSpPr>
        <p:spPr>
          <a:xfrm>
            <a:off x="-163893" y="683895"/>
            <a:ext cx="2756703" cy="316230"/>
          </a:xfrm>
          <a:prstGeom prst="rect">
            <a:avLst/>
          </a:prstGeom>
        </p:spPr>
        <p:txBody>
          <a:bodyPr lIns="0" tIns="0" rIns="0" bIns="0" rtlCol="0" anchor="t">
            <a:spAutoFit/>
          </a:bodyPr>
          <a:lstStyle/>
          <a:p>
            <a:pPr algn="ctr">
              <a:lnSpc>
                <a:spcPts val="2520"/>
              </a:lnSpc>
            </a:pPr>
            <a:r>
              <a:rPr lang="en-US" sz="1800">
                <a:solidFill>
                  <a:srgbClr val="000000"/>
                </a:solidFill>
                <a:latin typeface="Helvetica"/>
              </a:rPr>
              <a:t>Promosi</a:t>
            </a:r>
          </a:p>
        </p:txBody>
      </p:sp>
      <p:sp>
        <p:nvSpPr>
          <p:cNvPr id="13" name="TextBox 13"/>
          <p:cNvSpPr txBox="1"/>
          <p:nvPr/>
        </p:nvSpPr>
        <p:spPr>
          <a:xfrm>
            <a:off x="725884" y="4208154"/>
            <a:ext cx="2756703" cy="944880"/>
          </a:xfrm>
          <a:prstGeom prst="rect">
            <a:avLst/>
          </a:prstGeom>
        </p:spPr>
        <p:txBody>
          <a:bodyPr lIns="0" tIns="0" rIns="0" bIns="0" rtlCol="0" anchor="t">
            <a:spAutoFit/>
          </a:bodyPr>
          <a:lstStyle/>
          <a:p>
            <a:pPr>
              <a:lnSpc>
                <a:spcPts val="2520"/>
              </a:lnSpc>
            </a:pPr>
            <a:r>
              <a:rPr lang="en-US" sz="1800">
                <a:solidFill>
                  <a:srgbClr val="000000"/>
                </a:solidFill>
                <a:latin typeface="Helvetica"/>
              </a:rPr>
              <a:t>Apa kesimpulan yang dapat anda ambil dari kedua materi ini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AutoShape 2"/>
          <p:cNvSpPr/>
          <p:nvPr/>
        </p:nvSpPr>
        <p:spPr>
          <a:xfrm>
            <a:off x="-122129" y="-112735"/>
            <a:ext cx="2673846" cy="3885508"/>
          </a:xfrm>
          <a:prstGeom prst="rect">
            <a:avLst/>
          </a:prstGeom>
          <a:solidFill>
            <a:srgbClr val="FBE155"/>
          </a:solidFill>
        </p:spPr>
      </p:sp>
      <p:sp>
        <p:nvSpPr>
          <p:cNvPr id="3" name="AutoShape 3"/>
          <p:cNvSpPr/>
          <p:nvPr/>
        </p:nvSpPr>
        <p:spPr>
          <a:xfrm>
            <a:off x="9181510" y="-119346"/>
            <a:ext cx="703613" cy="1237115"/>
          </a:xfrm>
          <a:prstGeom prst="rect">
            <a:avLst/>
          </a:prstGeom>
          <a:solidFill>
            <a:srgbClr val="E1B422"/>
          </a:solidFill>
        </p:spPr>
      </p:sp>
      <p:grpSp>
        <p:nvGrpSpPr>
          <p:cNvPr id="4" name="Group 4"/>
          <p:cNvGrpSpPr/>
          <p:nvPr/>
        </p:nvGrpSpPr>
        <p:grpSpPr>
          <a:xfrm>
            <a:off x="2076108" y="4380908"/>
            <a:ext cx="1140273" cy="1140273"/>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1B422"/>
            </a:solidFill>
          </p:spPr>
        </p:sp>
      </p:grpSp>
      <p:grpSp>
        <p:nvGrpSpPr>
          <p:cNvPr id="6" name="Group 6"/>
          <p:cNvGrpSpPr>
            <a:grpSpLocks noChangeAspect="1"/>
          </p:cNvGrpSpPr>
          <p:nvPr/>
        </p:nvGrpSpPr>
        <p:grpSpPr>
          <a:xfrm>
            <a:off x="1839282" y="4254270"/>
            <a:ext cx="797299" cy="797299"/>
            <a:chOff x="-2540" y="-2540"/>
            <a:chExt cx="6355080" cy="6355080"/>
          </a:xfrm>
        </p:grpSpPr>
        <p:sp>
          <p:nvSpPr>
            <p:cNvPr id="7" name="Freeform 7"/>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318F9A"/>
            </a:solidFill>
          </p:spPr>
        </p:sp>
      </p:grpSp>
      <p:sp>
        <p:nvSpPr>
          <p:cNvPr id="8" name="AutoShape 8"/>
          <p:cNvSpPr/>
          <p:nvPr/>
        </p:nvSpPr>
        <p:spPr>
          <a:xfrm>
            <a:off x="4110737" y="739140"/>
            <a:ext cx="5797202" cy="66887"/>
          </a:xfrm>
          <a:prstGeom prst="rect">
            <a:avLst/>
          </a:prstGeom>
          <a:solidFill>
            <a:srgbClr val="318F9A"/>
          </a:solidFill>
        </p:spPr>
      </p:sp>
      <p:pic>
        <p:nvPicPr>
          <p:cNvPr id="9" name="Picture 9"/>
          <p:cNvPicPr>
            <a:picLocks noChangeAspect="1"/>
          </p:cNvPicPr>
          <p:nvPr/>
        </p:nvPicPr>
        <p:blipFill>
          <a:blip r:embed="rId2"/>
          <a:srcRect/>
          <a:stretch>
            <a:fillRect/>
          </a:stretch>
        </p:blipFill>
        <p:spPr>
          <a:xfrm>
            <a:off x="-2822285" y="3683943"/>
            <a:ext cx="5374002" cy="3674474"/>
          </a:xfrm>
          <a:prstGeom prst="rect">
            <a:avLst/>
          </a:prstGeom>
        </p:spPr>
      </p:pic>
      <p:sp>
        <p:nvSpPr>
          <p:cNvPr id="10" name="TextBox 10"/>
          <p:cNvSpPr txBox="1"/>
          <p:nvPr/>
        </p:nvSpPr>
        <p:spPr>
          <a:xfrm>
            <a:off x="3973501" y="1589513"/>
            <a:ext cx="5208009" cy="725805"/>
          </a:xfrm>
          <a:prstGeom prst="rect">
            <a:avLst/>
          </a:prstGeom>
        </p:spPr>
        <p:txBody>
          <a:bodyPr lIns="0" tIns="0" rIns="0" bIns="0" rtlCol="0" anchor="t">
            <a:spAutoFit/>
          </a:bodyPr>
          <a:lstStyle/>
          <a:p>
            <a:pPr algn="r">
              <a:lnSpc>
                <a:spcPts val="5880"/>
              </a:lnSpc>
            </a:pPr>
            <a:r>
              <a:rPr lang="en-US" sz="4200" spc="462">
                <a:solidFill>
                  <a:srgbClr val="04383F"/>
                </a:solidFill>
                <a:latin typeface="League Spartan Italics"/>
              </a:rPr>
              <a:t>MAIN TOPICS</a:t>
            </a:r>
          </a:p>
        </p:txBody>
      </p:sp>
      <p:sp>
        <p:nvSpPr>
          <p:cNvPr id="11" name="TextBox 11"/>
          <p:cNvSpPr txBox="1"/>
          <p:nvPr/>
        </p:nvSpPr>
        <p:spPr>
          <a:xfrm>
            <a:off x="3216381" y="2556080"/>
            <a:ext cx="5208009" cy="735965"/>
          </a:xfrm>
          <a:prstGeom prst="rect">
            <a:avLst/>
          </a:prstGeom>
        </p:spPr>
        <p:txBody>
          <a:bodyPr lIns="0" tIns="0" rIns="0" bIns="0" rtlCol="0" anchor="t">
            <a:spAutoFit/>
          </a:bodyPr>
          <a:lstStyle/>
          <a:p>
            <a:pPr algn="r">
              <a:lnSpc>
                <a:spcPts val="2940"/>
              </a:lnSpc>
            </a:pPr>
            <a:r>
              <a:rPr lang="en-US" sz="2100" spc="252">
                <a:solidFill>
                  <a:srgbClr val="04383F"/>
                </a:solidFill>
                <a:latin typeface="League Spartan Italics"/>
              </a:rPr>
              <a:t>PILAR EKONOMI KREATIF DI INDONESIA</a:t>
            </a:r>
          </a:p>
        </p:txBody>
      </p:sp>
      <p:sp>
        <p:nvSpPr>
          <p:cNvPr id="12" name="TextBox 12"/>
          <p:cNvSpPr txBox="1"/>
          <p:nvPr/>
        </p:nvSpPr>
        <p:spPr>
          <a:xfrm>
            <a:off x="3973501" y="3513756"/>
            <a:ext cx="5208009" cy="2787015"/>
          </a:xfrm>
          <a:prstGeom prst="rect">
            <a:avLst/>
          </a:prstGeom>
        </p:spPr>
        <p:txBody>
          <a:bodyPr lIns="0" tIns="0" rIns="0" bIns="0" rtlCol="0" anchor="t">
            <a:spAutoFit/>
          </a:bodyPr>
          <a:lstStyle/>
          <a:p>
            <a:pPr algn="r">
              <a:lnSpc>
                <a:spcPts val="3150"/>
              </a:lnSpc>
            </a:pPr>
            <a:r>
              <a:rPr lang="en-US" sz="2100" spc="21">
                <a:solidFill>
                  <a:srgbClr val="04383F"/>
                </a:solidFill>
                <a:latin typeface="Glacial Indifference Bold"/>
              </a:rPr>
              <a:t>a. Sumber Daya (Resources)</a:t>
            </a:r>
          </a:p>
          <a:p>
            <a:pPr algn="r">
              <a:lnSpc>
                <a:spcPts val="3150"/>
              </a:lnSpc>
            </a:pPr>
            <a:r>
              <a:rPr lang="en-US" sz="2100" spc="21">
                <a:solidFill>
                  <a:srgbClr val="04383F"/>
                </a:solidFill>
                <a:latin typeface="Glacial Indifference Bold"/>
              </a:rPr>
              <a:t>b. Industri (Industry)</a:t>
            </a:r>
          </a:p>
          <a:p>
            <a:pPr algn="r">
              <a:lnSpc>
                <a:spcPts val="3150"/>
              </a:lnSpc>
            </a:pPr>
            <a:r>
              <a:rPr lang="en-US" sz="2100" spc="21">
                <a:solidFill>
                  <a:srgbClr val="04383F"/>
                </a:solidFill>
                <a:latin typeface="Glacial Indifference Bold"/>
              </a:rPr>
              <a:t>c. Teknologi (Technology)</a:t>
            </a:r>
          </a:p>
          <a:p>
            <a:pPr algn="r">
              <a:lnSpc>
                <a:spcPts val="3150"/>
              </a:lnSpc>
            </a:pPr>
            <a:r>
              <a:rPr lang="en-US" sz="2100" spc="21">
                <a:solidFill>
                  <a:srgbClr val="04383F"/>
                </a:solidFill>
                <a:latin typeface="Glacial Indifference Bold"/>
              </a:rPr>
              <a:t>d. Institusi (Institution)</a:t>
            </a:r>
          </a:p>
          <a:p>
            <a:pPr algn="r">
              <a:lnSpc>
                <a:spcPts val="3150"/>
              </a:lnSpc>
            </a:pPr>
            <a:r>
              <a:rPr lang="en-US" sz="2100" spc="21">
                <a:solidFill>
                  <a:srgbClr val="04383F"/>
                </a:solidFill>
                <a:latin typeface="Glacial Indifference Bold"/>
              </a:rPr>
              <a:t>e. Lembaga Keuangan (Financial Institution) </a:t>
            </a:r>
          </a:p>
          <a:p>
            <a:pPr algn="r">
              <a:lnSpc>
                <a:spcPts val="3150"/>
              </a:lnSpc>
            </a:pPr>
            <a:endParaRPr lang="en-US" sz="2100" spc="21">
              <a:solidFill>
                <a:srgbClr val="04383F"/>
              </a:solidFill>
              <a:latin typeface="Glacial Indifference Bold"/>
            </a:endParaRPr>
          </a:p>
        </p:txBody>
      </p:sp>
      <p:sp>
        <p:nvSpPr>
          <p:cNvPr id="13" name="TextBox 13"/>
          <p:cNvSpPr txBox="1"/>
          <p:nvPr/>
        </p:nvSpPr>
        <p:spPr>
          <a:xfrm>
            <a:off x="3216381" y="6191885"/>
            <a:ext cx="5208009" cy="735965"/>
          </a:xfrm>
          <a:prstGeom prst="rect">
            <a:avLst/>
          </a:prstGeom>
        </p:spPr>
        <p:txBody>
          <a:bodyPr lIns="0" tIns="0" rIns="0" bIns="0" rtlCol="0" anchor="t">
            <a:spAutoFit/>
          </a:bodyPr>
          <a:lstStyle/>
          <a:p>
            <a:pPr algn="r">
              <a:lnSpc>
                <a:spcPts val="2940"/>
              </a:lnSpc>
            </a:pPr>
            <a:r>
              <a:rPr lang="en-US" sz="2100" spc="252">
                <a:solidFill>
                  <a:srgbClr val="04383F"/>
                </a:solidFill>
                <a:latin typeface="League Spartan Italics"/>
              </a:rPr>
              <a:t>PARIWISATA YANG BEKELANJUTAN</a:t>
            </a:r>
          </a:p>
        </p:txBody>
      </p:sp>
      <p:sp>
        <p:nvSpPr>
          <p:cNvPr id="14" name="TextBox 14"/>
          <p:cNvSpPr txBox="1"/>
          <p:nvPr/>
        </p:nvSpPr>
        <p:spPr>
          <a:xfrm rot="-5400000">
            <a:off x="8522804" y="2789292"/>
            <a:ext cx="688340" cy="317166"/>
          </a:xfrm>
          <a:prstGeom prst="rect">
            <a:avLst/>
          </a:prstGeom>
        </p:spPr>
        <p:txBody>
          <a:bodyPr lIns="0" tIns="0" rIns="0" bIns="0" rtlCol="0" anchor="t">
            <a:spAutoFit/>
          </a:bodyPr>
          <a:lstStyle/>
          <a:p>
            <a:pPr algn="ctr">
              <a:lnSpc>
                <a:spcPts val="2528"/>
              </a:lnSpc>
            </a:pPr>
            <a:r>
              <a:rPr lang="en-US" sz="1806">
                <a:solidFill>
                  <a:srgbClr val="04383F"/>
                </a:solidFill>
                <a:latin typeface="Helvetica"/>
              </a:rPr>
              <a:t>BAB 1</a:t>
            </a:r>
          </a:p>
        </p:txBody>
      </p:sp>
      <p:sp>
        <p:nvSpPr>
          <p:cNvPr id="15" name="TextBox 15"/>
          <p:cNvSpPr txBox="1"/>
          <p:nvPr/>
        </p:nvSpPr>
        <p:spPr>
          <a:xfrm rot="-5400000">
            <a:off x="8522804" y="6350972"/>
            <a:ext cx="688340" cy="317166"/>
          </a:xfrm>
          <a:prstGeom prst="rect">
            <a:avLst/>
          </a:prstGeom>
        </p:spPr>
        <p:txBody>
          <a:bodyPr lIns="0" tIns="0" rIns="0" bIns="0" rtlCol="0" anchor="t">
            <a:spAutoFit/>
          </a:bodyPr>
          <a:lstStyle/>
          <a:p>
            <a:pPr algn="ctr">
              <a:lnSpc>
                <a:spcPts val="2528"/>
              </a:lnSpc>
            </a:pPr>
            <a:r>
              <a:rPr lang="en-US" sz="1806">
                <a:solidFill>
                  <a:srgbClr val="04383F"/>
                </a:solidFill>
                <a:latin typeface="Helvetica"/>
              </a:rPr>
              <a:t>BAB 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4383F"/>
        </a:solidFill>
        <a:effectLst/>
      </p:bgPr>
    </p:bg>
    <p:spTree>
      <p:nvGrpSpPr>
        <p:cNvPr id="1" name=""/>
        <p:cNvGrpSpPr/>
        <p:nvPr/>
      </p:nvGrpSpPr>
      <p:grpSpPr>
        <a:xfrm>
          <a:off x="0" y="0"/>
          <a:ext cx="0" cy="0"/>
          <a:chOff x="0" y="0"/>
          <a:chExt cx="0" cy="0"/>
        </a:xfrm>
      </p:grpSpPr>
      <p:sp>
        <p:nvSpPr>
          <p:cNvPr id="2" name="AutoShape 2"/>
          <p:cNvSpPr/>
          <p:nvPr/>
        </p:nvSpPr>
        <p:spPr>
          <a:xfrm>
            <a:off x="-112735" y="-142529"/>
            <a:ext cx="5487617" cy="7600258"/>
          </a:xfrm>
          <a:prstGeom prst="rect">
            <a:avLst/>
          </a:prstGeom>
          <a:solidFill>
            <a:srgbClr val="FDFDFD"/>
          </a:solidFill>
        </p:spPr>
      </p:sp>
      <p:sp>
        <p:nvSpPr>
          <p:cNvPr id="3" name="AutoShape 3"/>
          <p:cNvSpPr/>
          <p:nvPr/>
        </p:nvSpPr>
        <p:spPr>
          <a:xfrm>
            <a:off x="8999653" y="-82335"/>
            <a:ext cx="926647" cy="1164828"/>
          </a:xfrm>
          <a:prstGeom prst="rect">
            <a:avLst/>
          </a:prstGeom>
          <a:solidFill>
            <a:srgbClr val="FDFDFD"/>
          </a:solidFill>
        </p:spPr>
      </p:sp>
      <p:sp>
        <p:nvSpPr>
          <p:cNvPr id="4" name="AutoShape 4"/>
          <p:cNvSpPr/>
          <p:nvPr/>
        </p:nvSpPr>
        <p:spPr>
          <a:xfrm>
            <a:off x="6306359" y="688405"/>
            <a:ext cx="5797202" cy="66887"/>
          </a:xfrm>
          <a:prstGeom prst="rect">
            <a:avLst/>
          </a:prstGeom>
          <a:solidFill>
            <a:srgbClr val="318F9A"/>
          </a:solidFill>
        </p:spPr>
      </p:sp>
      <p:pic>
        <p:nvPicPr>
          <p:cNvPr id="5" name="Picture 5"/>
          <p:cNvPicPr>
            <a:picLocks noChangeAspect="1"/>
          </p:cNvPicPr>
          <p:nvPr/>
        </p:nvPicPr>
        <p:blipFill>
          <a:blip r:embed="rId2"/>
          <a:srcRect l="37556" r="8989"/>
          <a:stretch>
            <a:fillRect/>
          </a:stretch>
        </p:blipFill>
        <p:spPr>
          <a:xfrm>
            <a:off x="5374882" y="0"/>
            <a:ext cx="5922208" cy="7386156"/>
          </a:xfrm>
          <a:prstGeom prst="rect">
            <a:avLst/>
          </a:prstGeom>
        </p:spPr>
      </p:pic>
      <p:pic>
        <p:nvPicPr>
          <p:cNvPr id="6" name="Picture 6"/>
          <p:cNvPicPr>
            <a:picLocks noChangeAspect="1"/>
          </p:cNvPicPr>
          <p:nvPr/>
        </p:nvPicPr>
        <p:blipFill>
          <a:blip r:embed="rId3"/>
          <a:srcRect/>
          <a:stretch>
            <a:fillRect/>
          </a:stretch>
        </p:blipFill>
        <p:spPr>
          <a:xfrm>
            <a:off x="3729716" y="4330"/>
            <a:ext cx="1645166" cy="1645166"/>
          </a:xfrm>
          <a:prstGeom prst="rect">
            <a:avLst/>
          </a:prstGeom>
        </p:spPr>
      </p:pic>
      <p:sp>
        <p:nvSpPr>
          <p:cNvPr id="7" name="TextBox 7"/>
          <p:cNvSpPr txBox="1"/>
          <p:nvPr/>
        </p:nvSpPr>
        <p:spPr>
          <a:xfrm>
            <a:off x="739682" y="669567"/>
            <a:ext cx="4074021" cy="1472565"/>
          </a:xfrm>
          <a:prstGeom prst="rect">
            <a:avLst/>
          </a:prstGeom>
        </p:spPr>
        <p:txBody>
          <a:bodyPr lIns="0" tIns="0" rIns="0" bIns="0" rtlCol="0" anchor="t">
            <a:spAutoFit/>
          </a:bodyPr>
          <a:lstStyle/>
          <a:p>
            <a:pPr>
              <a:lnSpc>
                <a:spcPts val="5880"/>
              </a:lnSpc>
            </a:pPr>
            <a:r>
              <a:rPr lang="en-US" sz="4200" spc="462">
                <a:solidFill>
                  <a:srgbClr val="04383F"/>
                </a:solidFill>
                <a:latin typeface="League Spartan Italics"/>
              </a:rPr>
              <a:t>SUMBER DAYA</a:t>
            </a:r>
          </a:p>
        </p:txBody>
      </p:sp>
      <p:sp>
        <p:nvSpPr>
          <p:cNvPr id="8" name="TextBox 8"/>
          <p:cNvSpPr txBox="1"/>
          <p:nvPr/>
        </p:nvSpPr>
        <p:spPr>
          <a:xfrm>
            <a:off x="747843" y="3174065"/>
            <a:ext cx="4065859" cy="3058668"/>
          </a:xfrm>
          <a:prstGeom prst="rect">
            <a:avLst/>
          </a:prstGeom>
        </p:spPr>
        <p:txBody>
          <a:bodyPr lIns="0" tIns="0" rIns="0" bIns="0" rtlCol="0" anchor="t">
            <a:spAutoFit/>
          </a:bodyPr>
          <a:lstStyle/>
          <a:p>
            <a:pPr>
              <a:lnSpc>
                <a:spcPts val="2436"/>
              </a:lnSpc>
            </a:pPr>
            <a:r>
              <a:rPr lang="en-US" sz="2100" spc="21">
                <a:solidFill>
                  <a:srgbClr val="04383F"/>
                </a:solidFill>
                <a:latin typeface="Glacial Indifference"/>
              </a:rPr>
              <a:t>Sumber daya yang dimaksudkan adalah input yang dibutuhkan dalam proses penciptaan nilai tambah, selain ide dan kreativitas  person juga bisa menjadi landasan dari industri kreatif karena sumber daya alam maupun ketersediaan lahan yang menjadi input penunjang dalam industri kreatif</a:t>
            </a:r>
          </a:p>
        </p:txBody>
      </p:sp>
      <p:sp>
        <p:nvSpPr>
          <p:cNvPr id="9" name="TextBox 9"/>
          <p:cNvSpPr txBox="1"/>
          <p:nvPr/>
        </p:nvSpPr>
        <p:spPr>
          <a:xfrm>
            <a:off x="739682" y="2084982"/>
            <a:ext cx="2032930" cy="470422"/>
          </a:xfrm>
          <a:prstGeom prst="rect">
            <a:avLst/>
          </a:prstGeom>
        </p:spPr>
        <p:txBody>
          <a:bodyPr lIns="0" tIns="0" rIns="0" bIns="0" rtlCol="0" anchor="t">
            <a:spAutoFit/>
          </a:bodyPr>
          <a:lstStyle/>
          <a:p>
            <a:pPr algn="ctr">
              <a:lnSpc>
                <a:spcPts val="3877"/>
              </a:lnSpc>
            </a:pPr>
            <a:r>
              <a:rPr lang="en-US" sz="2769">
                <a:solidFill>
                  <a:srgbClr val="04383F"/>
                </a:solidFill>
                <a:latin typeface="Helvetica"/>
              </a:rPr>
              <a:t>(Resources)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541" r="5541"/>
          <a:stretch>
            <a:fillRect/>
          </a:stretch>
        </p:blipFill>
        <p:spPr>
          <a:xfrm>
            <a:off x="0" y="0"/>
            <a:ext cx="9753600" cy="7315200"/>
          </a:xfrm>
          <a:prstGeom prst="rect">
            <a:avLst/>
          </a:prstGeom>
        </p:spPr>
      </p:pic>
      <p:sp>
        <p:nvSpPr>
          <p:cNvPr id="3" name="AutoShape 3"/>
          <p:cNvSpPr/>
          <p:nvPr/>
        </p:nvSpPr>
        <p:spPr>
          <a:xfrm>
            <a:off x="9022080" y="-93980"/>
            <a:ext cx="76212" cy="5214620"/>
          </a:xfrm>
          <a:prstGeom prst="rect">
            <a:avLst/>
          </a:prstGeom>
          <a:solidFill>
            <a:srgbClr val="04383F"/>
          </a:solidFill>
        </p:spPr>
      </p:sp>
      <p:sp>
        <p:nvSpPr>
          <p:cNvPr id="4" name="TextBox 4"/>
          <p:cNvSpPr txBox="1"/>
          <p:nvPr/>
        </p:nvSpPr>
        <p:spPr>
          <a:xfrm>
            <a:off x="731520" y="1815881"/>
            <a:ext cx="6129939" cy="4092575"/>
          </a:xfrm>
          <a:prstGeom prst="rect">
            <a:avLst/>
          </a:prstGeom>
        </p:spPr>
        <p:txBody>
          <a:bodyPr lIns="0" tIns="0" rIns="0" bIns="0" rtlCol="0" anchor="t">
            <a:spAutoFit/>
          </a:bodyPr>
          <a:lstStyle/>
          <a:p>
            <a:pPr>
              <a:lnSpc>
                <a:spcPts val="2949"/>
              </a:lnSpc>
            </a:pPr>
            <a:r>
              <a:rPr lang="en-US" sz="2499" spc="24">
                <a:solidFill>
                  <a:srgbClr val="000000"/>
                </a:solidFill>
                <a:latin typeface="Glacial Indifference"/>
              </a:rPr>
              <a:t>Era ekonomi kreatif juga mendapatkan warisan dampak dari era industrialisasi seperti pemanasan global. Pemanasan global di seluruh dunia membangkitkan kesadaran kolektif dari warga dunia dan menghasilkan pandangan politis mengenai penyelamatan bumi. Sehingga, dalam membangun industri kreatif yang berbasis fisik, alangkah lebih baik apabila ditunjang dengan pola pikir pembangunan yang ramah lingkungan.</a:t>
            </a:r>
          </a:p>
        </p:txBody>
      </p:sp>
      <p:sp>
        <p:nvSpPr>
          <p:cNvPr id="5" name="AutoShape 5"/>
          <p:cNvSpPr/>
          <p:nvPr/>
        </p:nvSpPr>
        <p:spPr>
          <a:xfrm>
            <a:off x="-296729" y="6387241"/>
            <a:ext cx="8166473" cy="79454"/>
          </a:xfrm>
          <a:prstGeom prst="rect">
            <a:avLst/>
          </a:prstGeom>
          <a:solidFill>
            <a:srgbClr val="04383F"/>
          </a:solidFill>
        </p:spPr>
      </p:sp>
      <p:grpSp>
        <p:nvGrpSpPr>
          <p:cNvPr id="6" name="Group 6"/>
          <p:cNvGrpSpPr/>
          <p:nvPr/>
        </p:nvGrpSpPr>
        <p:grpSpPr>
          <a:xfrm>
            <a:off x="7146568" y="5908456"/>
            <a:ext cx="1116479" cy="1116479"/>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FDFD"/>
            </a:solidFill>
          </p:spPr>
        </p:sp>
      </p:grpSp>
      <p:grpSp>
        <p:nvGrpSpPr>
          <p:cNvPr id="8" name="Group 8"/>
          <p:cNvGrpSpPr>
            <a:grpSpLocks noChangeAspect="1"/>
          </p:cNvGrpSpPr>
          <p:nvPr/>
        </p:nvGrpSpPr>
        <p:grpSpPr>
          <a:xfrm>
            <a:off x="7869743" y="6103613"/>
            <a:ext cx="726164" cy="726164"/>
            <a:chOff x="-2540" y="-2540"/>
            <a:chExt cx="6355080" cy="6355080"/>
          </a:xfrm>
        </p:grpSpPr>
        <p:sp>
          <p:nvSpPr>
            <p:cNvPr id="9" name="Freeform 9"/>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4383F"/>
            </a:solidFill>
          </p:spPr>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33" t="150" r="10183"/>
          <a:stretch>
            <a:fillRect/>
          </a:stretch>
        </p:blipFill>
        <p:spPr>
          <a:xfrm>
            <a:off x="0" y="0"/>
            <a:ext cx="9753600" cy="7315200"/>
          </a:xfrm>
          <a:prstGeom prst="rect">
            <a:avLst/>
          </a:prstGeom>
        </p:spPr>
      </p:pic>
      <p:sp>
        <p:nvSpPr>
          <p:cNvPr id="3" name="AutoShape 3"/>
          <p:cNvSpPr/>
          <p:nvPr/>
        </p:nvSpPr>
        <p:spPr>
          <a:xfrm>
            <a:off x="9181510" y="-118682"/>
            <a:ext cx="694219" cy="1319404"/>
          </a:xfrm>
          <a:prstGeom prst="rect">
            <a:avLst/>
          </a:prstGeom>
          <a:solidFill>
            <a:srgbClr val="E1B422"/>
          </a:solidFill>
        </p:spPr>
      </p:sp>
      <p:sp>
        <p:nvSpPr>
          <p:cNvPr id="4" name="AutoShape 4"/>
          <p:cNvSpPr/>
          <p:nvPr/>
        </p:nvSpPr>
        <p:spPr>
          <a:xfrm>
            <a:off x="1514349" y="737087"/>
            <a:ext cx="8409045" cy="66887"/>
          </a:xfrm>
          <a:prstGeom prst="rect">
            <a:avLst/>
          </a:prstGeom>
          <a:solidFill>
            <a:srgbClr val="318F9A"/>
          </a:solidFill>
        </p:spPr>
      </p:sp>
      <p:sp>
        <p:nvSpPr>
          <p:cNvPr id="5" name="AutoShape 5"/>
          <p:cNvSpPr/>
          <p:nvPr/>
        </p:nvSpPr>
        <p:spPr>
          <a:xfrm>
            <a:off x="-113511" y="6182872"/>
            <a:ext cx="837224" cy="1249293"/>
          </a:xfrm>
          <a:prstGeom prst="rect">
            <a:avLst/>
          </a:prstGeom>
          <a:solidFill>
            <a:srgbClr val="E1B422"/>
          </a:solidFill>
        </p:spPr>
      </p:sp>
      <p:sp>
        <p:nvSpPr>
          <p:cNvPr id="6" name="AutoShape 6"/>
          <p:cNvSpPr/>
          <p:nvPr/>
        </p:nvSpPr>
        <p:spPr>
          <a:xfrm>
            <a:off x="330495" y="2113280"/>
            <a:ext cx="88912" cy="5201920"/>
          </a:xfrm>
          <a:prstGeom prst="rect">
            <a:avLst/>
          </a:prstGeom>
          <a:solidFill>
            <a:srgbClr val="318F9A"/>
          </a:solidFill>
        </p:spPr>
      </p:sp>
      <p:grpSp>
        <p:nvGrpSpPr>
          <p:cNvPr id="7" name="Group 7"/>
          <p:cNvGrpSpPr/>
          <p:nvPr/>
        </p:nvGrpSpPr>
        <p:grpSpPr>
          <a:xfrm>
            <a:off x="305101" y="731520"/>
            <a:ext cx="573583" cy="573583"/>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1B422"/>
            </a:solidFill>
          </p:spPr>
        </p:sp>
      </p:grpSp>
      <p:grpSp>
        <p:nvGrpSpPr>
          <p:cNvPr id="9" name="Group 9"/>
          <p:cNvGrpSpPr>
            <a:grpSpLocks noChangeAspect="1"/>
          </p:cNvGrpSpPr>
          <p:nvPr/>
        </p:nvGrpSpPr>
        <p:grpSpPr>
          <a:xfrm>
            <a:off x="622794" y="964404"/>
            <a:ext cx="361416" cy="361416"/>
            <a:chOff x="-2540" y="-2540"/>
            <a:chExt cx="6355080" cy="6355080"/>
          </a:xfrm>
        </p:grpSpPr>
        <p:sp>
          <p:nvSpPr>
            <p:cNvPr id="10" name="Freeform 10"/>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318F9A"/>
            </a:solidFill>
          </p:spPr>
        </p:sp>
      </p:grpSp>
      <p:sp>
        <p:nvSpPr>
          <p:cNvPr id="11" name="TextBox 11"/>
          <p:cNvSpPr txBox="1"/>
          <p:nvPr/>
        </p:nvSpPr>
        <p:spPr>
          <a:xfrm>
            <a:off x="4307690" y="2059042"/>
            <a:ext cx="3486743" cy="725805"/>
          </a:xfrm>
          <a:prstGeom prst="rect">
            <a:avLst/>
          </a:prstGeom>
        </p:spPr>
        <p:txBody>
          <a:bodyPr lIns="0" tIns="0" rIns="0" bIns="0" rtlCol="0" anchor="t">
            <a:spAutoFit/>
          </a:bodyPr>
          <a:lstStyle/>
          <a:p>
            <a:pPr>
              <a:lnSpc>
                <a:spcPts val="5880"/>
              </a:lnSpc>
            </a:pPr>
            <a:r>
              <a:rPr lang="en-US" sz="4200" spc="462">
                <a:solidFill>
                  <a:srgbClr val="04383F"/>
                </a:solidFill>
                <a:latin typeface="League Spartan Italics"/>
              </a:rPr>
              <a:t>INDUSTRI</a:t>
            </a:r>
          </a:p>
        </p:txBody>
      </p:sp>
      <p:sp>
        <p:nvSpPr>
          <p:cNvPr id="12" name="TextBox 12"/>
          <p:cNvSpPr txBox="1"/>
          <p:nvPr/>
        </p:nvSpPr>
        <p:spPr>
          <a:xfrm>
            <a:off x="4287456" y="3426337"/>
            <a:ext cx="5132951" cy="3061335"/>
          </a:xfrm>
          <a:prstGeom prst="rect">
            <a:avLst/>
          </a:prstGeom>
        </p:spPr>
        <p:txBody>
          <a:bodyPr lIns="0" tIns="0" rIns="0" bIns="0" rtlCol="0" anchor="t">
            <a:spAutoFit/>
          </a:bodyPr>
          <a:lstStyle/>
          <a:p>
            <a:pPr>
              <a:lnSpc>
                <a:spcPts val="2415"/>
              </a:lnSpc>
            </a:pPr>
            <a:r>
              <a:rPr lang="en-US" sz="2100" spc="21">
                <a:solidFill>
                  <a:srgbClr val="04383F"/>
                </a:solidFill>
                <a:latin typeface="Glacial Indifference"/>
              </a:rPr>
              <a:t>Pada prinsipnya, industri merupakan bagian dari kegiatan masyarakat yang terkait dengan produksi, distribusi, pertukaran serta konsumsi produk atau jasa dari sebuah negara atau area tertentu. Perlunya pengupayaan agar terbentuknya struktur pasar industri kreatif dengan persaingan sempurna yang mempermudah pelaku industri kreatif untuk melakukan bisnis dalam sektor yang dituju</a:t>
            </a:r>
          </a:p>
        </p:txBody>
      </p:sp>
      <p:sp>
        <p:nvSpPr>
          <p:cNvPr id="13" name="TextBox 13"/>
          <p:cNvSpPr txBox="1"/>
          <p:nvPr/>
        </p:nvSpPr>
        <p:spPr>
          <a:xfrm>
            <a:off x="4307690" y="2689597"/>
            <a:ext cx="1719056" cy="562450"/>
          </a:xfrm>
          <a:prstGeom prst="rect">
            <a:avLst/>
          </a:prstGeom>
        </p:spPr>
        <p:txBody>
          <a:bodyPr lIns="0" tIns="0" rIns="0" bIns="0" rtlCol="0" anchor="t">
            <a:spAutoFit/>
          </a:bodyPr>
          <a:lstStyle/>
          <a:p>
            <a:pPr algn="ctr">
              <a:lnSpc>
                <a:spcPts val="4608"/>
              </a:lnSpc>
              <a:spcBef>
                <a:spcPct val="0"/>
              </a:spcBef>
            </a:pPr>
            <a:r>
              <a:rPr lang="en-US" sz="3072" spc="30">
                <a:solidFill>
                  <a:srgbClr val="04383F"/>
                </a:solidFill>
                <a:latin typeface="Glacial Indifference Bold"/>
              </a:rPr>
              <a:t>(Industry)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1B42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blip>
          <a:srcRect l="30923" r="30923"/>
          <a:stretch>
            <a:fillRect/>
          </a:stretch>
        </p:blipFill>
        <p:spPr>
          <a:xfrm>
            <a:off x="5563216" y="-138994"/>
            <a:ext cx="4336779" cy="7577733"/>
          </a:xfrm>
          <a:prstGeom prst="rect">
            <a:avLst/>
          </a:prstGeom>
        </p:spPr>
      </p:pic>
      <p:sp>
        <p:nvSpPr>
          <p:cNvPr id="3" name="TextBox 3"/>
          <p:cNvSpPr txBox="1"/>
          <p:nvPr/>
        </p:nvSpPr>
        <p:spPr>
          <a:xfrm>
            <a:off x="731520" y="2427438"/>
            <a:ext cx="4011397" cy="4156242"/>
          </a:xfrm>
          <a:prstGeom prst="rect">
            <a:avLst/>
          </a:prstGeom>
        </p:spPr>
        <p:txBody>
          <a:bodyPr lIns="0" tIns="0" rIns="0" bIns="0" rtlCol="0" anchor="t">
            <a:spAutoFit/>
          </a:bodyPr>
          <a:lstStyle/>
          <a:p>
            <a:pPr>
              <a:lnSpc>
                <a:spcPts val="3307"/>
              </a:lnSpc>
            </a:pPr>
            <a:r>
              <a:rPr lang="en-US" sz="2689" spc="26">
                <a:solidFill>
                  <a:srgbClr val="FDFDFD"/>
                </a:solidFill>
                <a:latin typeface="Glacial Indifference"/>
              </a:rPr>
              <a:t>produk kreatif adalah hasil suatu kreativitas dikalikan dengan transaksi riil. Ini mengindikasikan adanya faktor kreasi dan originalisasi yang memiliki potensi kapital dan/atau yang diproduksi sedemikian rupa untuk dikomersialisasikan.</a:t>
            </a:r>
          </a:p>
        </p:txBody>
      </p:sp>
      <p:sp>
        <p:nvSpPr>
          <p:cNvPr id="4" name="AutoShape 4"/>
          <p:cNvSpPr/>
          <p:nvPr/>
        </p:nvSpPr>
        <p:spPr>
          <a:xfrm>
            <a:off x="9181510" y="171217"/>
            <a:ext cx="664818" cy="1035452"/>
          </a:xfrm>
          <a:prstGeom prst="rect">
            <a:avLst/>
          </a:prstGeom>
          <a:solidFill>
            <a:srgbClr val="FDFDFD"/>
          </a:solidFill>
        </p:spPr>
      </p:sp>
      <p:sp>
        <p:nvSpPr>
          <p:cNvPr id="5" name="AutoShape 5"/>
          <p:cNvSpPr/>
          <p:nvPr/>
        </p:nvSpPr>
        <p:spPr>
          <a:xfrm>
            <a:off x="1514349" y="743035"/>
            <a:ext cx="8409045" cy="66887"/>
          </a:xfrm>
          <a:prstGeom prst="rect">
            <a:avLst/>
          </a:prstGeom>
          <a:solidFill>
            <a:srgbClr val="318F9A"/>
          </a:solidFill>
        </p:spPr>
      </p:sp>
      <p:grpSp>
        <p:nvGrpSpPr>
          <p:cNvPr id="6" name="Group 6"/>
          <p:cNvGrpSpPr/>
          <p:nvPr/>
        </p:nvGrpSpPr>
        <p:grpSpPr>
          <a:xfrm>
            <a:off x="391965" y="434370"/>
            <a:ext cx="573583" cy="573583"/>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FDFD"/>
            </a:solidFill>
          </p:spPr>
        </p:sp>
      </p:grpSp>
      <p:grpSp>
        <p:nvGrpSpPr>
          <p:cNvPr id="8" name="Group 8"/>
          <p:cNvGrpSpPr>
            <a:grpSpLocks noChangeAspect="1"/>
          </p:cNvGrpSpPr>
          <p:nvPr/>
        </p:nvGrpSpPr>
        <p:grpSpPr>
          <a:xfrm>
            <a:off x="709659" y="667254"/>
            <a:ext cx="361416" cy="361416"/>
            <a:chOff x="-2540" y="-2540"/>
            <a:chExt cx="6355080" cy="6355080"/>
          </a:xfrm>
        </p:grpSpPr>
        <p:sp>
          <p:nvSpPr>
            <p:cNvPr id="9" name="Freeform 9"/>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318F9A"/>
            </a:solidFill>
          </p:spPr>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4878947" y="731520"/>
            <a:ext cx="4151294" cy="1122329"/>
            <a:chOff x="0" y="0"/>
            <a:chExt cx="5535059" cy="1496439"/>
          </a:xfrm>
        </p:grpSpPr>
        <p:sp>
          <p:nvSpPr>
            <p:cNvPr id="3" name="TextBox 3"/>
            <p:cNvSpPr txBox="1"/>
            <p:nvPr/>
          </p:nvSpPr>
          <p:spPr>
            <a:xfrm>
              <a:off x="0" y="-85725"/>
              <a:ext cx="5535059" cy="939165"/>
            </a:xfrm>
            <a:prstGeom prst="rect">
              <a:avLst/>
            </a:prstGeom>
          </p:spPr>
          <p:txBody>
            <a:bodyPr lIns="0" tIns="0" rIns="0" bIns="0" rtlCol="0" anchor="t">
              <a:spAutoFit/>
            </a:bodyPr>
            <a:lstStyle/>
            <a:p>
              <a:pPr algn="r">
                <a:lnSpc>
                  <a:spcPts val="5880"/>
                </a:lnSpc>
              </a:pPr>
              <a:r>
                <a:rPr lang="en-US" sz="4200" spc="462">
                  <a:solidFill>
                    <a:srgbClr val="04383F"/>
                  </a:solidFill>
                  <a:latin typeface="League Spartan Italics"/>
                </a:rPr>
                <a:t>TEKNOLOGI</a:t>
              </a:r>
            </a:p>
          </p:txBody>
        </p:sp>
        <p:sp>
          <p:nvSpPr>
            <p:cNvPr id="4" name="TextBox 4"/>
            <p:cNvSpPr txBox="1"/>
            <p:nvPr/>
          </p:nvSpPr>
          <p:spPr>
            <a:xfrm>
              <a:off x="10882" y="1025480"/>
              <a:ext cx="5524177" cy="470958"/>
            </a:xfrm>
            <a:prstGeom prst="rect">
              <a:avLst/>
            </a:prstGeom>
          </p:spPr>
          <p:txBody>
            <a:bodyPr lIns="0" tIns="0" rIns="0" bIns="0" rtlCol="0" anchor="t">
              <a:spAutoFit/>
            </a:bodyPr>
            <a:lstStyle/>
            <a:p>
              <a:pPr algn="r">
                <a:lnSpc>
                  <a:spcPts val="2940"/>
                </a:lnSpc>
              </a:pPr>
              <a:r>
                <a:rPr lang="en-US" sz="2100" spc="252">
                  <a:solidFill>
                    <a:srgbClr val="04383F"/>
                  </a:solidFill>
                  <a:latin typeface="League Spartan Italics"/>
                </a:rPr>
                <a:t>(TECHNOLOGY)</a:t>
              </a:r>
            </a:p>
          </p:txBody>
        </p:sp>
      </p:grpSp>
      <p:pic>
        <p:nvPicPr>
          <p:cNvPr id="5" name="Picture 5"/>
          <p:cNvPicPr>
            <a:picLocks noChangeAspect="1"/>
          </p:cNvPicPr>
          <p:nvPr/>
        </p:nvPicPr>
        <p:blipFill>
          <a:blip r:embed="rId2">
            <a:alphaModFix amt="80000"/>
          </a:blip>
          <a:srcRect l="30604" r="30604"/>
          <a:stretch>
            <a:fillRect/>
          </a:stretch>
        </p:blipFill>
        <p:spPr>
          <a:xfrm>
            <a:off x="-157896" y="-152474"/>
            <a:ext cx="4428290" cy="7620149"/>
          </a:xfrm>
          <a:prstGeom prst="rect">
            <a:avLst/>
          </a:prstGeom>
        </p:spPr>
      </p:pic>
      <p:sp>
        <p:nvSpPr>
          <p:cNvPr id="6" name="AutoShape 6"/>
          <p:cNvSpPr/>
          <p:nvPr/>
        </p:nvSpPr>
        <p:spPr>
          <a:xfrm>
            <a:off x="-101600" y="6294595"/>
            <a:ext cx="627326" cy="1160305"/>
          </a:xfrm>
          <a:prstGeom prst="rect">
            <a:avLst/>
          </a:prstGeom>
          <a:solidFill>
            <a:srgbClr val="E1B422"/>
          </a:solidFill>
        </p:spPr>
      </p:sp>
      <p:sp>
        <p:nvSpPr>
          <p:cNvPr id="7" name="AutoShape 7"/>
          <p:cNvSpPr/>
          <p:nvPr/>
        </p:nvSpPr>
        <p:spPr>
          <a:xfrm>
            <a:off x="-3290626" y="6583680"/>
            <a:ext cx="5797202" cy="66887"/>
          </a:xfrm>
          <a:prstGeom prst="rect">
            <a:avLst/>
          </a:prstGeom>
          <a:solidFill>
            <a:srgbClr val="318F9A"/>
          </a:solidFill>
        </p:spPr>
      </p:sp>
      <p:grpSp>
        <p:nvGrpSpPr>
          <p:cNvPr id="8" name="Group 8"/>
          <p:cNvGrpSpPr/>
          <p:nvPr/>
        </p:nvGrpSpPr>
        <p:grpSpPr>
          <a:xfrm>
            <a:off x="3886325" y="3289363"/>
            <a:ext cx="736475" cy="736475"/>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1B422"/>
            </a:solidFill>
          </p:spPr>
        </p:sp>
      </p:grpSp>
      <p:grpSp>
        <p:nvGrpSpPr>
          <p:cNvPr id="10" name="Group 10"/>
          <p:cNvGrpSpPr>
            <a:grpSpLocks noChangeAspect="1"/>
          </p:cNvGrpSpPr>
          <p:nvPr/>
        </p:nvGrpSpPr>
        <p:grpSpPr>
          <a:xfrm>
            <a:off x="3717387" y="3425573"/>
            <a:ext cx="464055" cy="464055"/>
            <a:chOff x="-2540" y="-2540"/>
            <a:chExt cx="6355080" cy="6355080"/>
          </a:xfrm>
        </p:grpSpPr>
        <p:sp>
          <p:nvSpPr>
            <p:cNvPr id="11" name="Freeform 11"/>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318F9A"/>
            </a:solidFill>
          </p:spPr>
        </p:sp>
      </p:grpSp>
      <p:sp>
        <p:nvSpPr>
          <p:cNvPr id="12" name="TextBox 12"/>
          <p:cNvSpPr txBox="1"/>
          <p:nvPr/>
        </p:nvSpPr>
        <p:spPr>
          <a:xfrm>
            <a:off x="4704449" y="2426508"/>
            <a:ext cx="4325792" cy="4157172"/>
          </a:xfrm>
          <a:prstGeom prst="rect">
            <a:avLst/>
          </a:prstGeom>
        </p:spPr>
        <p:txBody>
          <a:bodyPr lIns="0" tIns="0" rIns="0" bIns="0" rtlCol="0" anchor="t">
            <a:spAutoFit/>
          </a:bodyPr>
          <a:lstStyle/>
          <a:p>
            <a:pPr algn="r">
              <a:lnSpc>
                <a:spcPts val="2569"/>
              </a:lnSpc>
            </a:pPr>
            <a:r>
              <a:rPr lang="en-US" sz="1835">
                <a:solidFill>
                  <a:srgbClr val="04383F"/>
                </a:solidFill>
                <a:latin typeface="Glacial Indifference"/>
              </a:rPr>
              <a:t>Teknologi dapat didefinisikan sebagai suatu entitas baik material dan non material, yang merupakan aplikasi penciptaan dari proses mental atau fisik untuk mencapai nilai tertentu. Dengan kata lain, teknologi bukan hanya mesin ataupun alat bantu yang sifatnya berwujud, tetapi teknologi ini termasuk kumpulan teknik atau metode‐metode, atau aktivitas yang membentuk dan mengubah budaya. Teknologi ini akan merupakan 50 enabler untuk mewujudkan kreativitas individu dalam karya nyata.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1B422"/>
        </a:solidFill>
        <a:effectLst/>
      </p:bgPr>
    </p:bg>
    <p:spTree>
      <p:nvGrpSpPr>
        <p:cNvPr id="1" name=""/>
        <p:cNvGrpSpPr/>
        <p:nvPr/>
      </p:nvGrpSpPr>
      <p:grpSpPr>
        <a:xfrm>
          <a:off x="0" y="0"/>
          <a:ext cx="0" cy="0"/>
          <a:chOff x="0" y="0"/>
          <a:chExt cx="0" cy="0"/>
        </a:xfrm>
      </p:grpSpPr>
      <p:sp>
        <p:nvSpPr>
          <p:cNvPr id="2" name="AutoShape 2"/>
          <p:cNvSpPr/>
          <p:nvPr/>
        </p:nvSpPr>
        <p:spPr>
          <a:xfrm>
            <a:off x="7302207" y="-127000"/>
            <a:ext cx="2578393" cy="2128501"/>
          </a:xfrm>
          <a:prstGeom prst="rect">
            <a:avLst/>
          </a:prstGeom>
          <a:solidFill>
            <a:srgbClr val="FDFDFD"/>
          </a:solidFill>
        </p:spPr>
      </p:sp>
      <p:sp>
        <p:nvSpPr>
          <p:cNvPr id="3" name="AutoShape 3"/>
          <p:cNvSpPr/>
          <p:nvPr/>
        </p:nvSpPr>
        <p:spPr>
          <a:xfrm>
            <a:off x="8647612" y="1236500"/>
            <a:ext cx="63512" cy="4389120"/>
          </a:xfrm>
          <a:prstGeom prst="rect">
            <a:avLst/>
          </a:prstGeom>
          <a:solidFill>
            <a:srgbClr val="318F9A"/>
          </a:solidFill>
        </p:spPr>
      </p:sp>
      <p:pic>
        <p:nvPicPr>
          <p:cNvPr id="4" name="Picture 4"/>
          <p:cNvPicPr>
            <a:picLocks noChangeAspect="1"/>
          </p:cNvPicPr>
          <p:nvPr/>
        </p:nvPicPr>
        <p:blipFill>
          <a:blip r:embed="rId2"/>
          <a:srcRect l="22540" r="22540"/>
          <a:stretch>
            <a:fillRect/>
          </a:stretch>
        </p:blipFill>
        <p:spPr>
          <a:xfrm>
            <a:off x="-207653" y="-185529"/>
            <a:ext cx="7509860" cy="7686258"/>
          </a:xfrm>
          <a:prstGeom prst="rect">
            <a:avLst/>
          </a:prstGeom>
        </p:spPr>
      </p:pic>
      <p:sp>
        <p:nvSpPr>
          <p:cNvPr id="5" name="AutoShape 5"/>
          <p:cNvSpPr/>
          <p:nvPr/>
        </p:nvSpPr>
        <p:spPr>
          <a:xfrm>
            <a:off x="-106311" y="-110684"/>
            <a:ext cx="767635" cy="1211715"/>
          </a:xfrm>
          <a:prstGeom prst="rect">
            <a:avLst/>
          </a:prstGeom>
          <a:solidFill>
            <a:srgbClr val="FDFDFD"/>
          </a:solidFill>
        </p:spPr>
      </p:sp>
      <p:sp>
        <p:nvSpPr>
          <p:cNvPr id="6" name="AutoShape 6"/>
          <p:cNvSpPr/>
          <p:nvPr/>
        </p:nvSpPr>
        <p:spPr>
          <a:xfrm>
            <a:off x="4291" y="739140"/>
            <a:ext cx="5797202" cy="66887"/>
          </a:xfrm>
          <a:prstGeom prst="rect">
            <a:avLst/>
          </a:prstGeom>
          <a:solidFill>
            <a:srgbClr val="318F9A"/>
          </a:solidFill>
        </p:spPr>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521752" y="1221045"/>
            <a:ext cx="1560912" cy="1560912"/>
          </a:xfrm>
          <a:prstGeom prst="rect">
            <a:avLst/>
          </a:prstGeom>
        </p:spPr>
      </p:pic>
      <p:sp>
        <p:nvSpPr>
          <p:cNvPr id="8" name="TextBox 8"/>
          <p:cNvSpPr txBox="1"/>
          <p:nvPr/>
        </p:nvSpPr>
        <p:spPr>
          <a:xfrm>
            <a:off x="553141" y="2251799"/>
            <a:ext cx="4699501" cy="4010787"/>
          </a:xfrm>
          <a:prstGeom prst="rect">
            <a:avLst/>
          </a:prstGeom>
        </p:spPr>
        <p:txBody>
          <a:bodyPr lIns="0" tIns="0" rIns="0" bIns="0" rtlCol="0" anchor="t">
            <a:spAutoFit/>
          </a:bodyPr>
          <a:lstStyle/>
          <a:p>
            <a:pPr>
              <a:lnSpc>
                <a:spcPts val="3158"/>
              </a:lnSpc>
            </a:pPr>
            <a:r>
              <a:rPr lang="en-US" sz="2699" spc="26">
                <a:solidFill>
                  <a:srgbClr val="414141"/>
                </a:solidFill>
                <a:latin typeface="Glacial Indifference"/>
              </a:rPr>
              <a:t>Teknologi dimasukkan kedalam pilar karena fungsinya sebagai kendaraan dan perangkat (tools) bagi pengembangan landasan ilmu pengetahuan. Teknologi bisa dipakai dalam berkreasi, memproduksi, berkolaborasi, mencari informasi, distribusi dan sarana bersosialisasi.</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1301</Words>
  <Application>Microsoft Office PowerPoint</Application>
  <PresentationFormat>Custom</PresentationFormat>
  <Paragraphs>121</Paragraphs>
  <Slides>21</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21</vt:i4>
      </vt:variant>
    </vt:vector>
  </HeadingPairs>
  <TitlesOfParts>
    <vt:vector size="35" baseType="lpstr">
      <vt:lpstr>Montserrat</vt:lpstr>
      <vt:lpstr>Arimo</vt:lpstr>
      <vt:lpstr>Montserrat Bold</vt:lpstr>
      <vt:lpstr>Arial</vt:lpstr>
      <vt:lpstr>Arimo Bold</vt:lpstr>
      <vt:lpstr>League Spartan Italics</vt:lpstr>
      <vt:lpstr>Calibri</vt:lpstr>
      <vt:lpstr>Helvetica</vt:lpstr>
      <vt:lpstr>Brittany</vt:lpstr>
      <vt:lpstr>Archivo Black Bold</vt:lpstr>
      <vt:lpstr>Glacial Indifference</vt:lpstr>
      <vt:lpstr>Glacial Indifference Bold</vt:lpstr>
      <vt:lpstr>Archivo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MATERI KE 7</dc:title>
  <cp:lastModifiedBy>ASUS</cp:lastModifiedBy>
  <cp:revision>4</cp:revision>
  <dcterms:created xsi:type="dcterms:W3CDTF">2006-08-16T00:00:00Z</dcterms:created>
  <dcterms:modified xsi:type="dcterms:W3CDTF">2024-03-05T03:42:37Z</dcterms:modified>
  <dc:identifier>DAE9l2EAleo</dc:identifier>
</cp:coreProperties>
</file>