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9753600" cy="7315200"/>
  <p:notesSz cx="6858000" cy="9144000"/>
  <p:embeddedFontLst>
    <p:embeddedFont>
      <p:font typeface="Archivo Black" panose="020B0604020202020204" charset="0"/>
      <p:regular r:id="rId12"/>
    </p:embeddedFont>
    <p:embeddedFont>
      <p:font typeface="Buffalo" panose="020B0604020202020204" charset="0"/>
      <p:regular r:id="rId13"/>
    </p:embeddedFont>
    <p:embeddedFont>
      <p:font typeface="Neue Einstellung Bold" panose="020B0604020202020204" charset="0"/>
      <p:regular r:id="rId14"/>
    </p:embeddedFont>
    <p:embeddedFont>
      <p:font typeface="Montserrat" panose="020B0604020202020204" charset="0"/>
      <p:regular r:id="rId15"/>
      <p:bold r:id="rId16"/>
      <p:italic r:id="rId17"/>
      <p:boldItalic r:id="rId18"/>
    </p:embeddedFont>
    <p:embeddedFont>
      <p:font typeface="Montserrat Bold" panose="020B0604020202020204" charset="0"/>
      <p:bold r:id="rId19"/>
    </p:embeddedFont>
    <p:embeddedFont>
      <p:font typeface="Calibri" panose="020F0502020204030204" pitchFamily="34" charset="0"/>
      <p:regular r:id="rId20"/>
      <p:bold r:id="rId21"/>
      <p:italic r:id="rId22"/>
      <p:boldItalic r:id="rId23"/>
    </p:embeddedFont>
    <p:embeddedFont>
      <p:font typeface="Montserrat Italics" panose="020B0604020202020204" charset="0"/>
      <p:regular r:id="rId24"/>
    </p:embeddedFont>
    <p:embeddedFont>
      <p:font typeface="Helvetica 2" charset="0"/>
      <p:regular r:id="rId25"/>
    </p:embeddedFont>
    <p:embeddedFont>
      <p:font typeface="Spectre" panose="020B0604020202020204" charset="0"/>
      <p:regular r:id="rId26"/>
    </p:embeddedFont>
    <p:embeddedFont>
      <p:font typeface="Helvetica 1" panose="020B0604020202020204" charset="0"/>
      <p:regular r:id="rId27"/>
    </p:embeddedFont>
    <p:embeddedFont>
      <p:font typeface="Brittany" panose="020B0604020202020204" charset="0"/>
      <p:regular r:id="rId28"/>
    </p:embeddedFont>
    <p:embeddedFont>
      <p:font typeface="Arimo" panose="020B0604020202020204" charset="0"/>
      <p:regular r:id="rId29"/>
    </p:embeddedFont>
    <p:embeddedFont>
      <p:font typeface="Montserrat Bold Italics" panose="020B0604020202020204" charset="0"/>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102" d="100"/>
          <a:sy n="102" d="100"/>
        </p:scale>
        <p:origin x="166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font" Target="fonts/font10.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3.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font" Target="fonts/font17.fntdata"/><Relationship Id="rId10" Type="http://schemas.openxmlformats.org/officeDocument/2006/relationships/slide" Target="slides/slide9.xml"/><Relationship Id="rId19" Type="http://schemas.openxmlformats.org/officeDocument/2006/relationships/font" Target="fonts/font8.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font" Target="fonts/font16.fntdata"/><Relationship Id="rId30" Type="http://schemas.openxmlformats.org/officeDocument/2006/relationships/font" Target="fonts/font19.fntdata"/><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39.png"/><Relationship Id="rId4" Type="http://schemas.openxmlformats.org/officeDocument/2006/relationships/image" Target="../media/image4.sv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8.sv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13.png"/><Relationship Id="rId7" Type="http://schemas.openxmlformats.org/officeDocument/2006/relationships/image" Target="../media/image15.png"/><Relationship Id="rId12" Type="http://schemas.openxmlformats.org/officeDocument/2006/relationships/image" Target="../media/image17.sv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image" Target="../media/image17.png"/><Relationship Id="rId5" Type="http://schemas.openxmlformats.org/officeDocument/2006/relationships/image" Target="../media/image14.png"/><Relationship Id="rId10" Type="http://schemas.openxmlformats.org/officeDocument/2006/relationships/image" Target="../media/image15.svg"/><Relationship Id="rId4" Type="http://schemas.openxmlformats.org/officeDocument/2006/relationships/image" Target="../media/image4.sv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4.svg"/><Relationship Id="rId7" Type="http://schemas.openxmlformats.org/officeDocument/2006/relationships/image" Target="../media/image19.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8.sv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21.sv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4.svg"/><Relationship Id="rId7" Type="http://schemas.openxmlformats.org/officeDocument/2006/relationships/image" Target="../media/image25.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8.svg"/><Relationship Id="rId4" Type="http://schemas.openxmlformats.org/officeDocument/2006/relationships/image" Target="../media/image14.png"/><Relationship Id="rId9" Type="http://schemas.openxmlformats.org/officeDocument/2006/relationships/image" Target="../media/image27.svg"/></Relationships>
</file>

<file path=ppt/slides/_rels/slide7.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25.png"/><Relationship Id="rId4" Type="http://schemas.openxmlformats.org/officeDocument/2006/relationships/image" Target="../media/image4.svg"/></Relationships>
</file>

<file path=ppt/slides/_rels/slide8.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32.svg"/><Relationship Id="rId7" Type="http://schemas.openxmlformats.org/officeDocument/2006/relationships/image" Target="../media/image31.jpeg"/><Relationship Id="rId12" Type="http://schemas.openxmlformats.org/officeDocument/2006/relationships/image" Target="../media/image30.sv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0.jpeg"/><Relationship Id="rId11" Type="http://schemas.openxmlformats.org/officeDocument/2006/relationships/image" Target="../media/image26.png"/><Relationship Id="rId5" Type="http://schemas.openxmlformats.org/officeDocument/2006/relationships/image" Target="../media/image29.jpeg"/><Relationship Id="rId10" Type="http://schemas.openxmlformats.org/officeDocument/2006/relationships/image" Target="../media/image39.svg"/><Relationship Id="rId4" Type="http://schemas.openxmlformats.org/officeDocument/2006/relationships/image" Target="../media/image28.jpeg"/><Relationship Id="rId9"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6.png"/><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7000"/>
          </a:blip>
          <a:srcRect l="4239" t="17665" r="22747" b="194"/>
          <a:stretch>
            <a:fillRect/>
          </a:stretch>
        </p:blipFill>
        <p:spPr>
          <a:xfrm>
            <a:off x="0" y="0"/>
            <a:ext cx="9753600" cy="7315200"/>
          </a:xfrm>
          <a:prstGeom prst="rect">
            <a:avLst/>
          </a:prstGeom>
        </p:spPr>
      </p:pic>
      <p:grpSp>
        <p:nvGrpSpPr>
          <p:cNvPr id="3" name="Group 3"/>
          <p:cNvGrpSpPr/>
          <p:nvPr/>
        </p:nvGrpSpPr>
        <p:grpSpPr>
          <a:xfrm>
            <a:off x="4993012" y="0"/>
            <a:ext cx="4760588" cy="7315200"/>
            <a:chOff x="0" y="0"/>
            <a:chExt cx="2000367" cy="3073797"/>
          </a:xfrm>
        </p:grpSpPr>
        <p:sp>
          <p:nvSpPr>
            <p:cNvPr id="4" name="Freeform 4"/>
            <p:cNvSpPr/>
            <p:nvPr/>
          </p:nvSpPr>
          <p:spPr>
            <a:xfrm>
              <a:off x="0" y="0"/>
              <a:ext cx="2000366" cy="3073797"/>
            </a:xfrm>
            <a:custGeom>
              <a:avLst/>
              <a:gdLst/>
              <a:ahLst/>
              <a:cxnLst/>
              <a:rect l="l" t="t" r="r" b="b"/>
              <a:pathLst>
                <a:path w="2000366" h="3073797">
                  <a:moveTo>
                    <a:pt x="0" y="0"/>
                  </a:moveTo>
                  <a:lnTo>
                    <a:pt x="2000366" y="0"/>
                  </a:lnTo>
                  <a:lnTo>
                    <a:pt x="2000366" y="3073797"/>
                  </a:lnTo>
                  <a:lnTo>
                    <a:pt x="0" y="3073797"/>
                  </a:lnTo>
                  <a:close/>
                </a:path>
              </a:pathLst>
            </a:custGeom>
            <a:solidFill>
              <a:srgbClr val="FCBB15"/>
            </a:solidFill>
          </p:spPr>
        </p:sp>
      </p:grpSp>
      <p:sp>
        <p:nvSpPr>
          <p:cNvPr id="5" name="TextBox 5"/>
          <p:cNvSpPr txBox="1"/>
          <p:nvPr/>
        </p:nvSpPr>
        <p:spPr>
          <a:xfrm>
            <a:off x="3912089" y="1556046"/>
            <a:ext cx="5389901" cy="2101554"/>
          </a:xfrm>
          <a:prstGeom prst="rect">
            <a:avLst/>
          </a:prstGeom>
        </p:spPr>
        <p:txBody>
          <a:bodyPr lIns="0" tIns="0" rIns="0" bIns="0" rtlCol="0" anchor="t">
            <a:spAutoFit/>
          </a:bodyPr>
          <a:lstStyle/>
          <a:p>
            <a:pPr algn="r">
              <a:lnSpc>
                <a:spcPts val="4114"/>
              </a:lnSpc>
            </a:pPr>
            <a:r>
              <a:rPr lang="en-US" sz="4155" spc="87" dirty="0">
                <a:solidFill>
                  <a:srgbClr val="FFFFFF"/>
                </a:solidFill>
                <a:latin typeface="Archivo Black"/>
              </a:rPr>
              <a:t>AKTOR PENGGERAK EKONOMI KREATIF</a:t>
            </a:r>
          </a:p>
        </p:txBody>
      </p:sp>
      <p:grpSp>
        <p:nvGrpSpPr>
          <p:cNvPr id="6" name="Group 6"/>
          <p:cNvGrpSpPr/>
          <p:nvPr/>
        </p:nvGrpSpPr>
        <p:grpSpPr>
          <a:xfrm>
            <a:off x="533914" y="1454944"/>
            <a:ext cx="4160139" cy="4558510"/>
            <a:chOff x="0" y="0"/>
            <a:chExt cx="5546852" cy="6078013"/>
          </a:xfrm>
        </p:grpSpPr>
        <p:pic>
          <p:nvPicPr>
            <p:cNvPr id="7" name="Picture 7"/>
            <p:cNvPicPr>
              <a:picLocks noChangeAspect="1"/>
            </p:cNvPicPr>
            <p:nvPr/>
          </p:nvPicPr>
          <p:blipFill>
            <a:blip r:embed="rId3"/>
            <a:srcRect l="19579" r="19579"/>
            <a:stretch>
              <a:fillRect/>
            </a:stretch>
          </p:blipFill>
          <p:spPr>
            <a:xfrm>
              <a:off x="0" y="0"/>
              <a:ext cx="5546852" cy="6078013"/>
            </a:xfrm>
            <a:prstGeom prst="rect">
              <a:avLst/>
            </a:prstGeom>
          </p:spPr>
        </p:pic>
      </p:grpSp>
      <p:grpSp>
        <p:nvGrpSpPr>
          <p:cNvPr id="8" name="Group 8"/>
          <p:cNvGrpSpPr/>
          <p:nvPr/>
        </p:nvGrpSpPr>
        <p:grpSpPr>
          <a:xfrm>
            <a:off x="309778" y="2784942"/>
            <a:ext cx="448271" cy="1748842"/>
            <a:chOff x="0" y="0"/>
            <a:chExt cx="771041" cy="3008068"/>
          </a:xfrm>
        </p:grpSpPr>
        <p:sp>
          <p:nvSpPr>
            <p:cNvPr id="9" name="Freeform 9"/>
            <p:cNvSpPr/>
            <p:nvPr/>
          </p:nvSpPr>
          <p:spPr>
            <a:xfrm>
              <a:off x="0" y="0"/>
              <a:ext cx="771041" cy="3008068"/>
            </a:xfrm>
            <a:custGeom>
              <a:avLst/>
              <a:gdLst/>
              <a:ahLst/>
              <a:cxnLst/>
              <a:rect l="l" t="t" r="r" b="b"/>
              <a:pathLst>
                <a:path w="771041" h="3008068">
                  <a:moveTo>
                    <a:pt x="0" y="0"/>
                  </a:moveTo>
                  <a:lnTo>
                    <a:pt x="771041" y="0"/>
                  </a:lnTo>
                  <a:lnTo>
                    <a:pt x="771041" y="3008068"/>
                  </a:lnTo>
                  <a:lnTo>
                    <a:pt x="0" y="3008068"/>
                  </a:lnTo>
                  <a:close/>
                </a:path>
              </a:pathLst>
            </a:custGeom>
            <a:solidFill>
              <a:srgbClr val="94ABB3"/>
            </a:solidFill>
          </p:spPr>
        </p:sp>
      </p:grpSp>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3373845" y="5791570"/>
            <a:ext cx="1619166" cy="503966"/>
          </a:xfrm>
          <a:prstGeom prst="rect">
            <a:avLst/>
          </a:prstGeom>
        </p:spPr>
      </p:pic>
      <p:pic>
        <p:nvPicPr>
          <p:cNvPr id="11" name="Picture 11"/>
          <p:cNvPicPr>
            <a:picLocks noChangeAspect="1"/>
          </p:cNvPicPr>
          <p:nvPr/>
        </p:nvPicPr>
        <p:blipFill>
          <a:blip r:embed="rId6"/>
          <a:srcRect/>
          <a:stretch>
            <a:fillRect/>
          </a:stretch>
        </p:blipFill>
        <p:spPr>
          <a:xfrm>
            <a:off x="535716" y="6265437"/>
            <a:ext cx="444667" cy="418719"/>
          </a:xfrm>
          <a:prstGeom prst="rect">
            <a:avLst/>
          </a:prstGeom>
        </p:spPr>
      </p:pic>
      <p:sp>
        <p:nvSpPr>
          <p:cNvPr id="12" name="TextBox 12"/>
          <p:cNvSpPr txBox="1"/>
          <p:nvPr/>
        </p:nvSpPr>
        <p:spPr>
          <a:xfrm>
            <a:off x="5958206" y="3724674"/>
            <a:ext cx="3341575" cy="790790"/>
          </a:xfrm>
          <a:prstGeom prst="rect">
            <a:avLst/>
          </a:prstGeom>
        </p:spPr>
        <p:txBody>
          <a:bodyPr lIns="0" tIns="0" rIns="0" bIns="0" rtlCol="0" anchor="t">
            <a:spAutoFit/>
          </a:bodyPr>
          <a:lstStyle/>
          <a:p>
            <a:pPr algn="r">
              <a:lnSpc>
                <a:spcPts val="1572"/>
              </a:lnSpc>
            </a:pPr>
            <a:r>
              <a:rPr lang="en-US" sz="1228" spc="254">
                <a:solidFill>
                  <a:srgbClr val="FFFFFF"/>
                </a:solidFill>
                <a:latin typeface="Montserrat"/>
              </a:rPr>
              <a:t>AKTOR UTAMA EKRAF, PERAN AKTOR EKRAF, PEMEGANG KEPENTINGAN, TRIPLE, QUAD &amp;PENTA HELIX</a:t>
            </a:r>
          </a:p>
        </p:txBody>
      </p:sp>
      <p:sp>
        <p:nvSpPr>
          <p:cNvPr id="13" name="TextBox 13"/>
          <p:cNvSpPr txBox="1"/>
          <p:nvPr/>
        </p:nvSpPr>
        <p:spPr>
          <a:xfrm>
            <a:off x="533914" y="1004429"/>
            <a:ext cx="3327014" cy="217170"/>
          </a:xfrm>
          <a:prstGeom prst="rect">
            <a:avLst/>
          </a:prstGeom>
        </p:spPr>
        <p:txBody>
          <a:bodyPr lIns="0" tIns="0" rIns="0" bIns="0" rtlCol="0" anchor="t">
            <a:spAutoFit/>
          </a:bodyPr>
          <a:lstStyle/>
          <a:p>
            <a:pPr>
              <a:lnSpc>
                <a:spcPts val="1679"/>
              </a:lnSpc>
            </a:pPr>
            <a:r>
              <a:rPr lang="en-US" sz="1200" spc="92">
                <a:solidFill>
                  <a:srgbClr val="343232"/>
                </a:solidFill>
                <a:latin typeface="Arimo"/>
              </a:rPr>
              <a:t>www.unigoro.ac.id</a:t>
            </a:r>
          </a:p>
        </p:txBody>
      </p:sp>
      <p:sp>
        <p:nvSpPr>
          <p:cNvPr id="14" name="TextBox 14"/>
          <p:cNvSpPr txBox="1"/>
          <p:nvPr/>
        </p:nvSpPr>
        <p:spPr>
          <a:xfrm>
            <a:off x="6607040" y="6740613"/>
            <a:ext cx="2601956" cy="198120"/>
          </a:xfrm>
          <a:prstGeom prst="rect">
            <a:avLst/>
          </a:prstGeom>
        </p:spPr>
        <p:txBody>
          <a:bodyPr lIns="0" tIns="0" rIns="0" bIns="0" rtlCol="0" anchor="t">
            <a:spAutoFit/>
          </a:bodyPr>
          <a:lstStyle/>
          <a:p>
            <a:pPr algn="r">
              <a:lnSpc>
                <a:spcPts val="1679"/>
              </a:lnSpc>
            </a:pPr>
            <a:r>
              <a:rPr lang="en-US" sz="1200">
                <a:solidFill>
                  <a:srgbClr val="FFFFFF"/>
                </a:solidFill>
                <a:latin typeface="Montserrat"/>
              </a:rPr>
              <a:t>PAGE 1</a:t>
            </a:r>
          </a:p>
        </p:txBody>
      </p:sp>
      <p:sp>
        <p:nvSpPr>
          <p:cNvPr id="15" name="TextBox 15"/>
          <p:cNvSpPr txBox="1"/>
          <p:nvPr/>
        </p:nvSpPr>
        <p:spPr>
          <a:xfrm>
            <a:off x="5777072" y="594360"/>
            <a:ext cx="3522710" cy="474489"/>
          </a:xfrm>
          <a:prstGeom prst="rect">
            <a:avLst/>
          </a:prstGeom>
        </p:spPr>
        <p:txBody>
          <a:bodyPr lIns="0" tIns="0" rIns="0" bIns="0" rtlCol="0" anchor="t">
            <a:spAutoFit/>
          </a:bodyPr>
          <a:lstStyle/>
          <a:p>
            <a:pPr algn="r">
              <a:lnSpc>
                <a:spcPts val="3724"/>
              </a:lnSpc>
              <a:spcBef>
                <a:spcPct val="0"/>
              </a:spcBef>
            </a:pPr>
            <a:r>
              <a:rPr lang="en-US" sz="800" spc="119" dirty="0" smtClean="0">
                <a:solidFill>
                  <a:srgbClr val="FFFFFF"/>
                </a:solidFill>
                <a:latin typeface="Brittany"/>
              </a:rPr>
              <a:t>MOOH SAIFUL ANAM, SE.MM</a:t>
            </a:r>
            <a:endParaRPr lang="en-US" sz="800" spc="119" dirty="0">
              <a:solidFill>
                <a:srgbClr val="FFFFFF"/>
              </a:solidFill>
              <a:latin typeface="Brittany"/>
            </a:endParaRPr>
          </a:p>
        </p:txBody>
      </p:sp>
      <p:sp>
        <p:nvSpPr>
          <p:cNvPr id="16" name="TextBox 16"/>
          <p:cNvSpPr txBox="1"/>
          <p:nvPr/>
        </p:nvSpPr>
        <p:spPr>
          <a:xfrm>
            <a:off x="1066640" y="6257436"/>
            <a:ext cx="2601956" cy="426720"/>
          </a:xfrm>
          <a:prstGeom prst="rect">
            <a:avLst/>
          </a:prstGeom>
        </p:spPr>
        <p:txBody>
          <a:bodyPr lIns="0" tIns="0" rIns="0" bIns="0" rtlCol="0" anchor="t">
            <a:spAutoFit/>
          </a:bodyPr>
          <a:lstStyle/>
          <a:p>
            <a:pPr>
              <a:lnSpc>
                <a:spcPts val="1679"/>
              </a:lnSpc>
            </a:pPr>
            <a:r>
              <a:rPr lang="en-US" sz="1200">
                <a:solidFill>
                  <a:srgbClr val="343232"/>
                </a:solidFill>
                <a:latin typeface="Arimo"/>
              </a:rPr>
              <a:t>FAKULTAS EKONOMI</a:t>
            </a:r>
          </a:p>
          <a:p>
            <a:pPr>
              <a:lnSpc>
                <a:spcPts val="1679"/>
              </a:lnSpc>
            </a:pPr>
            <a:r>
              <a:rPr lang="en-US" sz="1200">
                <a:solidFill>
                  <a:srgbClr val="343232"/>
                </a:solidFill>
                <a:latin typeface="Arimo"/>
              </a:rPr>
              <a:t>UNIVERSITAS BOJONEGORO</a:t>
            </a:r>
          </a:p>
        </p:txBody>
      </p:sp>
      <p:sp>
        <p:nvSpPr>
          <p:cNvPr id="17" name="TextBox 17"/>
          <p:cNvSpPr txBox="1"/>
          <p:nvPr/>
        </p:nvSpPr>
        <p:spPr>
          <a:xfrm>
            <a:off x="8739163" y="514350"/>
            <a:ext cx="2601956" cy="217170"/>
          </a:xfrm>
          <a:prstGeom prst="rect">
            <a:avLst/>
          </a:prstGeom>
        </p:spPr>
        <p:txBody>
          <a:bodyPr lIns="0" tIns="0" rIns="0" bIns="0" rtlCol="0" anchor="t">
            <a:spAutoFit/>
          </a:bodyPr>
          <a:lstStyle/>
          <a:p>
            <a:pPr>
              <a:lnSpc>
                <a:spcPts val="1679"/>
              </a:lnSpc>
            </a:pPr>
            <a:r>
              <a:rPr lang="en-US" sz="1200">
                <a:solidFill>
                  <a:srgbClr val="FFFFFF"/>
                </a:solidFill>
                <a:latin typeface="Arimo"/>
              </a:rPr>
              <a:t>DOSEN</a:t>
            </a:r>
          </a:p>
        </p:txBody>
      </p:sp>
      <p:sp>
        <p:nvSpPr>
          <p:cNvPr id="18" name="TextBox 18"/>
          <p:cNvSpPr txBox="1"/>
          <p:nvPr/>
        </p:nvSpPr>
        <p:spPr>
          <a:xfrm>
            <a:off x="6607040" y="5667379"/>
            <a:ext cx="2601956" cy="359073"/>
          </a:xfrm>
          <a:prstGeom prst="rect">
            <a:avLst/>
          </a:prstGeom>
        </p:spPr>
        <p:txBody>
          <a:bodyPr lIns="0" tIns="0" rIns="0" bIns="0" rtlCol="0" anchor="t">
            <a:spAutoFit/>
          </a:bodyPr>
          <a:lstStyle/>
          <a:p>
            <a:pPr algn="r">
              <a:lnSpc>
                <a:spcPts val="1400"/>
              </a:lnSpc>
            </a:pPr>
            <a:r>
              <a:rPr lang="en-US" sz="1000" dirty="0" smtClean="0">
                <a:solidFill>
                  <a:srgbClr val="FFFFFF"/>
                </a:solidFill>
                <a:latin typeface="Arimo"/>
              </a:rPr>
              <a:t>MATERI 7 </a:t>
            </a:r>
            <a:endParaRPr lang="en-US" sz="1000" dirty="0">
              <a:solidFill>
                <a:srgbClr val="FFFFFF"/>
              </a:solidFill>
              <a:latin typeface="Arimo"/>
            </a:endParaRPr>
          </a:p>
          <a:p>
            <a:pPr algn="r">
              <a:lnSpc>
                <a:spcPts val="1400"/>
              </a:lnSpc>
            </a:pPr>
            <a:r>
              <a:rPr lang="en-US" sz="1000" dirty="0">
                <a:solidFill>
                  <a:srgbClr val="FFFFFF"/>
                </a:solidFill>
                <a:latin typeface="Arimo"/>
              </a:rPr>
              <a:t>EK. PARIWISATA &amp; EKONOMI KREATIF</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5847581" cy="7315200"/>
            <a:chOff x="0" y="0"/>
            <a:chExt cx="7796775" cy="9753600"/>
          </a:xfrm>
        </p:grpSpPr>
        <p:pic>
          <p:nvPicPr>
            <p:cNvPr id="3" name="Picture 3"/>
            <p:cNvPicPr>
              <a:picLocks noChangeAspect="1"/>
            </p:cNvPicPr>
            <p:nvPr/>
          </p:nvPicPr>
          <p:blipFill>
            <a:blip r:embed="rId2"/>
            <a:srcRect l="10031" r="10031"/>
            <a:stretch>
              <a:fillRect/>
            </a:stretch>
          </p:blipFill>
          <p:spPr>
            <a:xfrm>
              <a:off x="0" y="0"/>
              <a:ext cx="7796775" cy="9753600"/>
            </a:xfrm>
            <a:prstGeom prst="rect">
              <a:avLst/>
            </a:prstGeom>
          </p:spPr>
        </p:pic>
      </p:grpSp>
      <p:sp>
        <p:nvSpPr>
          <p:cNvPr id="4" name="TextBox 4"/>
          <p:cNvSpPr txBox="1"/>
          <p:nvPr/>
        </p:nvSpPr>
        <p:spPr>
          <a:xfrm>
            <a:off x="122593" y="6125392"/>
            <a:ext cx="5602395" cy="471033"/>
          </a:xfrm>
          <a:prstGeom prst="rect">
            <a:avLst/>
          </a:prstGeom>
        </p:spPr>
        <p:txBody>
          <a:bodyPr lIns="0" tIns="0" rIns="0" bIns="0" rtlCol="0" anchor="t">
            <a:spAutoFit/>
          </a:bodyPr>
          <a:lstStyle/>
          <a:p>
            <a:pPr algn="ctr">
              <a:lnSpc>
                <a:spcPts val="3962"/>
              </a:lnSpc>
              <a:spcBef>
                <a:spcPct val="0"/>
              </a:spcBef>
            </a:pPr>
            <a:r>
              <a:rPr lang="en-US" sz="2830" spc="127">
                <a:solidFill>
                  <a:srgbClr val="FFFFFF"/>
                </a:solidFill>
                <a:latin typeface="Buffalo"/>
              </a:rPr>
              <a:t>Apakah kalian aktornya ?</a:t>
            </a:r>
          </a:p>
        </p:txBody>
      </p:sp>
      <p:pic>
        <p:nvPicPr>
          <p:cNvPr id="5"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5061801" y="1297452"/>
            <a:ext cx="1571559" cy="489148"/>
          </a:xfrm>
          <a:prstGeom prst="rect">
            <a:avLst/>
          </a:prstGeom>
        </p:spPr>
      </p:pic>
      <p:sp>
        <p:nvSpPr>
          <p:cNvPr id="6" name="TextBox 6"/>
          <p:cNvSpPr txBox="1"/>
          <p:nvPr/>
        </p:nvSpPr>
        <p:spPr>
          <a:xfrm>
            <a:off x="4151205" y="6366510"/>
            <a:ext cx="4870875" cy="217170"/>
          </a:xfrm>
          <a:prstGeom prst="rect">
            <a:avLst/>
          </a:prstGeom>
        </p:spPr>
        <p:txBody>
          <a:bodyPr lIns="0" tIns="0" rIns="0" bIns="0" rtlCol="0" anchor="t">
            <a:spAutoFit/>
          </a:bodyPr>
          <a:lstStyle/>
          <a:p>
            <a:pPr algn="r">
              <a:lnSpc>
                <a:spcPts val="1679"/>
              </a:lnSpc>
            </a:pPr>
            <a:r>
              <a:rPr lang="en-US" sz="1200">
                <a:solidFill>
                  <a:srgbClr val="343232"/>
                </a:solidFill>
                <a:latin typeface="Arimo"/>
              </a:rPr>
              <a:t>PAGE 10</a:t>
            </a:r>
          </a:p>
        </p:txBody>
      </p:sp>
      <p:pic>
        <p:nvPicPr>
          <p:cNvPr id="7"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5400000">
            <a:off x="8482353" y="270225"/>
            <a:ext cx="2056101" cy="976648"/>
          </a:xfrm>
          <a:prstGeom prst="rect">
            <a:avLst/>
          </a:prstGeom>
        </p:spPr>
      </p:pic>
      <p:sp>
        <p:nvSpPr>
          <p:cNvPr id="8" name="TextBox 8"/>
          <p:cNvSpPr txBox="1"/>
          <p:nvPr/>
        </p:nvSpPr>
        <p:spPr>
          <a:xfrm rot="-5400000">
            <a:off x="4503138" y="2973526"/>
            <a:ext cx="6114121" cy="1012748"/>
          </a:xfrm>
          <a:prstGeom prst="rect">
            <a:avLst/>
          </a:prstGeom>
        </p:spPr>
        <p:txBody>
          <a:bodyPr lIns="0" tIns="0" rIns="0" bIns="0" rtlCol="0" anchor="t">
            <a:spAutoFit/>
          </a:bodyPr>
          <a:lstStyle/>
          <a:p>
            <a:pPr algn="ctr">
              <a:lnSpc>
                <a:spcPts val="8229"/>
              </a:lnSpc>
            </a:pPr>
            <a:r>
              <a:rPr lang="en-US" sz="5878">
                <a:solidFill>
                  <a:srgbClr val="E1B422"/>
                </a:solidFill>
                <a:latin typeface="Montserrat Bold"/>
              </a:rPr>
              <a:t>THANK YOU</a:t>
            </a:r>
          </a:p>
        </p:txBody>
      </p:sp>
      <p:sp>
        <p:nvSpPr>
          <p:cNvPr id="9" name="TextBox 9"/>
          <p:cNvSpPr txBox="1"/>
          <p:nvPr/>
        </p:nvSpPr>
        <p:spPr>
          <a:xfrm rot="-5400000">
            <a:off x="5253187" y="3385660"/>
            <a:ext cx="5787541" cy="188480"/>
          </a:xfrm>
          <a:prstGeom prst="rect">
            <a:avLst/>
          </a:prstGeom>
        </p:spPr>
        <p:txBody>
          <a:bodyPr lIns="0" tIns="0" rIns="0" bIns="0" rtlCol="0" anchor="t">
            <a:spAutoFit/>
          </a:bodyPr>
          <a:lstStyle/>
          <a:p>
            <a:pPr algn="ctr">
              <a:lnSpc>
                <a:spcPts val="1454"/>
              </a:lnSpc>
            </a:pPr>
            <a:r>
              <a:rPr lang="en-US" sz="1136" spc="235">
                <a:solidFill>
                  <a:srgbClr val="E1B422"/>
                </a:solidFill>
                <a:latin typeface="Montserrat"/>
              </a:rPr>
              <a:t>SIAP MENJADI AKTOR PERNGGERAK EKRAF ?</a:t>
            </a:r>
          </a:p>
        </p:txBody>
      </p:sp>
      <p:sp>
        <p:nvSpPr>
          <p:cNvPr id="10" name="TextBox 10"/>
          <p:cNvSpPr txBox="1"/>
          <p:nvPr/>
        </p:nvSpPr>
        <p:spPr>
          <a:xfrm>
            <a:off x="5958605" y="7003065"/>
            <a:ext cx="3327014" cy="217170"/>
          </a:xfrm>
          <a:prstGeom prst="rect">
            <a:avLst/>
          </a:prstGeom>
        </p:spPr>
        <p:txBody>
          <a:bodyPr lIns="0" tIns="0" rIns="0" bIns="0" rtlCol="0" anchor="t">
            <a:spAutoFit/>
          </a:bodyPr>
          <a:lstStyle/>
          <a:p>
            <a:pPr>
              <a:lnSpc>
                <a:spcPts val="1679"/>
              </a:lnSpc>
            </a:pPr>
            <a:r>
              <a:rPr lang="en-US" sz="1200" spc="92">
                <a:solidFill>
                  <a:srgbClr val="343232"/>
                </a:solidFill>
                <a:latin typeface="Arimo"/>
              </a:rPr>
              <a:t>www.unigoro.ac.id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grpSp>
        <p:nvGrpSpPr>
          <p:cNvPr id="2" name="Group 2"/>
          <p:cNvGrpSpPr/>
          <p:nvPr/>
        </p:nvGrpSpPr>
        <p:grpSpPr>
          <a:xfrm>
            <a:off x="5236272" y="1452080"/>
            <a:ext cx="3262033" cy="4676933"/>
            <a:chOff x="0" y="0"/>
            <a:chExt cx="1913890" cy="2744036"/>
          </a:xfrm>
        </p:grpSpPr>
        <p:sp>
          <p:nvSpPr>
            <p:cNvPr id="3" name="Freeform 3"/>
            <p:cNvSpPr/>
            <p:nvPr/>
          </p:nvSpPr>
          <p:spPr>
            <a:xfrm>
              <a:off x="0" y="0"/>
              <a:ext cx="1913890" cy="2744036"/>
            </a:xfrm>
            <a:custGeom>
              <a:avLst/>
              <a:gdLst/>
              <a:ahLst/>
              <a:cxnLst/>
              <a:rect l="l" t="t" r="r" b="b"/>
              <a:pathLst>
                <a:path w="1913890" h="2744036">
                  <a:moveTo>
                    <a:pt x="0" y="0"/>
                  </a:moveTo>
                  <a:lnTo>
                    <a:pt x="1913890" y="0"/>
                  </a:lnTo>
                  <a:lnTo>
                    <a:pt x="1913890" y="2744036"/>
                  </a:lnTo>
                  <a:lnTo>
                    <a:pt x="0" y="2744036"/>
                  </a:lnTo>
                  <a:close/>
                </a:path>
              </a:pathLst>
            </a:custGeom>
            <a:solidFill>
              <a:srgbClr val="E1B422"/>
            </a:solidFill>
          </p:spPr>
        </p:sp>
      </p:grpSp>
      <p:grpSp>
        <p:nvGrpSpPr>
          <p:cNvPr id="4" name="Group 4"/>
          <p:cNvGrpSpPr/>
          <p:nvPr/>
        </p:nvGrpSpPr>
        <p:grpSpPr>
          <a:xfrm>
            <a:off x="5369658" y="819354"/>
            <a:ext cx="3905810" cy="4865022"/>
            <a:chOff x="0" y="0"/>
            <a:chExt cx="5207746" cy="6486696"/>
          </a:xfrm>
        </p:grpSpPr>
        <p:pic>
          <p:nvPicPr>
            <p:cNvPr id="5" name="Picture 5"/>
            <p:cNvPicPr>
              <a:picLocks noChangeAspect="1"/>
            </p:cNvPicPr>
            <p:nvPr/>
          </p:nvPicPr>
          <p:blipFill>
            <a:blip r:embed="rId2"/>
            <a:srcRect l="19550" r="26910"/>
            <a:stretch>
              <a:fillRect/>
            </a:stretch>
          </p:blipFill>
          <p:spPr>
            <a:xfrm>
              <a:off x="0" y="0"/>
              <a:ext cx="5207746" cy="6486696"/>
            </a:xfrm>
            <a:prstGeom prst="rect">
              <a:avLst/>
            </a:prstGeom>
          </p:spPr>
        </p:pic>
      </p:grpSp>
      <p:grpSp>
        <p:nvGrpSpPr>
          <p:cNvPr id="6" name="Group 6"/>
          <p:cNvGrpSpPr/>
          <p:nvPr/>
        </p:nvGrpSpPr>
        <p:grpSpPr>
          <a:xfrm>
            <a:off x="0" y="8617"/>
            <a:ext cx="343581" cy="4399971"/>
            <a:chOff x="0" y="0"/>
            <a:chExt cx="194838" cy="2495145"/>
          </a:xfrm>
        </p:grpSpPr>
        <p:sp>
          <p:nvSpPr>
            <p:cNvPr id="7" name="Freeform 7"/>
            <p:cNvSpPr/>
            <p:nvPr/>
          </p:nvSpPr>
          <p:spPr>
            <a:xfrm>
              <a:off x="0" y="0"/>
              <a:ext cx="194838" cy="2495145"/>
            </a:xfrm>
            <a:custGeom>
              <a:avLst/>
              <a:gdLst/>
              <a:ahLst/>
              <a:cxnLst/>
              <a:rect l="l" t="t" r="r" b="b"/>
              <a:pathLst>
                <a:path w="194838" h="2495145">
                  <a:moveTo>
                    <a:pt x="0" y="0"/>
                  </a:moveTo>
                  <a:lnTo>
                    <a:pt x="194838" y="0"/>
                  </a:lnTo>
                  <a:lnTo>
                    <a:pt x="194838" y="2495145"/>
                  </a:lnTo>
                  <a:lnTo>
                    <a:pt x="0" y="2495145"/>
                  </a:lnTo>
                  <a:close/>
                </a:path>
              </a:pathLst>
            </a:custGeom>
            <a:solidFill>
              <a:srgbClr val="E1B422"/>
            </a:solidFill>
          </p:spPr>
        </p:sp>
      </p:grpSp>
      <p:pic>
        <p:nvPicPr>
          <p:cNvPr id="8" name="Picture 8"/>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4678410" y="634651"/>
            <a:ext cx="1728489" cy="537992"/>
          </a:xfrm>
          <a:prstGeom prst="rect">
            <a:avLst/>
          </a:prstGeom>
        </p:spPr>
      </p:pic>
      <p:sp>
        <p:nvSpPr>
          <p:cNvPr id="9" name="AutoShape 9"/>
          <p:cNvSpPr/>
          <p:nvPr/>
        </p:nvSpPr>
        <p:spPr>
          <a:xfrm rot="-5400000">
            <a:off x="-790592" y="2570163"/>
            <a:ext cx="2594990" cy="0"/>
          </a:xfrm>
          <a:prstGeom prst="line">
            <a:avLst/>
          </a:prstGeom>
          <a:ln w="28575" cap="rnd">
            <a:solidFill>
              <a:srgbClr val="94ABB3"/>
            </a:solidFill>
            <a:prstDash val="solid"/>
            <a:headEnd type="none" w="sm" len="sm"/>
            <a:tailEnd type="none" w="sm" len="sm"/>
          </a:ln>
        </p:spPr>
      </p:sp>
      <p:pic>
        <p:nvPicPr>
          <p:cNvPr id="10" name="Picture 10"/>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5400000">
            <a:off x="8704895" y="303122"/>
            <a:ext cx="2173611" cy="1032465"/>
          </a:xfrm>
          <a:prstGeom prst="rect">
            <a:avLst/>
          </a:prstGeom>
        </p:spPr>
      </p:pic>
      <p:grpSp>
        <p:nvGrpSpPr>
          <p:cNvPr id="11" name="Group 11"/>
          <p:cNvGrpSpPr/>
          <p:nvPr/>
        </p:nvGrpSpPr>
        <p:grpSpPr>
          <a:xfrm>
            <a:off x="2390574" y="3734345"/>
            <a:ext cx="817937" cy="297074"/>
            <a:chOff x="0" y="0"/>
            <a:chExt cx="419605" cy="152400"/>
          </a:xfrm>
        </p:grpSpPr>
        <p:sp>
          <p:nvSpPr>
            <p:cNvPr id="12" name="Freeform 12"/>
            <p:cNvSpPr/>
            <p:nvPr/>
          </p:nvSpPr>
          <p:spPr>
            <a:xfrm>
              <a:off x="0" y="0"/>
              <a:ext cx="419605" cy="152400"/>
            </a:xfrm>
            <a:custGeom>
              <a:avLst/>
              <a:gdLst/>
              <a:ahLst/>
              <a:cxnLst/>
              <a:rect l="l" t="t" r="r" b="b"/>
              <a:pathLst>
                <a:path w="419605" h="152400">
                  <a:moveTo>
                    <a:pt x="0" y="0"/>
                  </a:moveTo>
                  <a:lnTo>
                    <a:pt x="419605" y="0"/>
                  </a:lnTo>
                  <a:lnTo>
                    <a:pt x="419605" y="152400"/>
                  </a:lnTo>
                  <a:lnTo>
                    <a:pt x="0" y="152400"/>
                  </a:lnTo>
                  <a:close/>
                </a:path>
              </a:pathLst>
            </a:custGeom>
            <a:solidFill>
              <a:srgbClr val="C7D0D8"/>
            </a:solidFill>
          </p:spPr>
        </p:sp>
      </p:grpSp>
      <p:grpSp>
        <p:nvGrpSpPr>
          <p:cNvPr id="13" name="Group 13"/>
          <p:cNvGrpSpPr/>
          <p:nvPr/>
        </p:nvGrpSpPr>
        <p:grpSpPr>
          <a:xfrm>
            <a:off x="725830" y="4003672"/>
            <a:ext cx="1100615" cy="297074"/>
            <a:chOff x="0" y="0"/>
            <a:chExt cx="564620" cy="152400"/>
          </a:xfrm>
        </p:grpSpPr>
        <p:sp>
          <p:nvSpPr>
            <p:cNvPr id="14" name="Freeform 14"/>
            <p:cNvSpPr/>
            <p:nvPr/>
          </p:nvSpPr>
          <p:spPr>
            <a:xfrm>
              <a:off x="0" y="0"/>
              <a:ext cx="564620" cy="152400"/>
            </a:xfrm>
            <a:custGeom>
              <a:avLst/>
              <a:gdLst/>
              <a:ahLst/>
              <a:cxnLst/>
              <a:rect l="l" t="t" r="r" b="b"/>
              <a:pathLst>
                <a:path w="564620" h="152400">
                  <a:moveTo>
                    <a:pt x="0" y="0"/>
                  </a:moveTo>
                  <a:lnTo>
                    <a:pt x="564620" y="0"/>
                  </a:lnTo>
                  <a:lnTo>
                    <a:pt x="564620" y="152400"/>
                  </a:lnTo>
                  <a:lnTo>
                    <a:pt x="0" y="152400"/>
                  </a:lnTo>
                  <a:close/>
                </a:path>
              </a:pathLst>
            </a:custGeom>
            <a:solidFill>
              <a:srgbClr val="C7D0D8"/>
            </a:solidFill>
          </p:spPr>
        </p:sp>
      </p:grpSp>
      <p:grpSp>
        <p:nvGrpSpPr>
          <p:cNvPr id="15" name="Group 15"/>
          <p:cNvGrpSpPr/>
          <p:nvPr/>
        </p:nvGrpSpPr>
        <p:grpSpPr>
          <a:xfrm>
            <a:off x="651389" y="3734345"/>
            <a:ext cx="1217374" cy="297074"/>
            <a:chOff x="0" y="0"/>
            <a:chExt cx="624517" cy="152400"/>
          </a:xfrm>
        </p:grpSpPr>
        <p:sp>
          <p:nvSpPr>
            <p:cNvPr id="16" name="Freeform 16"/>
            <p:cNvSpPr/>
            <p:nvPr/>
          </p:nvSpPr>
          <p:spPr>
            <a:xfrm>
              <a:off x="0" y="0"/>
              <a:ext cx="624517" cy="152400"/>
            </a:xfrm>
            <a:custGeom>
              <a:avLst/>
              <a:gdLst/>
              <a:ahLst/>
              <a:cxnLst/>
              <a:rect l="l" t="t" r="r" b="b"/>
              <a:pathLst>
                <a:path w="624517" h="152400">
                  <a:moveTo>
                    <a:pt x="0" y="0"/>
                  </a:moveTo>
                  <a:lnTo>
                    <a:pt x="624517" y="0"/>
                  </a:lnTo>
                  <a:lnTo>
                    <a:pt x="624517" y="152400"/>
                  </a:lnTo>
                  <a:lnTo>
                    <a:pt x="0" y="152400"/>
                  </a:lnTo>
                  <a:close/>
                </a:path>
              </a:pathLst>
            </a:custGeom>
            <a:solidFill>
              <a:srgbClr val="C7D0D8"/>
            </a:solidFill>
          </p:spPr>
        </p:sp>
      </p:grpSp>
      <p:sp>
        <p:nvSpPr>
          <p:cNvPr id="17" name="TextBox 17"/>
          <p:cNvSpPr txBox="1"/>
          <p:nvPr/>
        </p:nvSpPr>
        <p:spPr>
          <a:xfrm>
            <a:off x="725830" y="2952112"/>
            <a:ext cx="3826899" cy="3341370"/>
          </a:xfrm>
          <a:prstGeom prst="rect">
            <a:avLst/>
          </a:prstGeom>
        </p:spPr>
        <p:txBody>
          <a:bodyPr lIns="0" tIns="0" rIns="0" bIns="0" rtlCol="0" anchor="t">
            <a:spAutoFit/>
          </a:bodyPr>
          <a:lstStyle/>
          <a:p>
            <a:pPr algn="just">
              <a:lnSpc>
                <a:spcPts val="1679"/>
              </a:lnSpc>
            </a:pPr>
            <a:r>
              <a:rPr lang="en-US" sz="1200">
                <a:solidFill>
                  <a:srgbClr val="343232"/>
                </a:solidFill>
                <a:latin typeface="Montserrat"/>
              </a:rPr>
              <a:t>Blue-print Pengembangan Ekonomi Kreatif 2025 Departemen Perdagangan Republik Indonesia, struktur industri kreatif yang ada saat ini dipayungi oleh hubungan antara Cendekiawan (Intellectuals), Bisnis (Business) dan pemerintah (Government) yang disebut sebagai sistem ‘triple helix’ yang merupakan aktor utama penggerak lahirnya kreativitas, ide, ilmu pengetahuan dan teknologi yang vital bagi tumbuhnya industri kreatif di Indonesia.</a:t>
            </a:r>
          </a:p>
          <a:p>
            <a:pPr algn="just">
              <a:lnSpc>
                <a:spcPts val="1679"/>
              </a:lnSpc>
            </a:pPr>
            <a:endParaRPr lang="en-US" sz="1200">
              <a:solidFill>
                <a:srgbClr val="343232"/>
              </a:solidFill>
              <a:latin typeface="Montserrat"/>
            </a:endParaRPr>
          </a:p>
          <a:p>
            <a:pPr algn="just">
              <a:lnSpc>
                <a:spcPts val="1679"/>
              </a:lnSpc>
            </a:pPr>
            <a:r>
              <a:rPr lang="en-US" sz="1200">
                <a:solidFill>
                  <a:srgbClr val="343232"/>
                </a:solidFill>
                <a:latin typeface="Montserrat"/>
              </a:rPr>
              <a:t>Berkembangnya waktu, para cendikiawan mengembangkan konsep kolaborasi ini menjadi Quad Helix sampai Penta Helix</a:t>
            </a:r>
          </a:p>
          <a:p>
            <a:pPr algn="just">
              <a:lnSpc>
                <a:spcPts val="1679"/>
              </a:lnSpc>
            </a:pPr>
            <a:endParaRPr lang="en-US" sz="1200">
              <a:solidFill>
                <a:srgbClr val="343232"/>
              </a:solidFill>
              <a:latin typeface="Montserrat"/>
            </a:endParaRPr>
          </a:p>
          <a:p>
            <a:pPr algn="just">
              <a:lnSpc>
                <a:spcPts val="1679"/>
              </a:lnSpc>
            </a:pPr>
            <a:r>
              <a:rPr lang="en-US" sz="1200">
                <a:solidFill>
                  <a:srgbClr val="343232"/>
                </a:solidFill>
                <a:latin typeface="Montserrat"/>
              </a:rPr>
              <a:t>Bagaimana konsep kolaborasi mereka ?</a:t>
            </a:r>
          </a:p>
        </p:txBody>
      </p:sp>
      <p:sp>
        <p:nvSpPr>
          <p:cNvPr id="18" name="TextBox 18"/>
          <p:cNvSpPr txBox="1"/>
          <p:nvPr/>
        </p:nvSpPr>
        <p:spPr>
          <a:xfrm>
            <a:off x="6427090" y="6366510"/>
            <a:ext cx="2594990" cy="217170"/>
          </a:xfrm>
          <a:prstGeom prst="rect">
            <a:avLst/>
          </a:prstGeom>
        </p:spPr>
        <p:txBody>
          <a:bodyPr lIns="0" tIns="0" rIns="0" bIns="0" rtlCol="0" anchor="t">
            <a:spAutoFit/>
          </a:bodyPr>
          <a:lstStyle/>
          <a:p>
            <a:pPr algn="r">
              <a:lnSpc>
                <a:spcPts val="1679"/>
              </a:lnSpc>
            </a:pPr>
            <a:r>
              <a:rPr lang="en-US" sz="1200">
                <a:solidFill>
                  <a:srgbClr val="343232"/>
                </a:solidFill>
                <a:latin typeface="Arimo"/>
              </a:rPr>
              <a:t>PAGE 2</a:t>
            </a:r>
          </a:p>
        </p:txBody>
      </p:sp>
      <p:sp>
        <p:nvSpPr>
          <p:cNvPr id="19" name="TextBox 19"/>
          <p:cNvSpPr txBox="1"/>
          <p:nvPr/>
        </p:nvSpPr>
        <p:spPr>
          <a:xfrm>
            <a:off x="5857975" y="4832220"/>
            <a:ext cx="3513279" cy="446967"/>
          </a:xfrm>
          <a:prstGeom prst="rect">
            <a:avLst/>
          </a:prstGeom>
        </p:spPr>
        <p:txBody>
          <a:bodyPr lIns="0" tIns="0" rIns="0" bIns="0" rtlCol="0" anchor="t">
            <a:spAutoFit/>
          </a:bodyPr>
          <a:lstStyle/>
          <a:p>
            <a:pPr>
              <a:lnSpc>
                <a:spcPts val="3714"/>
              </a:lnSpc>
              <a:spcBef>
                <a:spcPct val="0"/>
              </a:spcBef>
            </a:pPr>
            <a:r>
              <a:rPr lang="en-US" sz="2652" spc="119">
                <a:solidFill>
                  <a:srgbClr val="000000"/>
                </a:solidFill>
                <a:latin typeface="Brittany"/>
              </a:rPr>
              <a:t>Actor</a:t>
            </a:r>
          </a:p>
        </p:txBody>
      </p:sp>
      <p:sp>
        <p:nvSpPr>
          <p:cNvPr id="20" name="TextBox 20"/>
          <p:cNvSpPr txBox="1"/>
          <p:nvPr/>
        </p:nvSpPr>
        <p:spPr>
          <a:xfrm>
            <a:off x="725830" y="1497668"/>
            <a:ext cx="4257783" cy="1057152"/>
          </a:xfrm>
          <a:prstGeom prst="rect">
            <a:avLst/>
          </a:prstGeom>
        </p:spPr>
        <p:txBody>
          <a:bodyPr lIns="0" tIns="0" rIns="0" bIns="0" rtlCol="0" anchor="t">
            <a:spAutoFit/>
          </a:bodyPr>
          <a:lstStyle/>
          <a:p>
            <a:pPr>
              <a:lnSpc>
                <a:spcPts val="4083"/>
              </a:lnSpc>
            </a:pPr>
            <a:r>
              <a:rPr lang="en-US" sz="3964" spc="3">
                <a:solidFill>
                  <a:srgbClr val="E1B422"/>
                </a:solidFill>
                <a:latin typeface="Archivo Black Bold"/>
              </a:rPr>
              <a:t>Aktor Pengerak Ekraf</a:t>
            </a:r>
          </a:p>
        </p:txBody>
      </p:sp>
      <p:sp>
        <p:nvSpPr>
          <p:cNvPr id="21" name="TextBox 21"/>
          <p:cNvSpPr txBox="1"/>
          <p:nvPr/>
        </p:nvSpPr>
        <p:spPr>
          <a:xfrm>
            <a:off x="802346" y="693420"/>
            <a:ext cx="3327014" cy="217170"/>
          </a:xfrm>
          <a:prstGeom prst="rect">
            <a:avLst/>
          </a:prstGeom>
        </p:spPr>
        <p:txBody>
          <a:bodyPr lIns="0" tIns="0" rIns="0" bIns="0" rtlCol="0" anchor="t">
            <a:spAutoFit/>
          </a:bodyPr>
          <a:lstStyle/>
          <a:p>
            <a:pPr>
              <a:lnSpc>
                <a:spcPts val="1679"/>
              </a:lnSpc>
            </a:pPr>
            <a:r>
              <a:rPr lang="en-US" sz="1200" spc="92">
                <a:solidFill>
                  <a:srgbClr val="343232"/>
                </a:solidFill>
                <a:latin typeface="Arimo"/>
              </a:rPr>
              <a:t>www.unigoro.ac.id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TextBox 2"/>
          <p:cNvSpPr txBox="1"/>
          <p:nvPr/>
        </p:nvSpPr>
        <p:spPr>
          <a:xfrm>
            <a:off x="6412260" y="6383969"/>
            <a:ext cx="2609820" cy="217170"/>
          </a:xfrm>
          <a:prstGeom prst="rect">
            <a:avLst/>
          </a:prstGeom>
        </p:spPr>
        <p:txBody>
          <a:bodyPr lIns="0" tIns="0" rIns="0" bIns="0" rtlCol="0" anchor="t">
            <a:spAutoFit/>
          </a:bodyPr>
          <a:lstStyle/>
          <a:p>
            <a:pPr algn="r">
              <a:lnSpc>
                <a:spcPts val="1679"/>
              </a:lnSpc>
            </a:pPr>
            <a:r>
              <a:rPr lang="en-US" sz="1200">
                <a:solidFill>
                  <a:srgbClr val="343232"/>
                </a:solidFill>
                <a:latin typeface="Arimo"/>
              </a:rPr>
              <a:t>PAGE 3</a:t>
            </a:r>
          </a:p>
        </p:txBody>
      </p:sp>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a:off x="8507890" y="266300"/>
            <a:ext cx="1958820" cy="930439"/>
          </a:xfrm>
          <a:prstGeom prst="rect">
            <a:avLst/>
          </a:prstGeom>
        </p:spPr>
      </p:pic>
      <p:sp>
        <p:nvSpPr>
          <p:cNvPr id="4" name="TextBox 4"/>
          <p:cNvSpPr txBox="1"/>
          <p:nvPr/>
        </p:nvSpPr>
        <p:spPr>
          <a:xfrm>
            <a:off x="1782385" y="1273065"/>
            <a:ext cx="5934785" cy="714834"/>
          </a:xfrm>
          <a:prstGeom prst="rect">
            <a:avLst/>
          </a:prstGeom>
        </p:spPr>
        <p:txBody>
          <a:bodyPr lIns="0" tIns="0" rIns="0" bIns="0" rtlCol="0" anchor="t">
            <a:spAutoFit/>
          </a:bodyPr>
          <a:lstStyle/>
          <a:p>
            <a:pPr algn="ctr">
              <a:lnSpc>
                <a:spcPts val="5593"/>
              </a:lnSpc>
            </a:pPr>
            <a:r>
              <a:rPr lang="en-US" sz="4822">
                <a:solidFill>
                  <a:srgbClr val="E1B422"/>
                </a:solidFill>
                <a:latin typeface="Archivo Black"/>
              </a:rPr>
              <a:t>TRIPLE HELIX</a:t>
            </a:r>
          </a:p>
        </p:txBody>
      </p:sp>
      <p:sp>
        <p:nvSpPr>
          <p:cNvPr id="5" name="TextBox 5"/>
          <p:cNvSpPr txBox="1"/>
          <p:nvPr/>
        </p:nvSpPr>
        <p:spPr>
          <a:xfrm>
            <a:off x="440602" y="5201032"/>
            <a:ext cx="3576436" cy="407670"/>
          </a:xfrm>
          <a:prstGeom prst="rect">
            <a:avLst/>
          </a:prstGeom>
        </p:spPr>
        <p:txBody>
          <a:bodyPr lIns="0" tIns="0" rIns="0" bIns="0" rtlCol="0" anchor="t">
            <a:spAutoFit/>
          </a:bodyPr>
          <a:lstStyle/>
          <a:p>
            <a:pPr>
              <a:lnSpc>
                <a:spcPts val="1679"/>
              </a:lnSpc>
            </a:pPr>
            <a:r>
              <a:rPr lang="en-US" sz="1200">
                <a:solidFill>
                  <a:srgbClr val="343232"/>
                </a:solidFill>
                <a:latin typeface="Montserrat"/>
              </a:rPr>
              <a:t>tujuan untuk menghasilkan industri kreatif yang berdiri kokoh dan berkesinambungan</a:t>
            </a:r>
          </a:p>
        </p:txBody>
      </p:sp>
      <p:grpSp>
        <p:nvGrpSpPr>
          <p:cNvPr id="6" name="Group 6"/>
          <p:cNvGrpSpPr/>
          <p:nvPr/>
        </p:nvGrpSpPr>
        <p:grpSpPr>
          <a:xfrm>
            <a:off x="2013443" y="3328554"/>
            <a:ext cx="1077807" cy="1360307"/>
            <a:chOff x="0" y="0"/>
            <a:chExt cx="1560676" cy="1969739"/>
          </a:xfrm>
        </p:grpSpPr>
        <p:sp>
          <p:nvSpPr>
            <p:cNvPr id="7" name="Freeform 7"/>
            <p:cNvSpPr/>
            <p:nvPr/>
          </p:nvSpPr>
          <p:spPr>
            <a:xfrm>
              <a:off x="0" y="0"/>
              <a:ext cx="1560676" cy="1969738"/>
            </a:xfrm>
            <a:custGeom>
              <a:avLst/>
              <a:gdLst/>
              <a:ahLst/>
              <a:cxnLst/>
              <a:rect l="l" t="t" r="r" b="b"/>
              <a:pathLst>
                <a:path w="1560676" h="1969738">
                  <a:moveTo>
                    <a:pt x="0" y="0"/>
                  </a:moveTo>
                  <a:lnTo>
                    <a:pt x="1560676" y="0"/>
                  </a:lnTo>
                  <a:lnTo>
                    <a:pt x="1560676" y="1969738"/>
                  </a:lnTo>
                  <a:lnTo>
                    <a:pt x="0" y="1969738"/>
                  </a:lnTo>
                  <a:close/>
                </a:path>
              </a:pathLst>
            </a:custGeom>
            <a:solidFill>
              <a:srgbClr val="E1B422"/>
            </a:solidFill>
          </p:spPr>
        </p:sp>
      </p:grpSp>
      <p:grpSp>
        <p:nvGrpSpPr>
          <p:cNvPr id="8" name="Group 8"/>
          <p:cNvGrpSpPr/>
          <p:nvPr/>
        </p:nvGrpSpPr>
        <p:grpSpPr>
          <a:xfrm>
            <a:off x="440602" y="2541781"/>
            <a:ext cx="2476736" cy="2001919"/>
            <a:chOff x="0" y="0"/>
            <a:chExt cx="3302315" cy="2669226"/>
          </a:xfrm>
        </p:grpSpPr>
        <p:pic>
          <p:nvPicPr>
            <p:cNvPr id="9" name="Picture 9"/>
            <p:cNvPicPr>
              <a:picLocks noChangeAspect="1"/>
            </p:cNvPicPr>
            <p:nvPr/>
          </p:nvPicPr>
          <p:blipFill>
            <a:blip r:embed="rId4"/>
            <a:srcRect l="8760" r="8760"/>
            <a:stretch>
              <a:fillRect/>
            </a:stretch>
          </p:blipFill>
          <p:spPr>
            <a:xfrm>
              <a:off x="0" y="0"/>
              <a:ext cx="3302315" cy="2669226"/>
            </a:xfrm>
            <a:prstGeom prst="rect">
              <a:avLst/>
            </a:prstGeom>
          </p:spPr>
        </p:pic>
      </p:grpSp>
      <p:grpSp>
        <p:nvGrpSpPr>
          <p:cNvPr id="10" name="Group 10"/>
          <p:cNvGrpSpPr/>
          <p:nvPr/>
        </p:nvGrpSpPr>
        <p:grpSpPr>
          <a:xfrm>
            <a:off x="4824653" y="3237137"/>
            <a:ext cx="1423732" cy="1879936"/>
            <a:chOff x="0" y="0"/>
            <a:chExt cx="2254286" cy="2976622"/>
          </a:xfrm>
        </p:grpSpPr>
        <p:sp>
          <p:nvSpPr>
            <p:cNvPr id="11" name="Freeform 11"/>
            <p:cNvSpPr/>
            <p:nvPr/>
          </p:nvSpPr>
          <p:spPr>
            <a:xfrm>
              <a:off x="0" y="0"/>
              <a:ext cx="2254286" cy="2976622"/>
            </a:xfrm>
            <a:custGeom>
              <a:avLst/>
              <a:gdLst/>
              <a:ahLst/>
              <a:cxnLst/>
              <a:rect l="l" t="t" r="r" b="b"/>
              <a:pathLst>
                <a:path w="2254286" h="2976622">
                  <a:moveTo>
                    <a:pt x="0" y="0"/>
                  </a:moveTo>
                  <a:lnTo>
                    <a:pt x="2254286" y="0"/>
                  </a:lnTo>
                  <a:lnTo>
                    <a:pt x="2254286" y="2976622"/>
                  </a:lnTo>
                  <a:lnTo>
                    <a:pt x="0" y="2976622"/>
                  </a:lnTo>
                  <a:close/>
                </a:path>
              </a:pathLst>
            </a:custGeom>
            <a:solidFill>
              <a:srgbClr val="E1B422"/>
            </a:solidFill>
          </p:spPr>
        </p:sp>
      </p:grpSp>
      <p:grpSp>
        <p:nvGrpSpPr>
          <p:cNvPr id="12" name="Group 12"/>
          <p:cNvGrpSpPr/>
          <p:nvPr/>
        </p:nvGrpSpPr>
        <p:grpSpPr>
          <a:xfrm>
            <a:off x="3586285" y="2541781"/>
            <a:ext cx="2476736" cy="2394084"/>
            <a:chOff x="0" y="0"/>
            <a:chExt cx="3302315" cy="3192112"/>
          </a:xfrm>
        </p:grpSpPr>
        <p:pic>
          <p:nvPicPr>
            <p:cNvPr id="13" name="Picture 13"/>
            <p:cNvPicPr>
              <a:picLocks noChangeAspect="1"/>
            </p:cNvPicPr>
            <p:nvPr/>
          </p:nvPicPr>
          <p:blipFill>
            <a:blip r:embed="rId5"/>
            <a:srcRect l="11205" r="11205"/>
            <a:stretch>
              <a:fillRect/>
            </a:stretch>
          </p:blipFill>
          <p:spPr>
            <a:xfrm>
              <a:off x="0" y="0"/>
              <a:ext cx="3302315" cy="3192112"/>
            </a:xfrm>
            <a:prstGeom prst="rect">
              <a:avLst/>
            </a:prstGeom>
          </p:spPr>
        </p:pic>
      </p:grpSp>
      <p:grpSp>
        <p:nvGrpSpPr>
          <p:cNvPr id="14" name="Group 14"/>
          <p:cNvGrpSpPr/>
          <p:nvPr/>
        </p:nvGrpSpPr>
        <p:grpSpPr>
          <a:xfrm>
            <a:off x="7756182" y="3542740"/>
            <a:ext cx="1556816" cy="2055663"/>
            <a:chOff x="0" y="0"/>
            <a:chExt cx="2254286" cy="2976622"/>
          </a:xfrm>
        </p:grpSpPr>
        <p:sp>
          <p:nvSpPr>
            <p:cNvPr id="15" name="Freeform 15"/>
            <p:cNvSpPr/>
            <p:nvPr/>
          </p:nvSpPr>
          <p:spPr>
            <a:xfrm>
              <a:off x="0" y="0"/>
              <a:ext cx="2254286" cy="2976622"/>
            </a:xfrm>
            <a:custGeom>
              <a:avLst/>
              <a:gdLst/>
              <a:ahLst/>
              <a:cxnLst/>
              <a:rect l="l" t="t" r="r" b="b"/>
              <a:pathLst>
                <a:path w="2254286" h="2976622">
                  <a:moveTo>
                    <a:pt x="0" y="0"/>
                  </a:moveTo>
                  <a:lnTo>
                    <a:pt x="2254286" y="0"/>
                  </a:lnTo>
                  <a:lnTo>
                    <a:pt x="2254286" y="2976622"/>
                  </a:lnTo>
                  <a:lnTo>
                    <a:pt x="0" y="2976622"/>
                  </a:lnTo>
                  <a:close/>
                </a:path>
              </a:pathLst>
            </a:custGeom>
            <a:solidFill>
              <a:srgbClr val="E1B422"/>
            </a:solidFill>
          </p:spPr>
        </p:sp>
      </p:grpSp>
      <p:grpSp>
        <p:nvGrpSpPr>
          <p:cNvPr id="16" name="Group 16"/>
          <p:cNvGrpSpPr/>
          <p:nvPr/>
        </p:nvGrpSpPr>
        <p:grpSpPr>
          <a:xfrm>
            <a:off x="6660240" y="2541781"/>
            <a:ext cx="2476736" cy="2872611"/>
            <a:chOff x="0" y="0"/>
            <a:chExt cx="3302315" cy="3830148"/>
          </a:xfrm>
        </p:grpSpPr>
        <p:pic>
          <p:nvPicPr>
            <p:cNvPr id="17" name="Picture 17"/>
            <p:cNvPicPr>
              <a:picLocks noChangeAspect="1"/>
            </p:cNvPicPr>
            <p:nvPr/>
          </p:nvPicPr>
          <p:blipFill>
            <a:blip r:embed="rId6"/>
            <a:srcRect l="21251" r="21251"/>
            <a:stretch>
              <a:fillRect/>
            </a:stretch>
          </p:blipFill>
          <p:spPr>
            <a:xfrm>
              <a:off x="0" y="0"/>
              <a:ext cx="3302315" cy="3830148"/>
            </a:xfrm>
            <a:prstGeom prst="rect">
              <a:avLst/>
            </a:prstGeom>
          </p:spPr>
        </p:pic>
      </p:grpSp>
      <p:pic>
        <p:nvPicPr>
          <p:cNvPr id="18" name="Picture 18"/>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6063021" y="5203732"/>
            <a:ext cx="1271958" cy="395897"/>
          </a:xfrm>
          <a:prstGeom prst="rect">
            <a:avLst/>
          </a:prstGeom>
        </p:spPr>
      </p:pic>
      <p:sp>
        <p:nvSpPr>
          <p:cNvPr id="19" name="TextBox 19"/>
          <p:cNvSpPr txBox="1"/>
          <p:nvPr/>
        </p:nvSpPr>
        <p:spPr>
          <a:xfrm>
            <a:off x="946897" y="2296163"/>
            <a:ext cx="1281923" cy="198323"/>
          </a:xfrm>
          <a:prstGeom prst="rect">
            <a:avLst/>
          </a:prstGeom>
        </p:spPr>
        <p:txBody>
          <a:bodyPr lIns="0" tIns="0" rIns="0" bIns="0" rtlCol="0" anchor="t">
            <a:spAutoFit/>
          </a:bodyPr>
          <a:lstStyle/>
          <a:p>
            <a:pPr algn="ctr">
              <a:lnSpc>
                <a:spcPts val="1534"/>
              </a:lnSpc>
              <a:spcBef>
                <a:spcPct val="0"/>
              </a:spcBef>
            </a:pPr>
            <a:r>
              <a:rPr lang="en-US" sz="1705">
                <a:solidFill>
                  <a:srgbClr val="343232"/>
                </a:solidFill>
                <a:latin typeface="Neue Einstellung Bold"/>
              </a:rPr>
              <a:t>AKADEMISI</a:t>
            </a:r>
          </a:p>
        </p:txBody>
      </p:sp>
      <p:sp>
        <p:nvSpPr>
          <p:cNvPr id="20" name="TextBox 20"/>
          <p:cNvSpPr txBox="1"/>
          <p:nvPr/>
        </p:nvSpPr>
        <p:spPr>
          <a:xfrm>
            <a:off x="7088143" y="2296163"/>
            <a:ext cx="1769414" cy="198323"/>
          </a:xfrm>
          <a:prstGeom prst="rect">
            <a:avLst/>
          </a:prstGeom>
        </p:spPr>
        <p:txBody>
          <a:bodyPr lIns="0" tIns="0" rIns="0" bIns="0" rtlCol="0" anchor="t">
            <a:spAutoFit/>
          </a:bodyPr>
          <a:lstStyle/>
          <a:p>
            <a:pPr algn="ctr">
              <a:lnSpc>
                <a:spcPts val="1534"/>
              </a:lnSpc>
              <a:spcBef>
                <a:spcPct val="0"/>
              </a:spcBef>
            </a:pPr>
            <a:r>
              <a:rPr lang="en-US" sz="1705">
                <a:solidFill>
                  <a:srgbClr val="343232"/>
                </a:solidFill>
                <a:latin typeface="Neue Einstellung Bold"/>
              </a:rPr>
              <a:t>PEMERINTAH</a:t>
            </a:r>
          </a:p>
        </p:txBody>
      </p:sp>
      <p:sp>
        <p:nvSpPr>
          <p:cNvPr id="21" name="TextBox 21"/>
          <p:cNvSpPr txBox="1"/>
          <p:nvPr/>
        </p:nvSpPr>
        <p:spPr>
          <a:xfrm>
            <a:off x="3833190" y="2296163"/>
            <a:ext cx="2087220" cy="198323"/>
          </a:xfrm>
          <a:prstGeom prst="rect">
            <a:avLst/>
          </a:prstGeom>
        </p:spPr>
        <p:txBody>
          <a:bodyPr lIns="0" tIns="0" rIns="0" bIns="0" rtlCol="0" anchor="t">
            <a:spAutoFit/>
          </a:bodyPr>
          <a:lstStyle/>
          <a:p>
            <a:pPr algn="ctr">
              <a:lnSpc>
                <a:spcPts val="1534"/>
              </a:lnSpc>
              <a:spcBef>
                <a:spcPct val="0"/>
              </a:spcBef>
            </a:pPr>
            <a:r>
              <a:rPr lang="en-US" sz="1705">
                <a:solidFill>
                  <a:srgbClr val="343232"/>
                </a:solidFill>
                <a:latin typeface="Neue Einstellung Bold"/>
              </a:rPr>
              <a:t>PELAKU BISNIS</a:t>
            </a:r>
          </a:p>
        </p:txBody>
      </p:sp>
      <p:sp>
        <p:nvSpPr>
          <p:cNvPr id="22" name="TextBox 22"/>
          <p:cNvSpPr txBox="1"/>
          <p:nvPr/>
        </p:nvSpPr>
        <p:spPr>
          <a:xfrm>
            <a:off x="440602" y="6616246"/>
            <a:ext cx="3327014" cy="217170"/>
          </a:xfrm>
          <a:prstGeom prst="rect">
            <a:avLst/>
          </a:prstGeom>
        </p:spPr>
        <p:txBody>
          <a:bodyPr lIns="0" tIns="0" rIns="0" bIns="0" rtlCol="0" anchor="t">
            <a:spAutoFit/>
          </a:bodyPr>
          <a:lstStyle/>
          <a:p>
            <a:pPr>
              <a:lnSpc>
                <a:spcPts val="1679"/>
              </a:lnSpc>
            </a:pPr>
            <a:r>
              <a:rPr lang="en-US" sz="1200" spc="92">
                <a:solidFill>
                  <a:srgbClr val="343232"/>
                </a:solidFill>
                <a:latin typeface="Arimo"/>
              </a:rPr>
              <a:t>www.unigoro.ac.id</a:t>
            </a:r>
          </a:p>
        </p:txBody>
      </p:sp>
      <p:sp>
        <p:nvSpPr>
          <p:cNvPr id="23" name="TextBox 23"/>
          <p:cNvSpPr txBox="1"/>
          <p:nvPr/>
        </p:nvSpPr>
        <p:spPr>
          <a:xfrm>
            <a:off x="2104109" y="645795"/>
            <a:ext cx="1581460" cy="761018"/>
          </a:xfrm>
          <a:prstGeom prst="rect">
            <a:avLst/>
          </a:prstGeom>
        </p:spPr>
        <p:txBody>
          <a:bodyPr lIns="0" tIns="0" rIns="0" bIns="0" rtlCol="0" anchor="t">
            <a:spAutoFit/>
          </a:bodyPr>
          <a:lstStyle/>
          <a:p>
            <a:pPr>
              <a:lnSpc>
                <a:spcPts val="6278"/>
              </a:lnSpc>
              <a:spcBef>
                <a:spcPct val="0"/>
              </a:spcBef>
            </a:pPr>
            <a:r>
              <a:rPr lang="en-US" sz="4484" spc="201">
                <a:solidFill>
                  <a:srgbClr val="343232"/>
                </a:solidFill>
                <a:latin typeface="Brittany"/>
              </a:rPr>
              <a:t>Concep</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326091" y="1918971"/>
            <a:ext cx="3399800" cy="3399786"/>
            <a:chOff x="0" y="0"/>
            <a:chExt cx="6350000" cy="6349975"/>
          </a:xfrm>
        </p:grpSpPr>
        <p:sp>
          <p:nvSpPr>
            <p:cNvPr id="3" name="Freeform 3"/>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l="-35696" r="-14302"/>
              </a:stretch>
            </a:blipFill>
          </p:spPr>
        </p:sp>
      </p:grpSp>
      <p:sp>
        <p:nvSpPr>
          <p:cNvPr id="4" name="TextBox 4"/>
          <p:cNvSpPr txBox="1"/>
          <p:nvPr/>
        </p:nvSpPr>
        <p:spPr>
          <a:xfrm>
            <a:off x="7250549" y="3111471"/>
            <a:ext cx="1338491" cy="165100"/>
          </a:xfrm>
          <a:prstGeom prst="rect">
            <a:avLst/>
          </a:prstGeom>
        </p:spPr>
        <p:txBody>
          <a:bodyPr lIns="0" tIns="0" rIns="0" bIns="0" rtlCol="0" anchor="t">
            <a:spAutoFit/>
          </a:bodyPr>
          <a:lstStyle/>
          <a:p>
            <a:pPr algn="ctr">
              <a:lnSpc>
                <a:spcPts val="1399"/>
              </a:lnSpc>
            </a:pPr>
            <a:r>
              <a:rPr lang="en-US" sz="999">
                <a:solidFill>
                  <a:srgbClr val="343232"/>
                </a:solidFill>
                <a:latin typeface="Montserrat Italics"/>
              </a:rPr>
              <a:t>Pengabdian</a:t>
            </a:r>
          </a:p>
        </p:txBody>
      </p:sp>
      <p:sp>
        <p:nvSpPr>
          <p:cNvPr id="5" name="AutoShape 5"/>
          <p:cNvSpPr/>
          <p:nvPr/>
        </p:nvSpPr>
        <p:spPr>
          <a:xfrm rot="-5400000">
            <a:off x="5450224" y="3027853"/>
            <a:ext cx="443114" cy="0"/>
          </a:xfrm>
          <a:prstGeom prst="line">
            <a:avLst/>
          </a:prstGeom>
          <a:ln w="9525" cap="rnd">
            <a:solidFill>
              <a:srgbClr val="689273"/>
            </a:solidFill>
            <a:prstDash val="solid"/>
            <a:headEnd type="none" w="sm" len="sm"/>
            <a:tailEnd type="none" w="sm" len="sm"/>
          </a:ln>
        </p:spPr>
      </p:sp>
      <p:sp>
        <p:nvSpPr>
          <p:cNvPr id="6" name="AutoShape 6"/>
          <p:cNvSpPr/>
          <p:nvPr/>
        </p:nvSpPr>
        <p:spPr>
          <a:xfrm rot="-5400000">
            <a:off x="7023929" y="3027853"/>
            <a:ext cx="443114" cy="0"/>
          </a:xfrm>
          <a:prstGeom prst="line">
            <a:avLst/>
          </a:prstGeom>
          <a:ln w="9525" cap="rnd">
            <a:solidFill>
              <a:srgbClr val="689273"/>
            </a:solidFill>
            <a:prstDash val="solid"/>
            <a:headEnd type="none" w="sm" len="sm"/>
            <a:tailEnd type="none" w="sm" len="sm"/>
          </a:ln>
        </p:spPr>
      </p:sp>
      <p:grpSp>
        <p:nvGrpSpPr>
          <p:cNvPr id="7" name="Group 7"/>
          <p:cNvGrpSpPr/>
          <p:nvPr/>
        </p:nvGrpSpPr>
        <p:grpSpPr>
          <a:xfrm>
            <a:off x="9489524" y="2712385"/>
            <a:ext cx="259145" cy="4563197"/>
            <a:chOff x="0" y="0"/>
            <a:chExt cx="152400" cy="2683560"/>
          </a:xfrm>
        </p:grpSpPr>
        <p:sp>
          <p:nvSpPr>
            <p:cNvPr id="8" name="Freeform 8"/>
            <p:cNvSpPr/>
            <p:nvPr/>
          </p:nvSpPr>
          <p:spPr>
            <a:xfrm>
              <a:off x="0" y="0"/>
              <a:ext cx="152400" cy="2683560"/>
            </a:xfrm>
            <a:custGeom>
              <a:avLst/>
              <a:gdLst/>
              <a:ahLst/>
              <a:cxnLst/>
              <a:rect l="l" t="t" r="r" b="b"/>
              <a:pathLst>
                <a:path w="152400" h="2683560">
                  <a:moveTo>
                    <a:pt x="0" y="0"/>
                  </a:moveTo>
                  <a:lnTo>
                    <a:pt x="152400" y="0"/>
                  </a:lnTo>
                  <a:lnTo>
                    <a:pt x="152400" y="2683560"/>
                  </a:lnTo>
                  <a:lnTo>
                    <a:pt x="0" y="2683560"/>
                  </a:lnTo>
                  <a:close/>
                </a:path>
              </a:pathLst>
            </a:custGeom>
            <a:solidFill>
              <a:srgbClr val="E1B422"/>
            </a:solidFill>
          </p:spPr>
        </p:sp>
      </p:grpSp>
      <p:pic>
        <p:nvPicPr>
          <p:cNvPr id="9" name="Picture 9"/>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526168" y="4629657"/>
            <a:ext cx="1949566" cy="606802"/>
          </a:xfrm>
          <a:prstGeom prst="rect">
            <a:avLst/>
          </a:prstGeom>
        </p:spPr>
      </p:pic>
      <p:sp>
        <p:nvSpPr>
          <p:cNvPr id="10" name="AutoShape 10"/>
          <p:cNvSpPr/>
          <p:nvPr/>
        </p:nvSpPr>
        <p:spPr>
          <a:xfrm rot="-5400000">
            <a:off x="3258693" y="2111767"/>
            <a:ext cx="1428566" cy="0"/>
          </a:xfrm>
          <a:prstGeom prst="line">
            <a:avLst/>
          </a:prstGeom>
          <a:ln w="28575" cap="rnd">
            <a:solidFill>
              <a:srgbClr val="94ABB3"/>
            </a:solidFill>
            <a:prstDash val="solid"/>
            <a:headEnd type="none" w="sm" len="sm"/>
            <a:tailEnd type="none" w="sm" len="sm"/>
          </a:ln>
        </p:spPr>
      </p:sp>
      <p:pic>
        <p:nvPicPr>
          <p:cNvPr id="11" name="Picture 11"/>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5400000">
            <a:off x="8517949" y="376497"/>
            <a:ext cx="1943149" cy="922996"/>
          </a:xfrm>
          <a:prstGeom prst="rect">
            <a:avLst/>
          </a:prstGeom>
        </p:spPr>
      </p:pic>
      <p:pic>
        <p:nvPicPr>
          <p:cNvPr id="12" name="Picture 12"/>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5400000">
            <a:off x="-1009675" y="6004781"/>
            <a:ext cx="1943149" cy="922996"/>
          </a:xfrm>
          <a:prstGeom prst="rect">
            <a:avLst/>
          </a:prstGeom>
        </p:spPr>
      </p:pic>
      <p:pic>
        <p:nvPicPr>
          <p:cNvPr id="13" name="Picture 13"/>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4671293" y="2614211"/>
            <a:ext cx="465960" cy="471967"/>
          </a:xfrm>
          <a:prstGeom prst="rect">
            <a:avLst/>
          </a:prstGeom>
        </p:spPr>
      </p:pic>
      <p:pic>
        <p:nvPicPr>
          <p:cNvPr id="14" name="Picture 14"/>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7727609" y="2712385"/>
            <a:ext cx="373793" cy="373793"/>
          </a:xfrm>
          <a:prstGeom prst="rect">
            <a:avLst/>
          </a:prstGeom>
        </p:spPr>
      </p:pic>
      <p:pic>
        <p:nvPicPr>
          <p:cNvPr id="15" name="Picture 15"/>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6236287" y="2712385"/>
            <a:ext cx="359521" cy="373793"/>
          </a:xfrm>
          <a:prstGeom prst="rect">
            <a:avLst/>
          </a:prstGeom>
        </p:spPr>
      </p:pic>
      <p:sp>
        <p:nvSpPr>
          <p:cNvPr id="16" name="TextBox 16"/>
          <p:cNvSpPr txBox="1"/>
          <p:nvPr/>
        </p:nvSpPr>
        <p:spPr>
          <a:xfrm>
            <a:off x="818111" y="5666854"/>
            <a:ext cx="2588942" cy="617220"/>
          </a:xfrm>
          <a:prstGeom prst="rect">
            <a:avLst/>
          </a:prstGeom>
        </p:spPr>
        <p:txBody>
          <a:bodyPr lIns="0" tIns="0" rIns="0" bIns="0" rtlCol="0" anchor="t">
            <a:spAutoFit/>
          </a:bodyPr>
          <a:lstStyle/>
          <a:p>
            <a:pPr algn="ctr">
              <a:lnSpc>
                <a:spcPts val="1679"/>
              </a:lnSpc>
            </a:pPr>
            <a:r>
              <a:rPr lang="en-US" sz="1200">
                <a:solidFill>
                  <a:srgbClr val="343232"/>
                </a:solidFill>
                <a:latin typeface="Montserrat"/>
              </a:rPr>
              <a:t>Menilik kembali landasan industri kreatif yaitu sumber daya insani (people), </a:t>
            </a:r>
          </a:p>
        </p:txBody>
      </p:sp>
      <p:sp>
        <p:nvSpPr>
          <p:cNvPr id="17" name="TextBox 17"/>
          <p:cNvSpPr txBox="1"/>
          <p:nvPr/>
        </p:nvSpPr>
        <p:spPr>
          <a:xfrm>
            <a:off x="6433138" y="6858907"/>
            <a:ext cx="2588942" cy="217170"/>
          </a:xfrm>
          <a:prstGeom prst="rect">
            <a:avLst/>
          </a:prstGeom>
        </p:spPr>
        <p:txBody>
          <a:bodyPr lIns="0" tIns="0" rIns="0" bIns="0" rtlCol="0" anchor="t">
            <a:spAutoFit/>
          </a:bodyPr>
          <a:lstStyle/>
          <a:p>
            <a:pPr algn="r">
              <a:lnSpc>
                <a:spcPts val="1679"/>
              </a:lnSpc>
            </a:pPr>
            <a:r>
              <a:rPr lang="en-US" sz="1200">
                <a:solidFill>
                  <a:srgbClr val="343232"/>
                </a:solidFill>
                <a:latin typeface="Arimo"/>
              </a:rPr>
              <a:t>PAGE 4</a:t>
            </a:r>
          </a:p>
        </p:txBody>
      </p:sp>
      <p:sp>
        <p:nvSpPr>
          <p:cNvPr id="18" name="TextBox 18"/>
          <p:cNvSpPr txBox="1"/>
          <p:nvPr/>
        </p:nvSpPr>
        <p:spPr>
          <a:xfrm>
            <a:off x="4212722" y="3599814"/>
            <a:ext cx="4711295" cy="2922270"/>
          </a:xfrm>
          <a:prstGeom prst="rect">
            <a:avLst/>
          </a:prstGeom>
        </p:spPr>
        <p:txBody>
          <a:bodyPr lIns="0" tIns="0" rIns="0" bIns="0" rtlCol="0" anchor="t">
            <a:spAutoFit/>
          </a:bodyPr>
          <a:lstStyle/>
          <a:p>
            <a:pPr>
              <a:lnSpc>
                <a:spcPts val="1679"/>
              </a:lnSpc>
            </a:pPr>
            <a:r>
              <a:rPr lang="en-US" sz="1200">
                <a:solidFill>
                  <a:srgbClr val="343232"/>
                </a:solidFill>
                <a:latin typeface="Montserrat Bold"/>
              </a:rPr>
              <a:t>Cendekiawan adalah orang‐orang yang dalam perhatian utamanya mencari kepuasan dalam mengolah seni, ilmu pengetahuan atas renungan metafisika, dan bukan hendak mencari tujuan‐tujuan praktis, serta para moralis yang dalam sikap pandang dan kegiatannya merupakan perlawanan terhadap realisme massa.</a:t>
            </a:r>
          </a:p>
          <a:p>
            <a:pPr>
              <a:lnSpc>
                <a:spcPts val="1679"/>
              </a:lnSpc>
            </a:pPr>
            <a:r>
              <a:rPr lang="en-US" sz="1200">
                <a:solidFill>
                  <a:srgbClr val="343232"/>
                </a:solidFill>
                <a:latin typeface="Montserrat Bold"/>
              </a:rPr>
              <a:t>mereka pasti ingin konsepnya menjadi realita, dalam hal ini cendikian mencakup ;</a:t>
            </a:r>
          </a:p>
          <a:p>
            <a:pPr>
              <a:lnSpc>
                <a:spcPts val="1679"/>
              </a:lnSpc>
            </a:pPr>
            <a:r>
              <a:rPr lang="en-US" sz="1200">
                <a:solidFill>
                  <a:srgbClr val="343232"/>
                </a:solidFill>
                <a:latin typeface="Montserrat Bold"/>
              </a:rPr>
              <a:t>Budayawan, seniman, para pendidik di lembaga‐lembaga pendidikan, para pelopor di komunitas, lembaga, sanggar budaya dan seni, individu atau kelompok studi dan peneliti, penulis, dan tokoh‐tokoh lainnya di bidang seni, budaya dan ilmu pengetahuan yang terkait dengan pengembangan industri kreatif.</a:t>
            </a:r>
          </a:p>
        </p:txBody>
      </p:sp>
      <p:sp>
        <p:nvSpPr>
          <p:cNvPr id="19" name="TextBox 19"/>
          <p:cNvSpPr txBox="1"/>
          <p:nvPr/>
        </p:nvSpPr>
        <p:spPr>
          <a:xfrm>
            <a:off x="4291947" y="3111471"/>
            <a:ext cx="1199017" cy="165100"/>
          </a:xfrm>
          <a:prstGeom prst="rect">
            <a:avLst/>
          </a:prstGeom>
        </p:spPr>
        <p:txBody>
          <a:bodyPr lIns="0" tIns="0" rIns="0" bIns="0" rtlCol="0" anchor="t">
            <a:spAutoFit/>
          </a:bodyPr>
          <a:lstStyle/>
          <a:p>
            <a:pPr algn="ctr">
              <a:lnSpc>
                <a:spcPts val="1399"/>
              </a:lnSpc>
            </a:pPr>
            <a:r>
              <a:rPr lang="en-US" sz="999">
                <a:solidFill>
                  <a:srgbClr val="343232"/>
                </a:solidFill>
                <a:latin typeface="Montserrat Italics"/>
              </a:rPr>
              <a:t>Peran Pendidikan</a:t>
            </a:r>
          </a:p>
        </p:txBody>
      </p:sp>
      <p:sp>
        <p:nvSpPr>
          <p:cNvPr id="20" name="TextBox 20"/>
          <p:cNvSpPr txBox="1"/>
          <p:nvPr/>
        </p:nvSpPr>
        <p:spPr>
          <a:xfrm>
            <a:off x="5761736" y="3111471"/>
            <a:ext cx="1338491" cy="165100"/>
          </a:xfrm>
          <a:prstGeom prst="rect">
            <a:avLst/>
          </a:prstGeom>
        </p:spPr>
        <p:txBody>
          <a:bodyPr lIns="0" tIns="0" rIns="0" bIns="0" rtlCol="0" anchor="t">
            <a:spAutoFit/>
          </a:bodyPr>
          <a:lstStyle/>
          <a:p>
            <a:pPr algn="ctr">
              <a:lnSpc>
                <a:spcPts val="1399"/>
              </a:lnSpc>
            </a:pPr>
            <a:r>
              <a:rPr lang="en-US" sz="999">
                <a:solidFill>
                  <a:srgbClr val="343232"/>
                </a:solidFill>
                <a:latin typeface="Montserrat Italics"/>
              </a:rPr>
              <a:t>Peran Penelitian</a:t>
            </a:r>
          </a:p>
        </p:txBody>
      </p:sp>
      <p:sp>
        <p:nvSpPr>
          <p:cNvPr id="21" name="TextBox 21"/>
          <p:cNvSpPr txBox="1"/>
          <p:nvPr/>
        </p:nvSpPr>
        <p:spPr>
          <a:xfrm>
            <a:off x="4137046" y="1266119"/>
            <a:ext cx="3505090" cy="446165"/>
          </a:xfrm>
          <a:prstGeom prst="rect">
            <a:avLst/>
          </a:prstGeom>
        </p:spPr>
        <p:txBody>
          <a:bodyPr lIns="0" tIns="0" rIns="0" bIns="0" rtlCol="0" anchor="t">
            <a:spAutoFit/>
          </a:bodyPr>
          <a:lstStyle/>
          <a:p>
            <a:pPr>
              <a:lnSpc>
                <a:spcPts val="3705"/>
              </a:lnSpc>
              <a:spcBef>
                <a:spcPct val="0"/>
              </a:spcBef>
            </a:pPr>
            <a:r>
              <a:rPr lang="en-US" sz="2646" spc="119">
                <a:solidFill>
                  <a:srgbClr val="343232"/>
                </a:solidFill>
                <a:latin typeface="Brittany"/>
              </a:rPr>
              <a:t>Peran</a:t>
            </a:r>
          </a:p>
        </p:txBody>
      </p:sp>
      <p:sp>
        <p:nvSpPr>
          <p:cNvPr id="22" name="TextBox 22"/>
          <p:cNvSpPr txBox="1"/>
          <p:nvPr/>
        </p:nvSpPr>
        <p:spPr>
          <a:xfrm>
            <a:off x="4105130" y="1787917"/>
            <a:ext cx="3537006" cy="571535"/>
          </a:xfrm>
          <a:prstGeom prst="rect">
            <a:avLst/>
          </a:prstGeom>
        </p:spPr>
        <p:txBody>
          <a:bodyPr lIns="0" tIns="0" rIns="0" bIns="0" rtlCol="0" anchor="t">
            <a:spAutoFit/>
          </a:bodyPr>
          <a:lstStyle/>
          <a:p>
            <a:pPr algn="ctr">
              <a:lnSpc>
                <a:spcPts val="4234"/>
              </a:lnSpc>
              <a:spcBef>
                <a:spcPct val="0"/>
              </a:spcBef>
            </a:pPr>
            <a:r>
              <a:rPr lang="en-US" sz="4705">
                <a:solidFill>
                  <a:srgbClr val="343232"/>
                </a:solidFill>
                <a:latin typeface="Neue Einstellung Bold"/>
              </a:rPr>
              <a:t>AKADEMISI</a:t>
            </a:r>
          </a:p>
        </p:txBody>
      </p:sp>
      <p:sp>
        <p:nvSpPr>
          <p:cNvPr id="23" name="TextBox 23"/>
          <p:cNvSpPr txBox="1"/>
          <p:nvPr/>
        </p:nvSpPr>
        <p:spPr>
          <a:xfrm>
            <a:off x="778117" y="603885"/>
            <a:ext cx="3327014" cy="217170"/>
          </a:xfrm>
          <a:prstGeom prst="rect">
            <a:avLst/>
          </a:prstGeom>
        </p:spPr>
        <p:txBody>
          <a:bodyPr lIns="0" tIns="0" rIns="0" bIns="0" rtlCol="0" anchor="t">
            <a:spAutoFit/>
          </a:bodyPr>
          <a:lstStyle/>
          <a:p>
            <a:pPr>
              <a:lnSpc>
                <a:spcPts val="1679"/>
              </a:lnSpc>
            </a:pPr>
            <a:r>
              <a:rPr lang="en-US" sz="1200" spc="92">
                <a:solidFill>
                  <a:srgbClr val="343232"/>
                </a:solidFill>
                <a:latin typeface="Arimo"/>
              </a:rPr>
              <a:t>www.unigoro.ac.id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AutoShape 2"/>
          <p:cNvSpPr/>
          <p:nvPr/>
        </p:nvSpPr>
        <p:spPr>
          <a:xfrm rot="-5400000">
            <a:off x="5689106" y="3066689"/>
            <a:ext cx="443114" cy="0"/>
          </a:xfrm>
          <a:prstGeom prst="line">
            <a:avLst/>
          </a:prstGeom>
          <a:ln w="9525" cap="rnd">
            <a:solidFill>
              <a:srgbClr val="689273"/>
            </a:solidFill>
            <a:prstDash val="solid"/>
            <a:headEnd type="none" w="sm" len="sm"/>
            <a:tailEnd type="none" w="sm" len="sm"/>
          </a:ln>
        </p:spPr>
      </p:sp>
      <p:grpSp>
        <p:nvGrpSpPr>
          <p:cNvPr id="3" name="Group 3"/>
          <p:cNvGrpSpPr/>
          <p:nvPr/>
        </p:nvGrpSpPr>
        <p:grpSpPr>
          <a:xfrm>
            <a:off x="9489524" y="2712385"/>
            <a:ext cx="259145" cy="4563197"/>
            <a:chOff x="0" y="0"/>
            <a:chExt cx="152400" cy="2683560"/>
          </a:xfrm>
        </p:grpSpPr>
        <p:sp>
          <p:nvSpPr>
            <p:cNvPr id="4" name="Freeform 4"/>
            <p:cNvSpPr/>
            <p:nvPr/>
          </p:nvSpPr>
          <p:spPr>
            <a:xfrm>
              <a:off x="0" y="0"/>
              <a:ext cx="152400" cy="2683560"/>
            </a:xfrm>
            <a:custGeom>
              <a:avLst/>
              <a:gdLst/>
              <a:ahLst/>
              <a:cxnLst/>
              <a:rect l="l" t="t" r="r" b="b"/>
              <a:pathLst>
                <a:path w="152400" h="2683560">
                  <a:moveTo>
                    <a:pt x="0" y="0"/>
                  </a:moveTo>
                  <a:lnTo>
                    <a:pt x="152400" y="0"/>
                  </a:lnTo>
                  <a:lnTo>
                    <a:pt x="152400" y="2683560"/>
                  </a:lnTo>
                  <a:lnTo>
                    <a:pt x="0" y="2683560"/>
                  </a:lnTo>
                  <a:close/>
                </a:path>
              </a:pathLst>
            </a:custGeom>
            <a:solidFill>
              <a:srgbClr val="E1B422"/>
            </a:solidFill>
          </p:spPr>
        </p:sp>
      </p:grpSp>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474381" y="3986759"/>
            <a:ext cx="1949566" cy="606802"/>
          </a:xfrm>
          <a:prstGeom prst="rect">
            <a:avLst/>
          </a:prstGeom>
        </p:spPr>
      </p:pic>
      <p:sp>
        <p:nvSpPr>
          <p:cNvPr id="6" name="AutoShape 6"/>
          <p:cNvSpPr/>
          <p:nvPr/>
        </p:nvSpPr>
        <p:spPr>
          <a:xfrm rot="-5400000">
            <a:off x="3212989" y="1843846"/>
            <a:ext cx="1428566" cy="0"/>
          </a:xfrm>
          <a:prstGeom prst="line">
            <a:avLst/>
          </a:prstGeom>
          <a:ln w="28575" cap="rnd">
            <a:solidFill>
              <a:srgbClr val="94ABB3"/>
            </a:solidFill>
            <a:prstDash val="solid"/>
            <a:headEnd type="none" w="sm" len="sm"/>
            <a:tailEnd type="none" w="sm" len="sm"/>
          </a:ln>
        </p:spPr>
      </p:sp>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5400000">
            <a:off x="8517949" y="376497"/>
            <a:ext cx="1943149" cy="922996"/>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5400000">
            <a:off x="-1009675" y="5553469"/>
            <a:ext cx="1943149" cy="922996"/>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731520" y="1667481"/>
            <a:ext cx="2926080" cy="2926080"/>
          </a:xfrm>
          <a:prstGeom prst="rect">
            <a:avLst/>
          </a:prstGeom>
        </p:spPr>
      </p:pic>
      <p:pic>
        <p:nvPicPr>
          <p:cNvPr id="10" name="Picture 1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4597896" y="2479450"/>
            <a:ext cx="587119" cy="592301"/>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6719645" y="2462169"/>
            <a:ext cx="642512" cy="609583"/>
          </a:xfrm>
          <a:prstGeom prst="rect">
            <a:avLst/>
          </a:prstGeom>
        </p:spPr>
      </p:pic>
      <p:sp>
        <p:nvSpPr>
          <p:cNvPr id="12" name="TextBox 12"/>
          <p:cNvSpPr txBox="1"/>
          <p:nvPr/>
        </p:nvSpPr>
        <p:spPr>
          <a:xfrm>
            <a:off x="900089" y="4800944"/>
            <a:ext cx="2588942" cy="1664970"/>
          </a:xfrm>
          <a:prstGeom prst="rect">
            <a:avLst/>
          </a:prstGeom>
        </p:spPr>
        <p:txBody>
          <a:bodyPr lIns="0" tIns="0" rIns="0" bIns="0" rtlCol="0" anchor="t">
            <a:spAutoFit/>
          </a:bodyPr>
          <a:lstStyle/>
          <a:p>
            <a:pPr algn="ctr">
              <a:lnSpc>
                <a:spcPts val="1679"/>
              </a:lnSpc>
            </a:pPr>
            <a:r>
              <a:rPr lang="en-US" sz="1200">
                <a:solidFill>
                  <a:srgbClr val="343232"/>
                </a:solidFill>
                <a:latin typeface="Montserrat"/>
              </a:rPr>
              <a:t>Dalam perannya, kemampuan konseptual yang tinggi,  menciptakan variasi baru berupa produk dan jasa, semangat kolaborasi dan orkestrasi, siap gagal, menguasai konteks teknikal dan kemampuan perencanaan finansial.</a:t>
            </a:r>
          </a:p>
        </p:txBody>
      </p:sp>
      <p:sp>
        <p:nvSpPr>
          <p:cNvPr id="13" name="TextBox 13"/>
          <p:cNvSpPr txBox="1"/>
          <p:nvPr/>
        </p:nvSpPr>
        <p:spPr>
          <a:xfrm>
            <a:off x="6433138" y="6858907"/>
            <a:ext cx="2588942" cy="217170"/>
          </a:xfrm>
          <a:prstGeom prst="rect">
            <a:avLst/>
          </a:prstGeom>
        </p:spPr>
        <p:txBody>
          <a:bodyPr lIns="0" tIns="0" rIns="0" bIns="0" rtlCol="0" anchor="t">
            <a:spAutoFit/>
          </a:bodyPr>
          <a:lstStyle/>
          <a:p>
            <a:pPr algn="r">
              <a:lnSpc>
                <a:spcPts val="1679"/>
              </a:lnSpc>
            </a:pPr>
            <a:r>
              <a:rPr lang="en-US" sz="1200">
                <a:solidFill>
                  <a:srgbClr val="343232"/>
                </a:solidFill>
                <a:latin typeface="Arimo"/>
              </a:rPr>
              <a:t>PAGE 5</a:t>
            </a:r>
          </a:p>
        </p:txBody>
      </p:sp>
      <p:sp>
        <p:nvSpPr>
          <p:cNvPr id="14" name="TextBox 14"/>
          <p:cNvSpPr txBox="1"/>
          <p:nvPr/>
        </p:nvSpPr>
        <p:spPr>
          <a:xfrm>
            <a:off x="4212722" y="3599814"/>
            <a:ext cx="4711295" cy="2712720"/>
          </a:xfrm>
          <a:prstGeom prst="rect">
            <a:avLst/>
          </a:prstGeom>
        </p:spPr>
        <p:txBody>
          <a:bodyPr lIns="0" tIns="0" rIns="0" bIns="0" rtlCol="0" anchor="t">
            <a:spAutoFit/>
          </a:bodyPr>
          <a:lstStyle/>
          <a:p>
            <a:pPr>
              <a:lnSpc>
                <a:spcPts val="1679"/>
              </a:lnSpc>
            </a:pPr>
            <a:r>
              <a:rPr lang="en-US" sz="1200">
                <a:solidFill>
                  <a:srgbClr val="343232"/>
                </a:solidFill>
                <a:latin typeface="Montserrat Bold"/>
              </a:rPr>
              <a:t>mereka merupakan entitas yang menyediakan Barang mapun Jasa, banyak sekali dilakukan swasta untuk mendapat profit dan meminimkan resiko, berbagaimacam kegiatan, Aktor bisnis merupakan pelaku usaha, investor dan pencipta teknologi baru, serta menjadi konsumen industri kreatif. Aktor bisnis juga mempertimbangkan dan mendukung keberlangsungan industri kreatif dalam setiap keputusannya. Misalnya melalui prioritas penggunaan input industri kreatif.</a:t>
            </a:r>
          </a:p>
          <a:p>
            <a:pPr>
              <a:lnSpc>
                <a:spcPts val="1679"/>
              </a:lnSpc>
            </a:pPr>
            <a:r>
              <a:rPr lang="en-US" sz="1200">
                <a:solidFill>
                  <a:srgbClr val="343232"/>
                </a:solidFill>
                <a:latin typeface="Montserrat Bold"/>
              </a:rPr>
              <a:t>Peran bisnis dalam pengembangan industri kreatif ini adalah:</a:t>
            </a:r>
          </a:p>
          <a:p>
            <a:pPr marL="259080" lvl="1" indent="-129540">
              <a:lnSpc>
                <a:spcPts val="1679"/>
              </a:lnSpc>
              <a:buFont typeface="Arial"/>
              <a:buChar char="•"/>
            </a:pPr>
            <a:r>
              <a:rPr lang="en-US" sz="1200">
                <a:solidFill>
                  <a:srgbClr val="343232"/>
                </a:solidFill>
                <a:latin typeface="Montserrat Bold"/>
              </a:rPr>
              <a:t>Pencipta, yaitu sebagai center of excellence</a:t>
            </a:r>
          </a:p>
          <a:p>
            <a:pPr marL="259080" lvl="1" indent="-129540">
              <a:lnSpc>
                <a:spcPts val="1679"/>
              </a:lnSpc>
              <a:buFont typeface="Arial"/>
              <a:buChar char="•"/>
            </a:pPr>
            <a:r>
              <a:rPr lang="en-US" sz="1200">
                <a:solidFill>
                  <a:srgbClr val="343232"/>
                </a:solidFill>
                <a:latin typeface="Montserrat Bold"/>
              </a:rPr>
              <a:t>Pembentuk Komunitas dan Entrepreneur kreatif</a:t>
            </a:r>
          </a:p>
        </p:txBody>
      </p:sp>
      <p:sp>
        <p:nvSpPr>
          <p:cNvPr id="15" name="TextBox 15"/>
          <p:cNvSpPr txBox="1"/>
          <p:nvPr/>
        </p:nvSpPr>
        <p:spPr>
          <a:xfrm>
            <a:off x="4291947" y="3111471"/>
            <a:ext cx="1199017" cy="165100"/>
          </a:xfrm>
          <a:prstGeom prst="rect">
            <a:avLst/>
          </a:prstGeom>
        </p:spPr>
        <p:txBody>
          <a:bodyPr lIns="0" tIns="0" rIns="0" bIns="0" rtlCol="0" anchor="t">
            <a:spAutoFit/>
          </a:bodyPr>
          <a:lstStyle/>
          <a:p>
            <a:pPr algn="ctr">
              <a:lnSpc>
                <a:spcPts val="1399"/>
              </a:lnSpc>
            </a:pPr>
            <a:r>
              <a:rPr lang="en-US" sz="999">
                <a:solidFill>
                  <a:srgbClr val="343232"/>
                </a:solidFill>
                <a:latin typeface="Montserrat Italics"/>
              </a:rPr>
              <a:t>Pencipta</a:t>
            </a:r>
          </a:p>
        </p:txBody>
      </p:sp>
      <p:sp>
        <p:nvSpPr>
          <p:cNvPr id="16" name="TextBox 16"/>
          <p:cNvSpPr txBox="1"/>
          <p:nvPr/>
        </p:nvSpPr>
        <p:spPr>
          <a:xfrm>
            <a:off x="6433138" y="3111471"/>
            <a:ext cx="1338491" cy="165100"/>
          </a:xfrm>
          <a:prstGeom prst="rect">
            <a:avLst/>
          </a:prstGeom>
        </p:spPr>
        <p:txBody>
          <a:bodyPr lIns="0" tIns="0" rIns="0" bIns="0" rtlCol="0" anchor="t">
            <a:spAutoFit/>
          </a:bodyPr>
          <a:lstStyle/>
          <a:p>
            <a:pPr algn="ctr">
              <a:lnSpc>
                <a:spcPts val="1399"/>
              </a:lnSpc>
            </a:pPr>
            <a:r>
              <a:rPr lang="en-US" sz="999">
                <a:solidFill>
                  <a:srgbClr val="343232"/>
                </a:solidFill>
                <a:latin typeface="Montserrat Italics"/>
              </a:rPr>
              <a:t>Entrepreneur kreatif</a:t>
            </a:r>
          </a:p>
        </p:txBody>
      </p:sp>
      <p:sp>
        <p:nvSpPr>
          <p:cNvPr id="17" name="TextBox 17"/>
          <p:cNvSpPr txBox="1"/>
          <p:nvPr/>
        </p:nvSpPr>
        <p:spPr>
          <a:xfrm>
            <a:off x="4091343" y="998198"/>
            <a:ext cx="3505090" cy="446165"/>
          </a:xfrm>
          <a:prstGeom prst="rect">
            <a:avLst/>
          </a:prstGeom>
        </p:spPr>
        <p:txBody>
          <a:bodyPr lIns="0" tIns="0" rIns="0" bIns="0" rtlCol="0" anchor="t">
            <a:spAutoFit/>
          </a:bodyPr>
          <a:lstStyle/>
          <a:p>
            <a:pPr>
              <a:lnSpc>
                <a:spcPts val="3705"/>
              </a:lnSpc>
              <a:spcBef>
                <a:spcPct val="0"/>
              </a:spcBef>
            </a:pPr>
            <a:r>
              <a:rPr lang="en-US" sz="2646" spc="119">
                <a:solidFill>
                  <a:srgbClr val="343232"/>
                </a:solidFill>
                <a:latin typeface="Brittany"/>
              </a:rPr>
              <a:t>Peran</a:t>
            </a:r>
          </a:p>
        </p:txBody>
      </p:sp>
      <p:sp>
        <p:nvSpPr>
          <p:cNvPr id="18" name="TextBox 18"/>
          <p:cNvSpPr txBox="1"/>
          <p:nvPr/>
        </p:nvSpPr>
        <p:spPr>
          <a:xfrm>
            <a:off x="3588327" y="1636898"/>
            <a:ext cx="4634547" cy="472012"/>
          </a:xfrm>
          <a:prstGeom prst="rect">
            <a:avLst/>
          </a:prstGeom>
        </p:spPr>
        <p:txBody>
          <a:bodyPr lIns="0" tIns="0" rIns="0" bIns="0" rtlCol="0" anchor="t">
            <a:spAutoFit/>
          </a:bodyPr>
          <a:lstStyle/>
          <a:p>
            <a:pPr algn="ctr">
              <a:lnSpc>
                <a:spcPts val="3407"/>
              </a:lnSpc>
              <a:spcBef>
                <a:spcPct val="0"/>
              </a:spcBef>
            </a:pPr>
            <a:r>
              <a:rPr lang="en-US" sz="3786">
                <a:solidFill>
                  <a:srgbClr val="343232"/>
                </a:solidFill>
                <a:latin typeface="Neue Einstellung Bold"/>
              </a:rPr>
              <a:t>PELAKU BISNIS</a:t>
            </a:r>
          </a:p>
        </p:txBody>
      </p:sp>
      <p:sp>
        <p:nvSpPr>
          <p:cNvPr id="19" name="TextBox 19"/>
          <p:cNvSpPr txBox="1"/>
          <p:nvPr/>
        </p:nvSpPr>
        <p:spPr>
          <a:xfrm>
            <a:off x="731520" y="433647"/>
            <a:ext cx="3327014" cy="217170"/>
          </a:xfrm>
          <a:prstGeom prst="rect">
            <a:avLst/>
          </a:prstGeom>
        </p:spPr>
        <p:txBody>
          <a:bodyPr lIns="0" tIns="0" rIns="0" bIns="0" rtlCol="0" anchor="t">
            <a:spAutoFit/>
          </a:bodyPr>
          <a:lstStyle/>
          <a:p>
            <a:pPr>
              <a:lnSpc>
                <a:spcPts val="1679"/>
              </a:lnSpc>
            </a:pPr>
            <a:r>
              <a:rPr lang="en-US" sz="1200" spc="92">
                <a:solidFill>
                  <a:srgbClr val="343232"/>
                </a:solidFill>
                <a:latin typeface="Arimo"/>
              </a:rPr>
              <a:t>www.unigoro.ac.id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grpSp>
        <p:nvGrpSpPr>
          <p:cNvPr id="2" name="Group 2"/>
          <p:cNvGrpSpPr/>
          <p:nvPr/>
        </p:nvGrpSpPr>
        <p:grpSpPr>
          <a:xfrm>
            <a:off x="9489524" y="2712385"/>
            <a:ext cx="259145" cy="4563197"/>
            <a:chOff x="0" y="0"/>
            <a:chExt cx="152400" cy="2683560"/>
          </a:xfrm>
        </p:grpSpPr>
        <p:sp>
          <p:nvSpPr>
            <p:cNvPr id="3" name="Freeform 3"/>
            <p:cNvSpPr/>
            <p:nvPr/>
          </p:nvSpPr>
          <p:spPr>
            <a:xfrm>
              <a:off x="0" y="0"/>
              <a:ext cx="152400" cy="2683560"/>
            </a:xfrm>
            <a:custGeom>
              <a:avLst/>
              <a:gdLst/>
              <a:ahLst/>
              <a:cxnLst/>
              <a:rect l="l" t="t" r="r" b="b"/>
              <a:pathLst>
                <a:path w="152400" h="2683560">
                  <a:moveTo>
                    <a:pt x="0" y="0"/>
                  </a:moveTo>
                  <a:lnTo>
                    <a:pt x="152400" y="0"/>
                  </a:lnTo>
                  <a:lnTo>
                    <a:pt x="152400" y="2683560"/>
                  </a:lnTo>
                  <a:lnTo>
                    <a:pt x="0" y="2683560"/>
                  </a:lnTo>
                  <a:close/>
                </a:path>
              </a:pathLst>
            </a:custGeom>
            <a:solidFill>
              <a:srgbClr val="E1B422"/>
            </a:solidFill>
          </p:spPr>
        </p:sp>
      </p:grpSp>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474381" y="3986759"/>
            <a:ext cx="1949566" cy="606802"/>
          </a:xfrm>
          <a:prstGeom prst="rect">
            <a:avLst/>
          </a:prstGeom>
        </p:spPr>
      </p:pic>
      <p:sp>
        <p:nvSpPr>
          <p:cNvPr id="5" name="AutoShape 5"/>
          <p:cNvSpPr/>
          <p:nvPr/>
        </p:nvSpPr>
        <p:spPr>
          <a:xfrm rot="-5400000">
            <a:off x="3212989" y="1843846"/>
            <a:ext cx="1428566" cy="0"/>
          </a:xfrm>
          <a:prstGeom prst="line">
            <a:avLst/>
          </a:prstGeom>
          <a:ln w="28575" cap="rnd">
            <a:solidFill>
              <a:srgbClr val="94ABB3"/>
            </a:solidFill>
            <a:prstDash val="solid"/>
            <a:headEnd type="none" w="sm" len="sm"/>
            <a:tailEnd type="none" w="sm" len="sm"/>
          </a:ln>
        </p:spPr>
      </p:sp>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5400000">
            <a:off x="8517949" y="376497"/>
            <a:ext cx="1943149" cy="922996"/>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5400000">
            <a:off x="-1009675" y="5553469"/>
            <a:ext cx="1943149" cy="922996"/>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562951" y="1541648"/>
            <a:ext cx="2926080" cy="2926080"/>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5344409" y="2212906"/>
            <a:ext cx="998958" cy="998958"/>
          </a:xfrm>
          <a:prstGeom prst="rect">
            <a:avLst/>
          </a:prstGeom>
        </p:spPr>
      </p:pic>
      <p:sp>
        <p:nvSpPr>
          <p:cNvPr id="10" name="TextBox 10"/>
          <p:cNvSpPr txBox="1"/>
          <p:nvPr/>
        </p:nvSpPr>
        <p:spPr>
          <a:xfrm>
            <a:off x="900089" y="4800944"/>
            <a:ext cx="2588942" cy="2084070"/>
          </a:xfrm>
          <a:prstGeom prst="rect">
            <a:avLst/>
          </a:prstGeom>
        </p:spPr>
        <p:txBody>
          <a:bodyPr lIns="0" tIns="0" rIns="0" bIns="0" rtlCol="0" anchor="t">
            <a:spAutoFit/>
          </a:bodyPr>
          <a:lstStyle/>
          <a:p>
            <a:pPr>
              <a:lnSpc>
                <a:spcPts val="1679"/>
              </a:lnSpc>
            </a:pPr>
            <a:r>
              <a:rPr lang="en-US" sz="1200">
                <a:solidFill>
                  <a:srgbClr val="343232"/>
                </a:solidFill>
                <a:latin typeface="Montserrat"/>
              </a:rPr>
              <a:t>Dilatarbelakangi dari </a:t>
            </a:r>
          </a:p>
          <a:p>
            <a:pPr marL="259080" lvl="1" indent="-129540">
              <a:lnSpc>
                <a:spcPts val="1679"/>
              </a:lnSpc>
              <a:buFont typeface="Arial"/>
              <a:buChar char="•"/>
            </a:pPr>
            <a:r>
              <a:rPr lang="en-US" sz="1200">
                <a:solidFill>
                  <a:srgbClr val="343232"/>
                </a:solidFill>
                <a:latin typeface="Montserrat"/>
              </a:rPr>
              <a:t>kegagalan seperti ; Monopoli, Ekternalitas -/+, Pengunaan Ruang Publik,informasi asimetris.</a:t>
            </a:r>
          </a:p>
          <a:p>
            <a:pPr marL="259080" lvl="1" indent="-129540">
              <a:lnSpc>
                <a:spcPts val="1679"/>
              </a:lnSpc>
              <a:buFont typeface="Arial"/>
              <a:buChar char="•"/>
            </a:pPr>
            <a:r>
              <a:rPr lang="en-US" sz="1200">
                <a:solidFill>
                  <a:srgbClr val="343232"/>
                </a:solidFill>
                <a:latin typeface="Montserrat"/>
              </a:rPr>
              <a:t>Mobilisasi dan alokasi sumber daya.</a:t>
            </a:r>
          </a:p>
          <a:p>
            <a:pPr marL="259080" lvl="1" indent="-129540">
              <a:lnSpc>
                <a:spcPts val="1679"/>
              </a:lnSpc>
              <a:buFont typeface="Arial"/>
              <a:buChar char="•"/>
            </a:pPr>
            <a:r>
              <a:rPr lang="en-US" sz="1200">
                <a:solidFill>
                  <a:srgbClr val="343232"/>
                </a:solidFill>
                <a:latin typeface="Montserrat"/>
              </a:rPr>
              <a:t>Dampak psikologis dan dampak sikap/perilaku.</a:t>
            </a:r>
          </a:p>
          <a:p>
            <a:pPr marL="259080" lvl="1" indent="-129540">
              <a:lnSpc>
                <a:spcPts val="1679"/>
              </a:lnSpc>
              <a:buFont typeface="Arial"/>
              <a:buChar char="•"/>
            </a:pPr>
            <a:r>
              <a:rPr lang="en-US" sz="1200">
                <a:solidFill>
                  <a:srgbClr val="343232"/>
                </a:solidFill>
                <a:latin typeface="Montserrat"/>
              </a:rPr>
              <a:t>Pemerataan pembangunan</a:t>
            </a:r>
          </a:p>
        </p:txBody>
      </p:sp>
      <p:sp>
        <p:nvSpPr>
          <p:cNvPr id="11" name="TextBox 11"/>
          <p:cNvSpPr txBox="1"/>
          <p:nvPr/>
        </p:nvSpPr>
        <p:spPr>
          <a:xfrm>
            <a:off x="6433138" y="6858907"/>
            <a:ext cx="2588942" cy="217170"/>
          </a:xfrm>
          <a:prstGeom prst="rect">
            <a:avLst/>
          </a:prstGeom>
        </p:spPr>
        <p:txBody>
          <a:bodyPr lIns="0" tIns="0" rIns="0" bIns="0" rtlCol="0" anchor="t">
            <a:spAutoFit/>
          </a:bodyPr>
          <a:lstStyle/>
          <a:p>
            <a:pPr algn="r">
              <a:lnSpc>
                <a:spcPts val="1679"/>
              </a:lnSpc>
            </a:pPr>
            <a:r>
              <a:rPr lang="en-US" sz="1200">
                <a:solidFill>
                  <a:srgbClr val="343232"/>
                </a:solidFill>
                <a:latin typeface="Arimo"/>
              </a:rPr>
              <a:t>PAGE 6</a:t>
            </a:r>
          </a:p>
        </p:txBody>
      </p:sp>
      <p:sp>
        <p:nvSpPr>
          <p:cNvPr id="12" name="TextBox 12"/>
          <p:cNvSpPr txBox="1"/>
          <p:nvPr/>
        </p:nvSpPr>
        <p:spPr>
          <a:xfrm>
            <a:off x="3912084" y="3543644"/>
            <a:ext cx="4711295" cy="3341370"/>
          </a:xfrm>
          <a:prstGeom prst="rect">
            <a:avLst/>
          </a:prstGeom>
        </p:spPr>
        <p:txBody>
          <a:bodyPr lIns="0" tIns="0" rIns="0" bIns="0" rtlCol="0" anchor="t">
            <a:spAutoFit/>
          </a:bodyPr>
          <a:lstStyle/>
          <a:p>
            <a:pPr>
              <a:lnSpc>
                <a:spcPts val="1679"/>
              </a:lnSpc>
            </a:pPr>
            <a:r>
              <a:rPr lang="en-US" sz="1200">
                <a:solidFill>
                  <a:srgbClr val="343232"/>
                </a:solidFill>
                <a:latin typeface="Montserrat Bold"/>
              </a:rPr>
              <a:t>Peran utama Pemerintah dalam pengembangan industri kreatif adalah ;</a:t>
            </a:r>
          </a:p>
          <a:p>
            <a:pPr marL="259080" lvl="1" indent="-129540">
              <a:lnSpc>
                <a:spcPts val="1679"/>
              </a:lnSpc>
              <a:buFont typeface="Arial"/>
              <a:buChar char="•"/>
            </a:pPr>
            <a:r>
              <a:rPr lang="en-US" sz="1200">
                <a:solidFill>
                  <a:srgbClr val="343232"/>
                </a:solidFill>
                <a:latin typeface="Montserrat Bold"/>
              </a:rPr>
              <a:t>Katalisator, fasilitator dan advokasi yang memberi rangsangan, tantangan, dorongan, agar ide‐ide bisnis bergerak ke tingkat kompetensi yang lebih tinggi.</a:t>
            </a:r>
          </a:p>
          <a:p>
            <a:pPr marL="259080" lvl="1" indent="-129540">
              <a:lnSpc>
                <a:spcPts val="1679"/>
              </a:lnSpc>
              <a:buFont typeface="Arial"/>
              <a:buChar char="•"/>
            </a:pPr>
            <a:r>
              <a:rPr lang="en-US" sz="1200">
                <a:solidFill>
                  <a:srgbClr val="343232"/>
                </a:solidFill>
                <a:latin typeface="Montserrat Bold"/>
              </a:rPr>
              <a:t>Regulator yang menghasilkan kebijakan yang berkaitan dengan people, industri, insititusi, intermediasi, sumber daya, dan teknologi.</a:t>
            </a:r>
          </a:p>
          <a:p>
            <a:pPr marL="259080" lvl="1" indent="-129540">
              <a:lnSpc>
                <a:spcPts val="1679"/>
              </a:lnSpc>
              <a:buFont typeface="Arial"/>
              <a:buChar char="•"/>
            </a:pPr>
            <a:r>
              <a:rPr lang="en-US" sz="1200">
                <a:solidFill>
                  <a:srgbClr val="343232"/>
                </a:solidFill>
                <a:latin typeface="Montserrat Bold"/>
              </a:rPr>
              <a:t>Konsumen, investor bahkan entrepreneur.  harus dapat memberdayakan asset negara untuk menjadi produktif dalam lingkup industri kreatif dan bertanggung jawab terhadap investasi infrastruktur industri.</a:t>
            </a:r>
          </a:p>
          <a:p>
            <a:pPr marL="259080" lvl="1" indent="-129540">
              <a:lnSpc>
                <a:spcPts val="1679"/>
              </a:lnSpc>
              <a:buFont typeface="Arial"/>
              <a:buChar char="•"/>
            </a:pPr>
            <a:r>
              <a:rPr lang="en-US" sz="1200">
                <a:solidFill>
                  <a:srgbClr val="343232"/>
                </a:solidFill>
                <a:latin typeface="Montserrat Bold"/>
              </a:rPr>
              <a:t>Urban planner, memiliki peran sentral dalam penciptaan creative city, yang mampu mengakumulasi dan mengkonsentrasikan energi dari individu kreatif menjadi magnet untuk membuka usaha di Indonesia</a:t>
            </a:r>
          </a:p>
        </p:txBody>
      </p:sp>
      <p:sp>
        <p:nvSpPr>
          <p:cNvPr id="13" name="TextBox 13"/>
          <p:cNvSpPr txBox="1"/>
          <p:nvPr/>
        </p:nvSpPr>
        <p:spPr>
          <a:xfrm>
            <a:off x="3942460" y="2620310"/>
            <a:ext cx="1302926" cy="165100"/>
          </a:xfrm>
          <a:prstGeom prst="rect">
            <a:avLst/>
          </a:prstGeom>
        </p:spPr>
        <p:txBody>
          <a:bodyPr lIns="0" tIns="0" rIns="0" bIns="0" rtlCol="0" anchor="t">
            <a:spAutoFit/>
          </a:bodyPr>
          <a:lstStyle/>
          <a:p>
            <a:pPr algn="ctr">
              <a:lnSpc>
                <a:spcPts val="1399"/>
              </a:lnSpc>
            </a:pPr>
            <a:r>
              <a:rPr lang="en-US" sz="999">
                <a:solidFill>
                  <a:srgbClr val="343232"/>
                </a:solidFill>
                <a:latin typeface="Montserrat Bold Italics"/>
              </a:rPr>
              <a:t>Direction</a:t>
            </a:r>
          </a:p>
        </p:txBody>
      </p:sp>
      <p:sp>
        <p:nvSpPr>
          <p:cNvPr id="14" name="TextBox 14"/>
          <p:cNvSpPr txBox="1"/>
          <p:nvPr/>
        </p:nvSpPr>
        <p:spPr>
          <a:xfrm>
            <a:off x="6485093" y="2620310"/>
            <a:ext cx="1338491" cy="165100"/>
          </a:xfrm>
          <a:prstGeom prst="rect">
            <a:avLst/>
          </a:prstGeom>
        </p:spPr>
        <p:txBody>
          <a:bodyPr lIns="0" tIns="0" rIns="0" bIns="0" rtlCol="0" anchor="t">
            <a:spAutoFit/>
          </a:bodyPr>
          <a:lstStyle/>
          <a:p>
            <a:pPr algn="ctr">
              <a:lnSpc>
                <a:spcPts val="1399"/>
              </a:lnSpc>
            </a:pPr>
            <a:r>
              <a:rPr lang="en-US" sz="999">
                <a:solidFill>
                  <a:srgbClr val="343232"/>
                </a:solidFill>
                <a:latin typeface="Montserrat Bold Italics"/>
              </a:rPr>
              <a:t>Polecy</a:t>
            </a:r>
          </a:p>
        </p:txBody>
      </p:sp>
      <p:sp>
        <p:nvSpPr>
          <p:cNvPr id="15" name="TextBox 15"/>
          <p:cNvSpPr txBox="1"/>
          <p:nvPr/>
        </p:nvSpPr>
        <p:spPr>
          <a:xfrm>
            <a:off x="4091343" y="998198"/>
            <a:ext cx="3505090" cy="446165"/>
          </a:xfrm>
          <a:prstGeom prst="rect">
            <a:avLst/>
          </a:prstGeom>
        </p:spPr>
        <p:txBody>
          <a:bodyPr lIns="0" tIns="0" rIns="0" bIns="0" rtlCol="0" anchor="t">
            <a:spAutoFit/>
          </a:bodyPr>
          <a:lstStyle/>
          <a:p>
            <a:pPr>
              <a:lnSpc>
                <a:spcPts val="3705"/>
              </a:lnSpc>
              <a:spcBef>
                <a:spcPct val="0"/>
              </a:spcBef>
            </a:pPr>
            <a:r>
              <a:rPr lang="en-US" sz="2646" spc="119">
                <a:solidFill>
                  <a:srgbClr val="343232"/>
                </a:solidFill>
                <a:latin typeface="Brittany"/>
              </a:rPr>
              <a:t>Peran</a:t>
            </a:r>
          </a:p>
        </p:txBody>
      </p:sp>
      <p:sp>
        <p:nvSpPr>
          <p:cNvPr id="16" name="TextBox 16"/>
          <p:cNvSpPr txBox="1"/>
          <p:nvPr/>
        </p:nvSpPr>
        <p:spPr>
          <a:xfrm>
            <a:off x="3423804" y="1621189"/>
            <a:ext cx="4634547" cy="472012"/>
          </a:xfrm>
          <a:prstGeom prst="rect">
            <a:avLst/>
          </a:prstGeom>
        </p:spPr>
        <p:txBody>
          <a:bodyPr lIns="0" tIns="0" rIns="0" bIns="0" rtlCol="0" anchor="t">
            <a:spAutoFit/>
          </a:bodyPr>
          <a:lstStyle/>
          <a:p>
            <a:pPr algn="ctr">
              <a:lnSpc>
                <a:spcPts val="3407"/>
              </a:lnSpc>
              <a:spcBef>
                <a:spcPct val="0"/>
              </a:spcBef>
            </a:pPr>
            <a:r>
              <a:rPr lang="en-US" sz="3786">
                <a:solidFill>
                  <a:srgbClr val="343232"/>
                </a:solidFill>
                <a:latin typeface="Neue Einstellung Bold"/>
              </a:rPr>
              <a:t>PEMERINTAH</a:t>
            </a:r>
          </a:p>
        </p:txBody>
      </p:sp>
      <p:sp>
        <p:nvSpPr>
          <p:cNvPr id="17" name="TextBox 17"/>
          <p:cNvSpPr txBox="1"/>
          <p:nvPr/>
        </p:nvSpPr>
        <p:spPr>
          <a:xfrm>
            <a:off x="764329" y="450965"/>
            <a:ext cx="3327014" cy="217170"/>
          </a:xfrm>
          <a:prstGeom prst="rect">
            <a:avLst/>
          </a:prstGeom>
        </p:spPr>
        <p:txBody>
          <a:bodyPr lIns="0" tIns="0" rIns="0" bIns="0" rtlCol="0" anchor="t">
            <a:spAutoFit/>
          </a:bodyPr>
          <a:lstStyle/>
          <a:p>
            <a:pPr>
              <a:lnSpc>
                <a:spcPts val="1679"/>
              </a:lnSpc>
            </a:pPr>
            <a:r>
              <a:rPr lang="en-US" sz="1200" spc="92">
                <a:solidFill>
                  <a:srgbClr val="343232"/>
                </a:solidFill>
                <a:latin typeface="Arimo"/>
              </a:rPr>
              <a:t>www.unigoro.ac.id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grpSp>
        <p:nvGrpSpPr>
          <p:cNvPr id="2" name="Group 2"/>
          <p:cNvGrpSpPr/>
          <p:nvPr/>
        </p:nvGrpSpPr>
        <p:grpSpPr>
          <a:xfrm>
            <a:off x="4528932" y="0"/>
            <a:ext cx="7315200" cy="7315200"/>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D54F"/>
            </a:solidFill>
          </p:spPr>
        </p:sp>
      </p:grpSp>
      <p:grpSp>
        <p:nvGrpSpPr>
          <p:cNvPr id="4" name="Group 4"/>
          <p:cNvGrpSpPr/>
          <p:nvPr/>
        </p:nvGrpSpPr>
        <p:grpSpPr>
          <a:xfrm>
            <a:off x="4528932" y="910590"/>
            <a:ext cx="5224668" cy="5335724"/>
            <a:chOff x="0" y="0"/>
            <a:chExt cx="6966224" cy="7114298"/>
          </a:xfrm>
        </p:grpSpPr>
        <p:pic>
          <p:nvPicPr>
            <p:cNvPr id="5" name="Picture 5"/>
            <p:cNvPicPr>
              <a:picLocks noChangeAspect="1"/>
            </p:cNvPicPr>
            <p:nvPr/>
          </p:nvPicPr>
          <p:blipFill>
            <a:blip r:embed="rId2"/>
            <a:srcRect l="7828" r="6694"/>
            <a:stretch>
              <a:fillRect/>
            </a:stretch>
          </p:blipFill>
          <p:spPr>
            <a:xfrm>
              <a:off x="0" y="0"/>
              <a:ext cx="6966224" cy="7114298"/>
            </a:xfrm>
            <a:prstGeom prst="rect">
              <a:avLst/>
            </a:prstGeom>
          </p:spPr>
        </p:pic>
      </p:grpSp>
      <p:pic>
        <p:nvPicPr>
          <p:cNvPr id="6" name="Picture 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3873564" y="6638089"/>
            <a:ext cx="1310737" cy="407967"/>
          </a:xfrm>
          <a:prstGeom prst="rect">
            <a:avLst/>
          </a:prstGeom>
        </p:spPr>
      </p:pic>
      <p:sp>
        <p:nvSpPr>
          <p:cNvPr id="7" name="AutoShape 7"/>
          <p:cNvSpPr/>
          <p:nvPr/>
        </p:nvSpPr>
        <p:spPr>
          <a:xfrm rot="-5400000">
            <a:off x="-71033" y="2789628"/>
            <a:ext cx="1453711" cy="0"/>
          </a:xfrm>
          <a:prstGeom prst="line">
            <a:avLst/>
          </a:prstGeom>
          <a:ln w="28575" cap="rnd">
            <a:solidFill>
              <a:srgbClr val="94ABB3"/>
            </a:solidFill>
            <a:prstDash val="solid"/>
            <a:headEnd type="none" w="sm" len="sm"/>
            <a:tailEnd type="none" w="sm" len="sm"/>
          </a:ln>
        </p:spPr>
      </p:sp>
      <p:pic>
        <p:nvPicPr>
          <p:cNvPr id="8" name="Picture 8"/>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5400000">
            <a:off x="-861882" y="5622791"/>
            <a:ext cx="1929850" cy="916679"/>
          </a:xfrm>
          <a:prstGeom prst="rect">
            <a:avLst/>
          </a:prstGeom>
        </p:spPr>
      </p:pic>
      <p:sp>
        <p:nvSpPr>
          <p:cNvPr id="9" name="TextBox 9"/>
          <p:cNvSpPr txBox="1"/>
          <p:nvPr/>
        </p:nvSpPr>
        <p:spPr>
          <a:xfrm>
            <a:off x="6757781" y="6828885"/>
            <a:ext cx="2571223" cy="217170"/>
          </a:xfrm>
          <a:prstGeom prst="rect">
            <a:avLst/>
          </a:prstGeom>
        </p:spPr>
        <p:txBody>
          <a:bodyPr lIns="0" tIns="0" rIns="0" bIns="0" rtlCol="0" anchor="t">
            <a:spAutoFit/>
          </a:bodyPr>
          <a:lstStyle/>
          <a:p>
            <a:pPr algn="r">
              <a:lnSpc>
                <a:spcPts val="1679"/>
              </a:lnSpc>
            </a:pPr>
            <a:r>
              <a:rPr lang="en-US" sz="1200">
                <a:solidFill>
                  <a:srgbClr val="343232"/>
                </a:solidFill>
                <a:latin typeface="Arimo"/>
              </a:rPr>
              <a:t>PAGE 7</a:t>
            </a:r>
          </a:p>
        </p:txBody>
      </p:sp>
      <p:sp>
        <p:nvSpPr>
          <p:cNvPr id="10" name="TextBox 10"/>
          <p:cNvSpPr txBox="1"/>
          <p:nvPr/>
        </p:nvSpPr>
        <p:spPr>
          <a:xfrm>
            <a:off x="751805" y="2023351"/>
            <a:ext cx="3777127" cy="1591296"/>
          </a:xfrm>
          <a:prstGeom prst="rect">
            <a:avLst/>
          </a:prstGeom>
        </p:spPr>
        <p:txBody>
          <a:bodyPr lIns="0" tIns="0" rIns="0" bIns="0" rtlCol="0" anchor="t">
            <a:spAutoFit/>
          </a:bodyPr>
          <a:lstStyle/>
          <a:p>
            <a:pPr>
              <a:lnSpc>
                <a:spcPts val="4178"/>
              </a:lnSpc>
            </a:pPr>
            <a:r>
              <a:rPr lang="en-US" sz="3798">
                <a:solidFill>
                  <a:srgbClr val="E1B422"/>
                </a:solidFill>
                <a:latin typeface="Archivo Black Bold"/>
              </a:rPr>
              <a:t>Quadruple Helix Collaboration.</a:t>
            </a:r>
          </a:p>
        </p:txBody>
      </p:sp>
      <p:sp>
        <p:nvSpPr>
          <p:cNvPr id="11" name="TextBox 11"/>
          <p:cNvSpPr txBox="1"/>
          <p:nvPr/>
        </p:nvSpPr>
        <p:spPr>
          <a:xfrm>
            <a:off x="751805" y="3576547"/>
            <a:ext cx="2899183" cy="347227"/>
          </a:xfrm>
          <a:prstGeom prst="rect">
            <a:avLst/>
          </a:prstGeom>
        </p:spPr>
        <p:txBody>
          <a:bodyPr lIns="0" tIns="0" rIns="0" bIns="0" rtlCol="0" anchor="t">
            <a:spAutoFit/>
          </a:bodyPr>
          <a:lstStyle/>
          <a:p>
            <a:pPr algn="just">
              <a:lnSpc>
                <a:spcPts val="2918"/>
              </a:lnSpc>
            </a:pPr>
            <a:r>
              <a:rPr lang="en-US" sz="2084">
                <a:solidFill>
                  <a:srgbClr val="343232"/>
                </a:solidFill>
                <a:latin typeface="Montserrat"/>
              </a:rPr>
              <a:t>integrasi</a:t>
            </a:r>
            <a:r>
              <a:rPr lang="en-US" sz="2084">
                <a:solidFill>
                  <a:srgbClr val="343232"/>
                </a:solidFill>
                <a:latin typeface="Montserrat Bold Italics"/>
              </a:rPr>
              <a:t> civil society</a:t>
            </a:r>
          </a:p>
        </p:txBody>
      </p:sp>
      <p:sp>
        <p:nvSpPr>
          <p:cNvPr id="12" name="TextBox 12"/>
          <p:cNvSpPr txBox="1"/>
          <p:nvPr/>
        </p:nvSpPr>
        <p:spPr>
          <a:xfrm>
            <a:off x="731520" y="1429523"/>
            <a:ext cx="3481101" cy="443438"/>
          </a:xfrm>
          <a:prstGeom prst="rect">
            <a:avLst/>
          </a:prstGeom>
        </p:spPr>
        <p:txBody>
          <a:bodyPr lIns="0" tIns="0" rIns="0" bIns="0" rtlCol="0" anchor="t">
            <a:spAutoFit/>
          </a:bodyPr>
          <a:lstStyle/>
          <a:p>
            <a:pPr>
              <a:lnSpc>
                <a:spcPts val="3680"/>
              </a:lnSpc>
              <a:spcBef>
                <a:spcPct val="0"/>
              </a:spcBef>
            </a:pPr>
            <a:r>
              <a:rPr lang="en-US" sz="2628" spc="118">
                <a:solidFill>
                  <a:srgbClr val="343232"/>
                </a:solidFill>
                <a:latin typeface="Brittany"/>
              </a:rPr>
              <a:t>System</a:t>
            </a:r>
          </a:p>
        </p:txBody>
      </p:sp>
      <p:sp>
        <p:nvSpPr>
          <p:cNvPr id="13" name="TextBox 13"/>
          <p:cNvSpPr txBox="1"/>
          <p:nvPr/>
        </p:nvSpPr>
        <p:spPr>
          <a:xfrm>
            <a:off x="751805" y="4067695"/>
            <a:ext cx="3380500" cy="2512695"/>
          </a:xfrm>
          <a:prstGeom prst="rect">
            <a:avLst/>
          </a:prstGeom>
        </p:spPr>
        <p:txBody>
          <a:bodyPr lIns="0" tIns="0" rIns="0" bIns="0" rtlCol="0" anchor="t">
            <a:spAutoFit/>
          </a:bodyPr>
          <a:lstStyle/>
          <a:p>
            <a:pPr>
              <a:lnSpc>
                <a:spcPts val="1679"/>
              </a:lnSpc>
            </a:pPr>
            <a:r>
              <a:rPr lang="en-US" sz="1200">
                <a:solidFill>
                  <a:srgbClr val="000000"/>
                </a:solidFill>
                <a:latin typeface="Helvetica 1"/>
              </a:rPr>
              <a:t>Proses inovasi dalam quadruple helix diarahkan pada sisi produksi, terlebih pada sektor teknologi tinggi, dan mengintegrasikan antara inovasi, pengetahuan, output akhir barang dan jasa dan peran civil society diarahkan kesisi konsumsi, teknologi, pengetahuan, barang dan jasa dan output ekonomi secara keseluruhan</a:t>
            </a:r>
          </a:p>
          <a:p>
            <a:pPr>
              <a:lnSpc>
                <a:spcPts val="1679"/>
              </a:lnSpc>
            </a:pPr>
            <a:endParaRPr lang="en-US" sz="1200">
              <a:solidFill>
                <a:srgbClr val="000000"/>
              </a:solidFill>
              <a:latin typeface="Helvetica 1"/>
            </a:endParaRPr>
          </a:p>
          <a:p>
            <a:pPr>
              <a:lnSpc>
                <a:spcPts val="1679"/>
              </a:lnSpc>
            </a:pPr>
            <a:r>
              <a:rPr lang="en-US" sz="1200">
                <a:solidFill>
                  <a:srgbClr val="000000"/>
                </a:solidFill>
                <a:latin typeface="Helvetica 1"/>
              </a:rPr>
              <a:t>dalam pengembangan Ekraf, Komunitas menjadi penentu jalannya konsep ini, eksisnya peran mereka harus dapat dikomersialisasi menjadi value ekonomi</a:t>
            </a:r>
          </a:p>
        </p:txBody>
      </p:sp>
      <p:sp>
        <p:nvSpPr>
          <p:cNvPr id="14" name="TextBox 14"/>
          <p:cNvSpPr txBox="1"/>
          <p:nvPr/>
        </p:nvSpPr>
        <p:spPr>
          <a:xfrm>
            <a:off x="670906" y="514350"/>
            <a:ext cx="3327014" cy="217170"/>
          </a:xfrm>
          <a:prstGeom prst="rect">
            <a:avLst/>
          </a:prstGeom>
        </p:spPr>
        <p:txBody>
          <a:bodyPr lIns="0" tIns="0" rIns="0" bIns="0" rtlCol="0" anchor="t">
            <a:spAutoFit/>
          </a:bodyPr>
          <a:lstStyle/>
          <a:p>
            <a:pPr>
              <a:lnSpc>
                <a:spcPts val="1679"/>
              </a:lnSpc>
            </a:pPr>
            <a:r>
              <a:rPr lang="en-US" sz="1200" spc="92">
                <a:solidFill>
                  <a:srgbClr val="343232"/>
                </a:solidFill>
                <a:latin typeface="Arimo"/>
              </a:rPr>
              <a:t>www.unigoro.ac.id</a:t>
            </a:r>
          </a:p>
        </p:txBody>
      </p:sp>
      <p:pic>
        <p:nvPicPr>
          <p:cNvPr id="15" name="Picture 1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5400000">
            <a:off x="8302690" y="-276840"/>
            <a:ext cx="2052627" cy="97499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grpSp>
        <p:nvGrpSpPr>
          <p:cNvPr id="2" name="Group 2"/>
          <p:cNvGrpSpPr/>
          <p:nvPr/>
        </p:nvGrpSpPr>
        <p:grpSpPr>
          <a:xfrm>
            <a:off x="4361394" y="0"/>
            <a:ext cx="5392206" cy="7315200"/>
            <a:chOff x="0" y="0"/>
            <a:chExt cx="1351808" cy="1833896"/>
          </a:xfrm>
        </p:grpSpPr>
        <p:sp>
          <p:nvSpPr>
            <p:cNvPr id="3" name="Freeform 3"/>
            <p:cNvSpPr/>
            <p:nvPr/>
          </p:nvSpPr>
          <p:spPr>
            <a:xfrm>
              <a:off x="0" y="0"/>
              <a:ext cx="1351808" cy="1833896"/>
            </a:xfrm>
            <a:custGeom>
              <a:avLst/>
              <a:gdLst/>
              <a:ahLst/>
              <a:cxnLst/>
              <a:rect l="l" t="t" r="r" b="b"/>
              <a:pathLst>
                <a:path w="1351808" h="1833896">
                  <a:moveTo>
                    <a:pt x="0" y="0"/>
                  </a:moveTo>
                  <a:lnTo>
                    <a:pt x="1351808" y="0"/>
                  </a:lnTo>
                  <a:lnTo>
                    <a:pt x="1351808" y="1833896"/>
                  </a:lnTo>
                  <a:lnTo>
                    <a:pt x="0" y="1833896"/>
                  </a:lnTo>
                  <a:close/>
                </a:path>
              </a:pathLst>
            </a:custGeom>
            <a:solidFill>
              <a:srgbClr val="FFDA73"/>
            </a:solidFill>
          </p:spPr>
        </p:sp>
      </p:grpSp>
      <p:grpSp>
        <p:nvGrpSpPr>
          <p:cNvPr id="4" name="Group 4"/>
          <p:cNvGrpSpPr/>
          <p:nvPr/>
        </p:nvGrpSpPr>
        <p:grpSpPr>
          <a:xfrm>
            <a:off x="4781144" y="1127333"/>
            <a:ext cx="4777555" cy="3706609"/>
            <a:chOff x="0" y="0"/>
            <a:chExt cx="6370073" cy="4942145"/>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940372" y="437633"/>
              <a:ext cx="4172775" cy="4005864"/>
            </a:xfrm>
            <a:prstGeom prst="rect">
              <a:avLst/>
            </a:prstGeom>
          </p:spPr>
        </p:pic>
        <p:grpSp>
          <p:nvGrpSpPr>
            <p:cNvPr id="6" name="Group 6"/>
            <p:cNvGrpSpPr>
              <a:grpSpLocks noChangeAspect="1"/>
            </p:cNvGrpSpPr>
            <p:nvPr/>
          </p:nvGrpSpPr>
          <p:grpSpPr>
            <a:xfrm>
              <a:off x="4290235" y="1676483"/>
              <a:ext cx="830776" cy="830773"/>
              <a:chOff x="0" y="0"/>
              <a:chExt cx="6350000" cy="6349975"/>
            </a:xfrm>
          </p:grpSpPr>
          <p:sp>
            <p:nvSpPr>
              <p:cNvPr id="7" name="Freeform 7"/>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t="-25047" b="-25047"/>
                </a:stretch>
              </a:blipFill>
            </p:spPr>
          </p:sp>
        </p:grpSp>
        <p:grpSp>
          <p:nvGrpSpPr>
            <p:cNvPr id="8" name="Group 8"/>
            <p:cNvGrpSpPr>
              <a:grpSpLocks noChangeAspect="1"/>
            </p:cNvGrpSpPr>
            <p:nvPr/>
          </p:nvGrpSpPr>
          <p:grpSpPr>
            <a:xfrm>
              <a:off x="3743424" y="3628346"/>
              <a:ext cx="815154" cy="815151"/>
              <a:chOff x="0" y="0"/>
              <a:chExt cx="6350000" cy="6349975"/>
            </a:xfrm>
          </p:grpSpPr>
          <p:sp>
            <p:nvSpPr>
              <p:cNvPr id="9" name="Freeform 9"/>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5"/>
                <a:stretch>
                  <a:fillRect t="-24906" b="-24906"/>
                </a:stretch>
              </a:blipFill>
            </p:spPr>
          </p:sp>
        </p:grpSp>
        <p:grpSp>
          <p:nvGrpSpPr>
            <p:cNvPr id="10" name="Group 10"/>
            <p:cNvGrpSpPr>
              <a:grpSpLocks noChangeAspect="1"/>
            </p:cNvGrpSpPr>
            <p:nvPr/>
          </p:nvGrpSpPr>
          <p:grpSpPr>
            <a:xfrm>
              <a:off x="1583351" y="3637939"/>
              <a:ext cx="841304" cy="841300"/>
              <a:chOff x="0" y="0"/>
              <a:chExt cx="6350000" cy="6349975"/>
            </a:xfrm>
          </p:grpSpPr>
          <p:sp>
            <p:nvSpPr>
              <p:cNvPr id="11" name="Freeform 11"/>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6"/>
                <a:stretch>
                  <a:fillRect t="-25047" b="-25047"/>
                </a:stretch>
              </a:blipFill>
            </p:spPr>
          </p:sp>
        </p:grpSp>
        <p:grpSp>
          <p:nvGrpSpPr>
            <p:cNvPr id="12" name="Group 12"/>
            <p:cNvGrpSpPr>
              <a:grpSpLocks noChangeAspect="1"/>
            </p:cNvGrpSpPr>
            <p:nvPr/>
          </p:nvGrpSpPr>
          <p:grpSpPr>
            <a:xfrm>
              <a:off x="2621744" y="429769"/>
              <a:ext cx="829301" cy="829298"/>
              <a:chOff x="0" y="0"/>
              <a:chExt cx="6350000" cy="6349975"/>
            </a:xfrm>
          </p:grpSpPr>
          <p:sp>
            <p:nvSpPr>
              <p:cNvPr id="13" name="Freeform 13"/>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7"/>
                <a:stretch>
                  <a:fillRect t="-25047" b="-25047"/>
                </a:stretch>
              </a:blipFill>
            </p:spPr>
          </p:sp>
        </p:grpSp>
        <p:grpSp>
          <p:nvGrpSpPr>
            <p:cNvPr id="14" name="Group 14"/>
            <p:cNvGrpSpPr>
              <a:grpSpLocks noChangeAspect="1"/>
            </p:cNvGrpSpPr>
            <p:nvPr/>
          </p:nvGrpSpPr>
          <p:grpSpPr>
            <a:xfrm>
              <a:off x="932508" y="1668619"/>
              <a:ext cx="822108" cy="822105"/>
              <a:chOff x="0" y="0"/>
              <a:chExt cx="6350000" cy="6349975"/>
            </a:xfrm>
          </p:grpSpPr>
          <p:sp>
            <p:nvSpPr>
              <p:cNvPr id="15" name="Freeform 15"/>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8"/>
                <a:stretch>
                  <a:fillRect l="-22992" r="-22992"/>
                </a:stretch>
              </a:blipFill>
            </p:spPr>
          </p:sp>
        </p:grpSp>
        <p:pic>
          <p:nvPicPr>
            <p:cNvPr id="16" name="Picture 1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2719343" y="2219105"/>
              <a:ext cx="614832" cy="654077"/>
            </a:xfrm>
            <a:prstGeom prst="rect">
              <a:avLst/>
            </a:prstGeom>
          </p:spPr>
        </p:pic>
        <p:sp>
          <p:nvSpPr>
            <p:cNvPr id="17" name="TextBox 17"/>
            <p:cNvSpPr txBox="1"/>
            <p:nvPr/>
          </p:nvSpPr>
          <p:spPr>
            <a:xfrm>
              <a:off x="2580942" y="-28575"/>
              <a:ext cx="891636" cy="250323"/>
            </a:xfrm>
            <a:prstGeom prst="rect">
              <a:avLst/>
            </a:prstGeom>
          </p:spPr>
          <p:txBody>
            <a:bodyPr lIns="0" tIns="0" rIns="0" bIns="0" rtlCol="0" anchor="t">
              <a:spAutoFit/>
            </a:bodyPr>
            <a:lstStyle/>
            <a:p>
              <a:pPr algn="ctr">
                <a:lnSpc>
                  <a:spcPts val="1560"/>
                </a:lnSpc>
              </a:pPr>
              <a:r>
                <a:rPr lang="en-US" sz="1114">
                  <a:solidFill>
                    <a:srgbClr val="000000"/>
                  </a:solidFill>
                  <a:latin typeface="Helvetica 2"/>
                </a:rPr>
                <a:t>Academic</a:t>
              </a:r>
            </a:p>
          </p:txBody>
        </p:sp>
        <p:sp>
          <p:nvSpPr>
            <p:cNvPr id="18" name="TextBox 18"/>
            <p:cNvSpPr txBox="1"/>
            <p:nvPr/>
          </p:nvSpPr>
          <p:spPr>
            <a:xfrm>
              <a:off x="5530962" y="1968782"/>
              <a:ext cx="839111" cy="250323"/>
            </a:xfrm>
            <a:prstGeom prst="rect">
              <a:avLst/>
            </a:prstGeom>
          </p:spPr>
          <p:txBody>
            <a:bodyPr lIns="0" tIns="0" rIns="0" bIns="0" rtlCol="0" anchor="t">
              <a:spAutoFit/>
            </a:bodyPr>
            <a:lstStyle/>
            <a:p>
              <a:pPr algn="ctr">
                <a:lnSpc>
                  <a:spcPts val="1560"/>
                </a:lnSpc>
              </a:pPr>
              <a:r>
                <a:rPr lang="en-US" sz="1114">
                  <a:solidFill>
                    <a:srgbClr val="000000"/>
                  </a:solidFill>
                  <a:latin typeface="Helvetica 2"/>
                </a:rPr>
                <a:t>Bussines</a:t>
              </a:r>
            </a:p>
          </p:txBody>
        </p:sp>
        <p:sp>
          <p:nvSpPr>
            <p:cNvPr id="19" name="TextBox 19"/>
            <p:cNvSpPr txBox="1"/>
            <p:nvPr/>
          </p:nvSpPr>
          <p:spPr>
            <a:xfrm>
              <a:off x="4290235" y="4691823"/>
              <a:ext cx="996317" cy="250323"/>
            </a:xfrm>
            <a:prstGeom prst="rect">
              <a:avLst/>
            </a:prstGeom>
          </p:spPr>
          <p:txBody>
            <a:bodyPr lIns="0" tIns="0" rIns="0" bIns="0" rtlCol="0" anchor="t">
              <a:spAutoFit/>
            </a:bodyPr>
            <a:lstStyle/>
            <a:p>
              <a:pPr algn="ctr">
                <a:lnSpc>
                  <a:spcPts val="1560"/>
                </a:lnSpc>
              </a:pPr>
              <a:r>
                <a:rPr lang="en-US" sz="1114">
                  <a:solidFill>
                    <a:srgbClr val="000000"/>
                  </a:solidFill>
                  <a:latin typeface="Helvetica 2"/>
                </a:rPr>
                <a:t>Goverment</a:t>
              </a:r>
            </a:p>
          </p:txBody>
        </p:sp>
        <p:sp>
          <p:nvSpPr>
            <p:cNvPr id="20" name="TextBox 20"/>
            <p:cNvSpPr txBox="1"/>
            <p:nvPr/>
          </p:nvSpPr>
          <p:spPr>
            <a:xfrm>
              <a:off x="1002353" y="4691823"/>
              <a:ext cx="870196" cy="250323"/>
            </a:xfrm>
            <a:prstGeom prst="rect">
              <a:avLst/>
            </a:prstGeom>
          </p:spPr>
          <p:txBody>
            <a:bodyPr lIns="0" tIns="0" rIns="0" bIns="0" rtlCol="0" anchor="t">
              <a:spAutoFit/>
            </a:bodyPr>
            <a:lstStyle/>
            <a:p>
              <a:pPr algn="ctr">
                <a:lnSpc>
                  <a:spcPts val="1560"/>
                </a:lnSpc>
              </a:pPr>
              <a:r>
                <a:rPr lang="en-US" sz="1114">
                  <a:solidFill>
                    <a:srgbClr val="000000"/>
                  </a:solidFill>
                  <a:latin typeface="Helvetica 2"/>
                </a:rPr>
                <a:t>Comunity</a:t>
              </a:r>
            </a:p>
          </p:txBody>
        </p:sp>
        <p:sp>
          <p:nvSpPr>
            <p:cNvPr id="21" name="TextBox 21"/>
            <p:cNvSpPr txBox="1"/>
            <p:nvPr/>
          </p:nvSpPr>
          <p:spPr>
            <a:xfrm>
              <a:off x="0" y="1968782"/>
              <a:ext cx="534834" cy="250323"/>
            </a:xfrm>
            <a:prstGeom prst="rect">
              <a:avLst/>
            </a:prstGeom>
          </p:spPr>
          <p:txBody>
            <a:bodyPr lIns="0" tIns="0" rIns="0" bIns="0" rtlCol="0" anchor="t">
              <a:spAutoFit/>
            </a:bodyPr>
            <a:lstStyle/>
            <a:p>
              <a:pPr algn="ctr">
                <a:lnSpc>
                  <a:spcPts val="1560"/>
                </a:lnSpc>
              </a:pPr>
              <a:r>
                <a:rPr lang="en-US" sz="1114">
                  <a:solidFill>
                    <a:srgbClr val="000000"/>
                  </a:solidFill>
                  <a:latin typeface="Helvetica 2"/>
                </a:rPr>
                <a:t>Media</a:t>
              </a:r>
            </a:p>
          </p:txBody>
        </p:sp>
      </p:grpSp>
      <p:pic>
        <p:nvPicPr>
          <p:cNvPr id="22" name="Picture 22"/>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5400000">
            <a:off x="8137895" y="710298"/>
            <a:ext cx="2052627" cy="974998"/>
          </a:xfrm>
          <a:prstGeom prst="rect">
            <a:avLst/>
          </a:prstGeom>
        </p:spPr>
      </p:pic>
      <p:sp>
        <p:nvSpPr>
          <p:cNvPr id="23" name="TextBox 23"/>
          <p:cNvSpPr txBox="1"/>
          <p:nvPr/>
        </p:nvSpPr>
        <p:spPr>
          <a:xfrm>
            <a:off x="680144" y="1394839"/>
            <a:ext cx="3558223" cy="1218674"/>
          </a:xfrm>
          <a:prstGeom prst="rect">
            <a:avLst/>
          </a:prstGeom>
        </p:spPr>
        <p:txBody>
          <a:bodyPr lIns="0" tIns="0" rIns="0" bIns="0" rtlCol="0" anchor="t">
            <a:spAutoFit/>
          </a:bodyPr>
          <a:lstStyle/>
          <a:p>
            <a:pPr>
              <a:lnSpc>
                <a:spcPts val="4724"/>
              </a:lnSpc>
            </a:pPr>
            <a:r>
              <a:rPr lang="en-US" sz="4144" spc="198">
                <a:solidFill>
                  <a:srgbClr val="E1B422"/>
                </a:solidFill>
                <a:latin typeface="Archivo Black Bold"/>
              </a:rPr>
              <a:t>PENTA</a:t>
            </a:r>
          </a:p>
          <a:p>
            <a:pPr>
              <a:lnSpc>
                <a:spcPts val="4724"/>
              </a:lnSpc>
            </a:pPr>
            <a:r>
              <a:rPr lang="en-US" sz="4144" spc="198">
                <a:solidFill>
                  <a:srgbClr val="E1B422"/>
                </a:solidFill>
                <a:latin typeface="Archivo Black Bold"/>
              </a:rPr>
              <a:t>HELIX -3C</a:t>
            </a:r>
          </a:p>
        </p:txBody>
      </p:sp>
      <p:sp>
        <p:nvSpPr>
          <p:cNvPr id="24" name="AutoShape 24"/>
          <p:cNvSpPr/>
          <p:nvPr/>
        </p:nvSpPr>
        <p:spPr>
          <a:xfrm rot="-5400000">
            <a:off x="-461802" y="2205606"/>
            <a:ext cx="1783340" cy="0"/>
          </a:xfrm>
          <a:prstGeom prst="line">
            <a:avLst/>
          </a:prstGeom>
          <a:ln w="38100" cap="rnd">
            <a:solidFill>
              <a:srgbClr val="94ABB3"/>
            </a:solidFill>
            <a:prstDash val="solid"/>
            <a:headEnd type="none" w="sm" len="sm"/>
            <a:tailEnd type="none" w="sm" len="sm"/>
          </a:ln>
        </p:spPr>
      </p:sp>
      <p:sp>
        <p:nvSpPr>
          <p:cNvPr id="25" name="TextBox 25"/>
          <p:cNvSpPr txBox="1"/>
          <p:nvPr/>
        </p:nvSpPr>
        <p:spPr>
          <a:xfrm>
            <a:off x="5341709" y="6015464"/>
            <a:ext cx="2051177" cy="625025"/>
          </a:xfrm>
          <a:prstGeom prst="rect">
            <a:avLst/>
          </a:prstGeom>
        </p:spPr>
        <p:txBody>
          <a:bodyPr lIns="0" tIns="0" rIns="0" bIns="0" rtlCol="0" anchor="t">
            <a:spAutoFit/>
          </a:bodyPr>
          <a:lstStyle/>
          <a:p>
            <a:pPr marL="257321" lvl="1" indent="-128660" algn="just">
              <a:lnSpc>
                <a:spcPts val="1668"/>
              </a:lnSpc>
              <a:buFont typeface="Arial"/>
              <a:buChar char="•"/>
            </a:pPr>
            <a:r>
              <a:rPr lang="en-US" sz="1191">
                <a:solidFill>
                  <a:srgbClr val="343232"/>
                </a:solidFill>
                <a:latin typeface="Montserrat"/>
              </a:rPr>
              <a:t>Connect</a:t>
            </a:r>
          </a:p>
          <a:p>
            <a:pPr marL="257321" lvl="1" indent="-128660" algn="just">
              <a:lnSpc>
                <a:spcPts val="1668"/>
              </a:lnSpc>
              <a:buFont typeface="Arial"/>
              <a:buChar char="•"/>
            </a:pPr>
            <a:r>
              <a:rPr lang="en-US" sz="1191">
                <a:solidFill>
                  <a:srgbClr val="343232"/>
                </a:solidFill>
                <a:latin typeface="Montserrat"/>
              </a:rPr>
              <a:t>Collaborate</a:t>
            </a:r>
          </a:p>
          <a:p>
            <a:pPr marL="257321" lvl="1" indent="-128660" algn="just">
              <a:lnSpc>
                <a:spcPts val="1668"/>
              </a:lnSpc>
              <a:buFont typeface="Arial"/>
              <a:buChar char="•"/>
            </a:pPr>
            <a:r>
              <a:rPr lang="en-US" sz="1191">
                <a:solidFill>
                  <a:srgbClr val="343232"/>
                </a:solidFill>
                <a:latin typeface="Montserrat"/>
              </a:rPr>
              <a:t>Commerce/Celebrate</a:t>
            </a:r>
          </a:p>
        </p:txBody>
      </p:sp>
      <p:sp>
        <p:nvSpPr>
          <p:cNvPr id="26" name="TextBox 26"/>
          <p:cNvSpPr txBox="1"/>
          <p:nvPr/>
        </p:nvSpPr>
        <p:spPr>
          <a:xfrm>
            <a:off x="680144" y="683895"/>
            <a:ext cx="3481101" cy="443438"/>
          </a:xfrm>
          <a:prstGeom prst="rect">
            <a:avLst/>
          </a:prstGeom>
        </p:spPr>
        <p:txBody>
          <a:bodyPr lIns="0" tIns="0" rIns="0" bIns="0" rtlCol="0" anchor="t">
            <a:spAutoFit/>
          </a:bodyPr>
          <a:lstStyle/>
          <a:p>
            <a:pPr>
              <a:lnSpc>
                <a:spcPts val="3680"/>
              </a:lnSpc>
              <a:spcBef>
                <a:spcPct val="0"/>
              </a:spcBef>
            </a:pPr>
            <a:r>
              <a:rPr lang="en-US" sz="2628" spc="118">
                <a:solidFill>
                  <a:srgbClr val="343232"/>
                </a:solidFill>
                <a:latin typeface="Brittany"/>
              </a:rPr>
              <a:t>System</a:t>
            </a:r>
          </a:p>
        </p:txBody>
      </p:sp>
      <p:sp>
        <p:nvSpPr>
          <p:cNvPr id="27" name="TextBox 27"/>
          <p:cNvSpPr txBox="1"/>
          <p:nvPr/>
        </p:nvSpPr>
        <p:spPr>
          <a:xfrm>
            <a:off x="680144" y="3015615"/>
            <a:ext cx="3380500" cy="2303145"/>
          </a:xfrm>
          <a:prstGeom prst="rect">
            <a:avLst/>
          </a:prstGeom>
        </p:spPr>
        <p:txBody>
          <a:bodyPr lIns="0" tIns="0" rIns="0" bIns="0" rtlCol="0" anchor="t">
            <a:spAutoFit/>
          </a:bodyPr>
          <a:lstStyle/>
          <a:p>
            <a:pPr>
              <a:lnSpc>
                <a:spcPts val="1679"/>
              </a:lnSpc>
            </a:pPr>
            <a:r>
              <a:rPr lang="en-US" sz="1200">
                <a:solidFill>
                  <a:srgbClr val="000000"/>
                </a:solidFill>
                <a:latin typeface="Helvetica 1"/>
              </a:rPr>
              <a:t>Dalam konsep Penta Helix ini ditambahkan unsur Media yang berperan sebagai expender (pemekar). Media berperan dalam mendukung publikasi dalam promosi dan membuat brand image dalam program pengembangan Ekonomi Kreatif.</a:t>
            </a:r>
          </a:p>
          <a:p>
            <a:pPr>
              <a:lnSpc>
                <a:spcPts val="1679"/>
              </a:lnSpc>
            </a:pPr>
            <a:endParaRPr lang="en-US" sz="1200">
              <a:solidFill>
                <a:srgbClr val="000000"/>
              </a:solidFill>
              <a:latin typeface="Helvetica 1"/>
            </a:endParaRPr>
          </a:p>
          <a:p>
            <a:pPr>
              <a:lnSpc>
                <a:spcPts val="1679"/>
              </a:lnSpc>
            </a:pPr>
            <a:r>
              <a:rPr lang="en-US" sz="1200">
                <a:solidFill>
                  <a:srgbClr val="000000"/>
                </a:solidFill>
                <a:latin typeface="Helvetica 1"/>
              </a:rPr>
              <a:t>sedangkan 3C mengharuskan 5 komponen utama selalu terhubung, terkolaborasi dan teridentifikasi nilai ekonominya, sehingga terciptanya atraksi industri kreatif.</a:t>
            </a:r>
          </a:p>
        </p:txBody>
      </p:sp>
      <p:sp>
        <p:nvSpPr>
          <p:cNvPr id="28" name="TextBox 28"/>
          <p:cNvSpPr txBox="1"/>
          <p:nvPr/>
        </p:nvSpPr>
        <p:spPr>
          <a:xfrm>
            <a:off x="4651257" y="5711995"/>
            <a:ext cx="4516038" cy="262677"/>
          </a:xfrm>
          <a:prstGeom prst="rect">
            <a:avLst/>
          </a:prstGeom>
        </p:spPr>
        <p:txBody>
          <a:bodyPr lIns="0" tIns="0" rIns="0" bIns="0" rtlCol="0" anchor="t">
            <a:spAutoFit/>
          </a:bodyPr>
          <a:lstStyle/>
          <a:p>
            <a:pPr algn="ctr">
              <a:lnSpc>
                <a:spcPts val="1634"/>
              </a:lnSpc>
            </a:pPr>
            <a:r>
              <a:rPr lang="en-US" sz="2723">
                <a:solidFill>
                  <a:srgbClr val="FF1616"/>
                </a:solidFill>
                <a:latin typeface="Spectre"/>
              </a:rPr>
              <a:t>ABGCM - 3C</a:t>
            </a:r>
          </a:p>
        </p:txBody>
      </p:sp>
      <p:sp>
        <p:nvSpPr>
          <p:cNvPr id="29" name="TextBox 29"/>
          <p:cNvSpPr txBox="1"/>
          <p:nvPr/>
        </p:nvSpPr>
        <p:spPr>
          <a:xfrm>
            <a:off x="6688508" y="6915476"/>
            <a:ext cx="2571223" cy="217170"/>
          </a:xfrm>
          <a:prstGeom prst="rect">
            <a:avLst/>
          </a:prstGeom>
        </p:spPr>
        <p:txBody>
          <a:bodyPr lIns="0" tIns="0" rIns="0" bIns="0" rtlCol="0" anchor="t">
            <a:spAutoFit/>
          </a:bodyPr>
          <a:lstStyle/>
          <a:p>
            <a:pPr algn="r">
              <a:lnSpc>
                <a:spcPts val="1679"/>
              </a:lnSpc>
            </a:pPr>
            <a:r>
              <a:rPr lang="en-US" sz="1200">
                <a:solidFill>
                  <a:srgbClr val="343232"/>
                </a:solidFill>
                <a:latin typeface="Arimo"/>
              </a:rPr>
              <a:t>PAGE 8</a:t>
            </a:r>
          </a:p>
        </p:txBody>
      </p:sp>
      <p:sp>
        <p:nvSpPr>
          <p:cNvPr id="30" name="TextBox 30"/>
          <p:cNvSpPr txBox="1"/>
          <p:nvPr/>
        </p:nvSpPr>
        <p:spPr>
          <a:xfrm>
            <a:off x="440602" y="6616246"/>
            <a:ext cx="3327014" cy="217170"/>
          </a:xfrm>
          <a:prstGeom prst="rect">
            <a:avLst/>
          </a:prstGeom>
        </p:spPr>
        <p:txBody>
          <a:bodyPr lIns="0" tIns="0" rIns="0" bIns="0" rtlCol="0" anchor="t">
            <a:spAutoFit/>
          </a:bodyPr>
          <a:lstStyle/>
          <a:p>
            <a:pPr>
              <a:lnSpc>
                <a:spcPts val="1679"/>
              </a:lnSpc>
            </a:pPr>
            <a:r>
              <a:rPr lang="en-US" sz="1200" spc="92">
                <a:solidFill>
                  <a:srgbClr val="343232"/>
                </a:solidFill>
                <a:latin typeface="Arimo"/>
              </a:rPr>
              <a:t>www.unigoro.ac.id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grpSp>
        <p:nvGrpSpPr>
          <p:cNvPr id="2" name="Group 2"/>
          <p:cNvGrpSpPr/>
          <p:nvPr/>
        </p:nvGrpSpPr>
        <p:grpSpPr>
          <a:xfrm>
            <a:off x="3827116" y="910590"/>
            <a:ext cx="3185401" cy="4388094"/>
            <a:chOff x="0" y="0"/>
            <a:chExt cx="2025783" cy="2790647"/>
          </a:xfrm>
        </p:grpSpPr>
        <p:sp>
          <p:nvSpPr>
            <p:cNvPr id="3" name="Freeform 3"/>
            <p:cNvSpPr/>
            <p:nvPr/>
          </p:nvSpPr>
          <p:spPr>
            <a:xfrm>
              <a:off x="0" y="0"/>
              <a:ext cx="2025784" cy="2790647"/>
            </a:xfrm>
            <a:custGeom>
              <a:avLst/>
              <a:gdLst/>
              <a:ahLst/>
              <a:cxnLst/>
              <a:rect l="l" t="t" r="r" b="b"/>
              <a:pathLst>
                <a:path w="2025784" h="2790647">
                  <a:moveTo>
                    <a:pt x="0" y="0"/>
                  </a:moveTo>
                  <a:lnTo>
                    <a:pt x="2025784" y="0"/>
                  </a:lnTo>
                  <a:lnTo>
                    <a:pt x="2025784" y="2790647"/>
                  </a:lnTo>
                  <a:lnTo>
                    <a:pt x="0" y="2790647"/>
                  </a:lnTo>
                  <a:close/>
                </a:path>
              </a:pathLst>
            </a:custGeom>
            <a:solidFill>
              <a:srgbClr val="E1B422"/>
            </a:solidFill>
          </p:spPr>
        </p:sp>
      </p:grpSp>
      <p:grpSp>
        <p:nvGrpSpPr>
          <p:cNvPr id="4" name="Group 4"/>
          <p:cNvGrpSpPr/>
          <p:nvPr/>
        </p:nvGrpSpPr>
        <p:grpSpPr>
          <a:xfrm>
            <a:off x="4338107" y="1113257"/>
            <a:ext cx="5105631" cy="3979632"/>
            <a:chOff x="0" y="0"/>
            <a:chExt cx="6807508" cy="5306176"/>
          </a:xfrm>
        </p:grpSpPr>
        <p:pic>
          <p:nvPicPr>
            <p:cNvPr id="5" name="Picture 5"/>
            <p:cNvPicPr>
              <a:picLocks noChangeAspect="1"/>
            </p:cNvPicPr>
            <p:nvPr/>
          </p:nvPicPr>
          <p:blipFill>
            <a:blip r:embed="rId2"/>
            <a:srcRect l="7208" r="7208"/>
            <a:stretch>
              <a:fillRect/>
            </a:stretch>
          </p:blipFill>
          <p:spPr>
            <a:xfrm>
              <a:off x="0" y="0"/>
              <a:ext cx="6807508" cy="5306176"/>
            </a:xfrm>
            <a:prstGeom prst="rect">
              <a:avLst/>
            </a:prstGeom>
          </p:spPr>
        </p:pic>
      </p:grpSp>
      <p:pic>
        <p:nvPicPr>
          <p:cNvPr id="6" name="Picture 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5400000">
            <a:off x="-1115386" y="6110457"/>
            <a:ext cx="1992517" cy="946445"/>
          </a:xfrm>
          <a:prstGeom prst="rect">
            <a:avLst/>
          </a:prstGeom>
        </p:spPr>
      </p:pic>
      <p:sp>
        <p:nvSpPr>
          <p:cNvPr id="7" name="AutoShape 7"/>
          <p:cNvSpPr/>
          <p:nvPr/>
        </p:nvSpPr>
        <p:spPr>
          <a:xfrm rot="-5400000">
            <a:off x="-411938" y="2646589"/>
            <a:ext cx="1500917" cy="0"/>
          </a:xfrm>
          <a:prstGeom prst="line">
            <a:avLst/>
          </a:prstGeom>
          <a:ln w="28575" cap="rnd">
            <a:solidFill>
              <a:srgbClr val="94ABB3"/>
            </a:solidFill>
            <a:prstDash val="solid"/>
            <a:headEnd type="none" w="sm" len="sm"/>
            <a:tailEnd type="none" w="sm" len="sm"/>
          </a:ln>
        </p:spPr>
      </p:sp>
      <p:pic>
        <p:nvPicPr>
          <p:cNvPr id="8" name="Picture 8"/>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8497920" y="916747"/>
            <a:ext cx="1442771" cy="449062"/>
          </a:xfrm>
          <a:prstGeom prst="rect">
            <a:avLst/>
          </a:prstGeom>
        </p:spPr>
      </p:pic>
      <p:sp>
        <p:nvSpPr>
          <p:cNvPr id="9" name="TextBox 9"/>
          <p:cNvSpPr txBox="1"/>
          <p:nvPr/>
        </p:nvSpPr>
        <p:spPr>
          <a:xfrm>
            <a:off x="6367364" y="6366510"/>
            <a:ext cx="2654716" cy="217170"/>
          </a:xfrm>
          <a:prstGeom prst="rect">
            <a:avLst/>
          </a:prstGeom>
        </p:spPr>
        <p:txBody>
          <a:bodyPr lIns="0" tIns="0" rIns="0" bIns="0" rtlCol="0" anchor="t">
            <a:spAutoFit/>
          </a:bodyPr>
          <a:lstStyle/>
          <a:p>
            <a:pPr algn="r">
              <a:lnSpc>
                <a:spcPts val="1679"/>
              </a:lnSpc>
            </a:pPr>
            <a:r>
              <a:rPr lang="en-US" sz="1200">
                <a:solidFill>
                  <a:srgbClr val="343232"/>
                </a:solidFill>
                <a:latin typeface="Arimo"/>
              </a:rPr>
              <a:t>PAGE 9</a:t>
            </a:r>
          </a:p>
        </p:txBody>
      </p:sp>
      <p:sp>
        <p:nvSpPr>
          <p:cNvPr id="10" name="TextBox 10"/>
          <p:cNvSpPr txBox="1"/>
          <p:nvPr/>
        </p:nvSpPr>
        <p:spPr>
          <a:xfrm>
            <a:off x="3977177" y="5140961"/>
            <a:ext cx="3507684" cy="446460"/>
          </a:xfrm>
          <a:prstGeom prst="rect">
            <a:avLst/>
          </a:prstGeom>
        </p:spPr>
        <p:txBody>
          <a:bodyPr lIns="0" tIns="0" rIns="0" bIns="0" rtlCol="0" anchor="t">
            <a:spAutoFit/>
          </a:bodyPr>
          <a:lstStyle/>
          <a:p>
            <a:pPr>
              <a:lnSpc>
                <a:spcPts val="3708"/>
              </a:lnSpc>
              <a:spcBef>
                <a:spcPct val="0"/>
              </a:spcBef>
            </a:pPr>
            <a:r>
              <a:rPr lang="en-US" sz="2648" spc="119">
                <a:solidFill>
                  <a:srgbClr val="343232"/>
                </a:solidFill>
                <a:latin typeface="Brittany"/>
              </a:rPr>
              <a:t>Penta Helix</a:t>
            </a:r>
          </a:p>
        </p:txBody>
      </p:sp>
      <p:sp>
        <p:nvSpPr>
          <p:cNvPr id="11" name="TextBox 11"/>
          <p:cNvSpPr txBox="1"/>
          <p:nvPr/>
        </p:nvSpPr>
        <p:spPr>
          <a:xfrm>
            <a:off x="511439" y="1816455"/>
            <a:ext cx="4123719" cy="1560321"/>
          </a:xfrm>
          <a:prstGeom prst="rect">
            <a:avLst/>
          </a:prstGeom>
        </p:spPr>
        <p:txBody>
          <a:bodyPr lIns="0" tIns="0" rIns="0" bIns="0" rtlCol="0" anchor="t">
            <a:spAutoFit/>
          </a:bodyPr>
          <a:lstStyle/>
          <a:p>
            <a:pPr>
              <a:lnSpc>
                <a:spcPts val="6231"/>
              </a:lnSpc>
            </a:pPr>
            <a:r>
              <a:rPr lang="en-US" sz="4451">
                <a:solidFill>
                  <a:srgbClr val="E1B422"/>
                </a:solidFill>
                <a:latin typeface="Archivo Black Bold"/>
              </a:rPr>
              <a:t>All</a:t>
            </a:r>
          </a:p>
          <a:p>
            <a:pPr>
              <a:lnSpc>
                <a:spcPts val="6231"/>
              </a:lnSpc>
            </a:pPr>
            <a:r>
              <a:rPr lang="en-US" sz="4451">
                <a:solidFill>
                  <a:srgbClr val="E1B422"/>
                </a:solidFill>
                <a:latin typeface="Archivo Black Bold"/>
              </a:rPr>
              <a:t>Mission</a:t>
            </a:r>
          </a:p>
        </p:txBody>
      </p:sp>
      <p:sp>
        <p:nvSpPr>
          <p:cNvPr id="12" name="TextBox 12"/>
          <p:cNvSpPr txBox="1"/>
          <p:nvPr/>
        </p:nvSpPr>
        <p:spPr>
          <a:xfrm>
            <a:off x="511439" y="3638550"/>
            <a:ext cx="3315677" cy="1245870"/>
          </a:xfrm>
          <a:prstGeom prst="rect">
            <a:avLst/>
          </a:prstGeom>
        </p:spPr>
        <p:txBody>
          <a:bodyPr lIns="0" tIns="0" rIns="0" bIns="0" rtlCol="0" anchor="t">
            <a:spAutoFit/>
          </a:bodyPr>
          <a:lstStyle/>
          <a:p>
            <a:pPr>
              <a:lnSpc>
                <a:spcPts val="1679"/>
              </a:lnSpc>
            </a:pPr>
            <a:r>
              <a:rPr lang="en-US" sz="1200">
                <a:solidFill>
                  <a:srgbClr val="343232"/>
                </a:solidFill>
                <a:latin typeface="Montserrat"/>
              </a:rPr>
              <a:t>semua memegang misi untuk terjadinya kolaborasi, dan setiap aktor ekraf simbiosis mutualisme,</a:t>
            </a:r>
          </a:p>
          <a:p>
            <a:pPr>
              <a:lnSpc>
                <a:spcPts val="1679"/>
              </a:lnSpc>
            </a:pPr>
            <a:endParaRPr lang="en-US" sz="1200">
              <a:solidFill>
                <a:srgbClr val="343232"/>
              </a:solidFill>
              <a:latin typeface="Montserrat"/>
            </a:endParaRPr>
          </a:p>
          <a:p>
            <a:pPr>
              <a:lnSpc>
                <a:spcPts val="1679"/>
              </a:lnSpc>
            </a:pPr>
            <a:r>
              <a:rPr lang="en-US" sz="1200">
                <a:solidFill>
                  <a:srgbClr val="343232"/>
                </a:solidFill>
                <a:latin typeface="Montserrat"/>
              </a:rPr>
              <a:t>lintas institusi ini menjadi konsep penting pengembangan ekraf.</a:t>
            </a:r>
          </a:p>
        </p:txBody>
      </p:sp>
      <p:sp>
        <p:nvSpPr>
          <p:cNvPr id="13" name="TextBox 13"/>
          <p:cNvSpPr txBox="1"/>
          <p:nvPr/>
        </p:nvSpPr>
        <p:spPr>
          <a:xfrm>
            <a:off x="500102" y="514350"/>
            <a:ext cx="3327014" cy="217170"/>
          </a:xfrm>
          <a:prstGeom prst="rect">
            <a:avLst/>
          </a:prstGeom>
        </p:spPr>
        <p:txBody>
          <a:bodyPr lIns="0" tIns="0" rIns="0" bIns="0" rtlCol="0" anchor="t">
            <a:spAutoFit/>
          </a:bodyPr>
          <a:lstStyle/>
          <a:p>
            <a:pPr>
              <a:lnSpc>
                <a:spcPts val="1679"/>
              </a:lnSpc>
            </a:pPr>
            <a:r>
              <a:rPr lang="en-US" sz="1200" spc="92">
                <a:solidFill>
                  <a:srgbClr val="343232"/>
                </a:solidFill>
                <a:latin typeface="Arimo"/>
              </a:rPr>
              <a:t>www.unigoro.ac.id</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741</Words>
  <Application>Microsoft Office PowerPoint</Application>
  <PresentationFormat>Custom</PresentationFormat>
  <Paragraphs>103</Paragraphs>
  <Slides>10</Slides>
  <Notes>0</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10</vt:i4>
      </vt:variant>
    </vt:vector>
  </HeadingPairs>
  <TitlesOfParts>
    <vt:vector size="26" baseType="lpstr">
      <vt:lpstr>Archivo Black</vt:lpstr>
      <vt:lpstr>Buffalo</vt:lpstr>
      <vt:lpstr>Neue Einstellung Bold</vt:lpstr>
      <vt:lpstr>Montserrat</vt:lpstr>
      <vt:lpstr>Montserrat Bold</vt:lpstr>
      <vt:lpstr>Calibri</vt:lpstr>
      <vt:lpstr>Montserrat Italics</vt:lpstr>
      <vt:lpstr>Helvetica 2</vt:lpstr>
      <vt:lpstr>Archivo Black Bold</vt:lpstr>
      <vt:lpstr>Spectre</vt:lpstr>
      <vt:lpstr>Helvetica 1</vt:lpstr>
      <vt:lpstr>Brittany</vt:lpstr>
      <vt:lpstr>Arimo</vt:lpstr>
      <vt:lpstr>Montserrat Bold Italics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MATERI KE 6</dc:title>
  <cp:lastModifiedBy>ASUS</cp:lastModifiedBy>
  <cp:revision>3</cp:revision>
  <dcterms:created xsi:type="dcterms:W3CDTF">2006-08-16T00:00:00Z</dcterms:created>
  <dcterms:modified xsi:type="dcterms:W3CDTF">2024-03-05T04:17:43Z</dcterms:modified>
  <dc:identifier>DAE87Dq31mA</dc:identifier>
</cp:coreProperties>
</file>